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1"/>
    <p:sldMasterId id="2147483684" r:id="rId2"/>
  </p:sldMasterIdLst>
  <p:notesMasterIdLst>
    <p:notesMasterId r:id="rId54"/>
  </p:notesMasterIdLst>
  <p:handoutMasterIdLst>
    <p:handoutMasterId r:id="rId55"/>
  </p:handoutMasterIdLst>
  <p:sldIdLst>
    <p:sldId id="880" r:id="rId3"/>
    <p:sldId id="257" r:id="rId4"/>
    <p:sldId id="871" r:id="rId5"/>
    <p:sldId id="847" r:id="rId6"/>
    <p:sldId id="684" r:id="rId7"/>
    <p:sldId id="587" r:id="rId8"/>
    <p:sldId id="807" r:id="rId9"/>
    <p:sldId id="585" r:id="rId10"/>
    <p:sldId id="848" r:id="rId11"/>
    <p:sldId id="856" r:id="rId12"/>
    <p:sldId id="857" r:id="rId13"/>
    <p:sldId id="588" r:id="rId14"/>
    <p:sldId id="609" r:id="rId15"/>
    <p:sldId id="838" r:id="rId16"/>
    <p:sldId id="672" r:id="rId17"/>
    <p:sldId id="674" r:id="rId18"/>
    <p:sldId id="810" r:id="rId19"/>
    <p:sldId id="869" r:id="rId20"/>
    <p:sldId id="475" r:id="rId21"/>
    <p:sldId id="618" r:id="rId22"/>
    <p:sldId id="648" r:id="rId23"/>
    <p:sldId id="842" r:id="rId24"/>
    <p:sldId id="659" r:id="rId25"/>
    <p:sldId id="873" r:id="rId26"/>
    <p:sldId id="660" r:id="rId27"/>
    <p:sldId id="765" r:id="rId28"/>
    <p:sldId id="844" r:id="rId29"/>
    <p:sldId id="772" r:id="rId30"/>
    <p:sldId id="752" r:id="rId31"/>
    <p:sldId id="846" r:id="rId32"/>
    <p:sldId id="756" r:id="rId33"/>
    <p:sldId id="757" r:id="rId34"/>
    <p:sldId id="764" r:id="rId35"/>
    <p:sldId id="766" r:id="rId36"/>
    <p:sldId id="874" r:id="rId37"/>
    <p:sldId id="774" r:id="rId38"/>
    <p:sldId id="813" r:id="rId39"/>
    <p:sldId id="845" r:id="rId40"/>
    <p:sldId id="773" r:id="rId41"/>
    <p:sldId id="814" r:id="rId42"/>
    <p:sldId id="870" r:id="rId43"/>
    <p:sldId id="778" r:id="rId44"/>
    <p:sldId id="779" r:id="rId45"/>
    <p:sldId id="858" r:id="rId46"/>
    <p:sldId id="817" r:id="rId47"/>
    <p:sldId id="875" r:id="rId48"/>
    <p:sldId id="876" r:id="rId49"/>
    <p:sldId id="878" r:id="rId50"/>
    <p:sldId id="580" r:id="rId51"/>
    <p:sldId id="716" r:id="rId52"/>
    <p:sldId id="812" r:id="rId5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rgbClr val="FFFFFF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rgbClr val="FFFFFF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rgbClr val="FFFFFF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rgbClr val="FFFFFF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rgbClr val="FFFFFF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000" kern="1200">
        <a:solidFill>
          <a:srgbClr val="FFFFFF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000" kern="1200">
        <a:solidFill>
          <a:srgbClr val="FFFFFF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000" kern="1200">
        <a:solidFill>
          <a:srgbClr val="FFFFFF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000" kern="1200">
        <a:solidFill>
          <a:srgbClr val="FFFFFF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3300"/>
    <a:srgbClr val="222222"/>
    <a:srgbClr val="FFFFFF"/>
    <a:srgbClr val="18B2B6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15" autoAdjust="0"/>
    <p:restoredTop sz="86441" autoAdjust="0"/>
  </p:normalViewPr>
  <p:slideViewPr>
    <p:cSldViewPr>
      <p:cViewPr varScale="1">
        <p:scale>
          <a:sx n="52" d="100"/>
          <a:sy n="52" d="100"/>
        </p:scale>
        <p:origin x="-14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8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1422" y="-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presProps" Target="presProps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8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8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97CFC366-8217-44FE-A4B0-1F2477F0C95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10433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27254A7E-9023-4EAF-AB05-CE00AFE0D0A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41713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F731ECF-B7DD-4891-8582-17120D833DC3}" type="slidenum">
              <a:rPr lang="en-US" smtClean="0"/>
              <a:pPr>
                <a:defRPr/>
              </a:pPr>
              <a:t>2</a:t>
            </a:fld>
            <a:endParaRPr lang="en-US" dirty="0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CA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59C4CFE-BF88-41DA-B450-B6B0996933E0}" type="slidenum">
              <a:rPr lang="en-US" smtClean="0"/>
              <a:pPr>
                <a:defRPr/>
              </a:pPr>
              <a:t>11</a:t>
            </a:fld>
            <a:endParaRPr lang="en-US" dirty="0" smtClean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CA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3049F01-EFE3-480E-BFFE-F960D83E1F89}" type="slidenum">
              <a:rPr lang="en-US" smtClean="0"/>
              <a:pPr>
                <a:defRPr/>
              </a:pPr>
              <a:t>12</a:t>
            </a:fld>
            <a:endParaRPr lang="en-US" dirty="0" smtClean="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CA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1B4FD9E-5E35-4525-879B-34549F2EEA11}" type="slidenum">
              <a:rPr lang="en-US" smtClean="0"/>
              <a:pPr>
                <a:defRPr/>
              </a:pPr>
              <a:t>13</a:t>
            </a:fld>
            <a:endParaRPr lang="en-US" dirty="0" smtClean="0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CA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77F54C6-3923-4680-BB9A-DAE2AFBFC92C}" type="slidenum">
              <a:rPr lang="en-US" smtClean="0"/>
              <a:pPr>
                <a:defRPr/>
              </a:pPr>
              <a:t>14</a:t>
            </a:fld>
            <a:endParaRPr lang="en-US" dirty="0" smtClean="0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CA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90C7F5E-E78C-47C6-9AA8-4DAF5A84635E}" type="slidenum">
              <a:rPr lang="en-US" smtClean="0"/>
              <a:pPr>
                <a:defRPr/>
              </a:pPr>
              <a:t>15</a:t>
            </a:fld>
            <a:endParaRPr lang="en-US" dirty="0" smtClean="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48519C9-61E5-4CA9-86E0-68972E51794C}" type="slidenum">
              <a:rPr lang="en-US" smtClean="0"/>
              <a:pPr>
                <a:defRPr/>
              </a:pPr>
              <a:t>16</a:t>
            </a:fld>
            <a:endParaRPr lang="en-US" dirty="0" smtClean="0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C3218DF-6C17-41EA-8FF8-A9FD58F8664F}" type="slidenum">
              <a:rPr lang="en-US" smtClean="0"/>
              <a:pPr>
                <a:defRPr/>
              </a:pPr>
              <a:t>17</a:t>
            </a:fld>
            <a:endParaRPr lang="en-US" dirty="0" smtClean="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9AFF93E-2266-405D-8ABB-769D5729F2CA}" type="slidenum">
              <a:rPr lang="en-US" smtClean="0"/>
              <a:pPr>
                <a:defRPr/>
              </a:pPr>
              <a:t>18</a:t>
            </a:fld>
            <a:endParaRPr lang="en-US" dirty="0" smtClean="0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D0BB2E4-636D-4120-908F-FDC60EB782CB}" type="slidenum">
              <a:rPr lang="en-US" smtClean="0"/>
              <a:pPr>
                <a:defRPr/>
              </a:pPr>
              <a:t>19</a:t>
            </a:fld>
            <a:endParaRPr lang="en-US" dirty="0" smtClean="0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7921941-5AA6-4AA2-AEB2-EAB101B9AD39}" type="slidenum">
              <a:rPr lang="en-US" smtClean="0"/>
              <a:pPr>
                <a:defRPr/>
              </a:pPr>
              <a:t>20</a:t>
            </a:fld>
            <a:endParaRPr lang="en-US" dirty="0" smtClean="0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77F25D4-0F46-48ED-BD19-34AED135E627}" type="slidenum">
              <a:rPr lang="en-US" smtClean="0"/>
              <a:pPr>
                <a:defRPr/>
              </a:pPr>
              <a:t>3</a:t>
            </a:fld>
            <a:endParaRPr lang="en-US" dirty="0" smtClean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CA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73A831B-97EB-4C9B-97E2-BB3C9036041B}" type="slidenum">
              <a:rPr lang="en-US" smtClean="0"/>
              <a:pPr>
                <a:defRPr/>
              </a:pPr>
              <a:t>21</a:t>
            </a:fld>
            <a:endParaRPr lang="en-US" dirty="0" smtClean="0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6CB1383-E531-4DD5-AFF5-BF3A4ECA0367}" type="slidenum">
              <a:rPr lang="en-US" smtClean="0"/>
              <a:pPr>
                <a:defRPr/>
              </a:pPr>
              <a:t>22</a:t>
            </a:fld>
            <a:endParaRPr lang="en-US" dirty="0" smtClean="0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DB1D7BD-D8E5-45D4-8D46-78D5D4505B4F}" type="slidenum">
              <a:rPr lang="en-US" smtClean="0"/>
              <a:pPr>
                <a:defRPr/>
              </a:pPr>
              <a:t>23</a:t>
            </a:fld>
            <a:endParaRPr lang="en-US" dirty="0" smtClean="0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7347452-D5CF-4C69-8A82-C7AFD34EAD94}" type="slidenum">
              <a:rPr lang="en-US" smtClean="0"/>
              <a:pPr>
                <a:defRPr/>
              </a:pPr>
              <a:t>24</a:t>
            </a:fld>
            <a:endParaRPr lang="en-US" dirty="0" smtClean="0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53AEB45-5A8A-49C5-8EAB-1F32D3FF74BD}" type="slidenum">
              <a:rPr lang="en-US" smtClean="0"/>
              <a:pPr>
                <a:defRPr/>
              </a:pPr>
              <a:t>25</a:t>
            </a:fld>
            <a:endParaRPr lang="en-US" dirty="0" smtClean="0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12A705E-369E-4C34-8962-C02A54F732F1}" type="slidenum">
              <a:rPr lang="en-US" smtClean="0"/>
              <a:pPr>
                <a:defRPr/>
              </a:pPr>
              <a:t>26</a:t>
            </a:fld>
            <a:endParaRPr lang="en-US" dirty="0" smtClean="0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581A227-0E80-4DB6-8156-7EE3CD7DF7FC}" type="slidenum">
              <a:rPr lang="en-US" smtClean="0"/>
              <a:pPr>
                <a:defRPr/>
              </a:pPr>
              <a:t>27</a:t>
            </a:fld>
            <a:endParaRPr lang="en-US" dirty="0" smtClean="0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644ABB8-9816-4909-A5C5-C89951733011}" type="slidenum">
              <a:rPr lang="en-US" smtClean="0"/>
              <a:pPr>
                <a:defRPr/>
              </a:pPr>
              <a:t>28</a:t>
            </a:fld>
            <a:endParaRPr lang="en-US" dirty="0" smtClean="0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08E993F-22B5-42A6-ADEE-33192AC6FA23}" type="slidenum">
              <a:rPr lang="en-US" smtClean="0"/>
              <a:pPr>
                <a:defRPr/>
              </a:pPr>
              <a:t>29</a:t>
            </a:fld>
            <a:endParaRPr lang="en-US" dirty="0" smtClean="0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03C7B36-2313-41E4-B13F-5DFC105040AB}" type="slidenum">
              <a:rPr lang="en-US" smtClean="0"/>
              <a:pPr>
                <a:defRPr/>
              </a:pPr>
              <a:t>30</a:t>
            </a:fld>
            <a:endParaRPr lang="en-US" dirty="0" smtClean="0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98E1E5D-4F4D-45CC-A100-752B5E45166E}" type="slidenum">
              <a:rPr lang="en-US" smtClean="0"/>
              <a:pPr>
                <a:defRPr/>
              </a:pPr>
              <a:t>4</a:t>
            </a:fld>
            <a:endParaRPr lang="en-US" dirty="0" smtClean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CA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BBA9040-E826-4139-8C53-38F7E6661EBD}" type="slidenum">
              <a:rPr lang="en-US" smtClean="0"/>
              <a:pPr>
                <a:defRPr/>
              </a:pPr>
              <a:t>31</a:t>
            </a:fld>
            <a:endParaRPr lang="en-US" dirty="0" smtClean="0"/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CF59132-74E7-4F91-91CB-A89007E59B62}" type="slidenum">
              <a:rPr lang="en-US" smtClean="0"/>
              <a:pPr>
                <a:defRPr/>
              </a:pPr>
              <a:t>32</a:t>
            </a:fld>
            <a:endParaRPr lang="en-US" dirty="0" smtClean="0"/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C7D0824-2385-464B-886D-B4DCDFBD99CF}" type="slidenum">
              <a:rPr lang="en-US" smtClean="0"/>
              <a:pPr>
                <a:defRPr/>
              </a:pPr>
              <a:t>33</a:t>
            </a:fld>
            <a:endParaRPr lang="en-US" dirty="0" smtClean="0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2489A10-63F6-4324-93F1-B50EC295DE3D}" type="slidenum">
              <a:rPr lang="en-US" smtClean="0"/>
              <a:pPr>
                <a:defRPr/>
              </a:pPr>
              <a:t>34</a:t>
            </a:fld>
            <a:endParaRPr lang="en-US" dirty="0" smtClean="0"/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8B57831-DE0D-4781-AEB8-8971055C2ECC}" type="slidenum">
              <a:rPr lang="en-US" smtClean="0"/>
              <a:pPr>
                <a:defRPr/>
              </a:pPr>
              <a:t>35</a:t>
            </a:fld>
            <a:endParaRPr lang="en-US" dirty="0" smtClean="0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0664984-E5CF-4432-A0AF-EC981347C696}" type="slidenum">
              <a:rPr lang="en-US" smtClean="0"/>
              <a:pPr>
                <a:defRPr/>
              </a:pPr>
              <a:t>36</a:t>
            </a:fld>
            <a:endParaRPr lang="en-US" dirty="0" smtClean="0"/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9572FEE-6571-4687-B35E-FD02B7126444}" type="slidenum">
              <a:rPr lang="en-US" smtClean="0"/>
              <a:pPr>
                <a:defRPr/>
              </a:pPr>
              <a:t>37</a:t>
            </a:fld>
            <a:endParaRPr lang="en-US" dirty="0" smtClean="0"/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CB2A87E-4B4B-4558-9C9C-161107EBCE0B}" type="slidenum">
              <a:rPr lang="en-US" smtClean="0"/>
              <a:pPr>
                <a:defRPr/>
              </a:pPr>
              <a:t>38</a:t>
            </a:fld>
            <a:endParaRPr lang="en-US" dirty="0" smtClean="0"/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81F73A5-22E4-43F7-9A3E-15B177BA1C67}" type="slidenum">
              <a:rPr lang="en-US" smtClean="0"/>
              <a:pPr>
                <a:defRPr/>
              </a:pPr>
              <a:t>39</a:t>
            </a:fld>
            <a:endParaRPr lang="en-US" dirty="0" smtClean="0"/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69D8B71-B82D-4419-AFE2-F6E18F115710}" type="slidenum">
              <a:rPr lang="en-US" smtClean="0"/>
              <a:pPr>
                <a:defRPr/>
              </a:pPr>
              <a:t>40</a:t>
            </a:fld>
            <a:endParaRPr lang="en-US" dirty="0" smtClean="0"/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3C09D2A-F5CD-4133-B56E-D2685919B762}" type="slidenum">
              <a:rPr lang="en-US" smtClean="0"/>
              <a:pPr>
                <a:defRPr/>
              </a:pPr>
              <a:t>5</a:t>
            </a:fld>
            <a:endParaRPr lang="en-US" dirty="0" smtClean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CA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CD76A3A-6051-4E43-8E2B-F865679B03C0}" type="slidenum">
              <a:rPr lang="en-US" smtClean="0"/>
              <a:pPr>
                <a:defRPr/>
              </a:pPr>
              <a:t>41</a:t>
            </a:fld>
            <a:endParaRPr lang="en-US" dirty="0" smtClean="0"/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D21731F-22CA-439D-B345-09AAEF0C4107}" type="slidenum">
              <a:rPr lang="en-US" smtClean="0"/>
              <a:pPr>
                <a:defRPr/>
              </a:pPr>
              <a:t>42</a:t>
            </a:fld>
            <a:endParaRPr lang="en-US" dirty="0" smtClean="0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039F146-F7AD-42A4-89EF-1D770A3EF15E}" type="slidenum">
              <a:rPr lang="en-US" smtClean="0"/>
              <a:pPr>
                <a:defRPr/>
              </a:pPr>
              <a:t>43</a:t>
            </a:fld>
            <a:endParaRPr lang="en-US" dirty="0" smtClean="0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638332E-D2DA-4AC6-A152-D90058B07745}" type="slidenum">
              <a:rPr lang="en-US" smtClean="0"/>
              <a:pPr>
                <a:defRPr/>
              </a:pPr>
              <a:t>44</a:t>
            </a:fld>
            <a:endParaRPr lang="en-US" dirty="0" smtClean="0"/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AC5793C-9670-4F5B-AF60-0C568C728C1D}" type="slidenum">
              <a:rPr lang="en-US" smtClean="0"/>
              <a:pPr>
                <a:defRPr/>
              </a:pPr>
              <a:t>45</a:t>
            </a:fld>
            <a:endParaRPr lang="en-US" dirty="0" smtClean="0"/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A183FED-C1DC-4AD5-98BC-1358D1132994}" type="slidenum">
              <a:rPr lang="en-US" smtClean="0"/>
              <a:pPr>
                <a:defRPr/>
              </a:pPr>
              <a:t>46</a:t>
            </a:fld>
            <a:endParaRPr lang="en-US" dirty="0" smtClean="0"/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C71F464-F1BB-4C4E-9DB8-85D2D8F3B293}" type="slidenum">
              <a:rPr lang="en-US" smtClean="0"/>
              <a:pPr>
                <a:defRPr/>
              </a:pPr>
              <a:t>47</a:t>
            </a:fld>
            <a:endParaRPr lang="en-US" dirty="0" smtClean="0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0FF9E97-B97D-41A4-A8CD-59C54557852C}" type="slidenum">
              <a:rPr lang="en-US" smtClean="0"/>
              <a:pPr>
                <a:defRPr/>
              </a:pPr>
              <a:t>48</a:t>
            </a:fld>
            <a:endParaRPr lang="en-US" dirty="0" smtClean="0"/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4CFC889-9355-4900-AB11-EFC83373AFAC}" type="slidenum">
              <a:rPr lang="en-US" smtClean="0"/>
              <a:pPr>
                <a:defRPr/>
              </a:pPr>
              <a:t>49</a:t>
            </a:fld>
            <a:endParaRPr lang="en-US" dirty="0" smtClean="0"/>
          </a:p>
        </p:txBody>
      </p:sp>
      <p:sp>
        <p:nvSpPr>
          <p:cNvPr id="105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B59B519-2858-4E8A-8F63-F51EF00906C2}" type="slidenum">
              <a:rPr lang="en-US" smtClean="0"/>
              <a:pPr>
                <a:defRPr/>
              </a:pPr>
              <a:t>50</a:t>
            </a:fld>
            <a:endParaRPr lang="en-US" dirty="0" smtClean="0"/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9B67662-0669-427C-92BA-4137F7E81FDE}" type="slidenum">
              <a:rPr lang="en-US" smtClean="0"/>
              <a:pPr>
                <a:defRPr/>
              </a:pPr>
              <a:t>6</a:t>
            </a:fld>
            <a:endParaRPr lang="en-US" dirty="0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CA" smtClean="0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C617F8E-FC9C-44F8-A04E-3F21BF571493}" type="slidenum">
              <a:rPr lang="en-US" smtClean="0"/>
              <a:pPr>
                <a:defRPr/>
              </a:pPr>
              <a:t>51</a:t>
            </a:fld>
            <a:endParaRPr lang="en-US" dirty="0" smtClean="0"/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979F2C7-FB77-4E5F-A683-6A463A32AEA5}" type="slidenum">
              <a:rPr lang="en-US" smtClean="0"/>
              <a:pPr>
                <a:defRPr/>
              </a:pPr>
              <a:t>7</a:t>
            </a:fld>
            <a:endParaRPr lang="en-US" dirty="0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CA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CC5C2D0-3DA0-49DF-983B-1CDDE0C9C05B}" type="slidenum">
              <a:rPr lang="en-US" smtClean="0"/>
              <a:pPr>
                <a:defRPr/>
              </a:pPr>
              <a:t>8</a:t>
            </a:fld>
            <a:endParaRPr lang="en-US" dirty="0" smtClean="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CA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39E8731-1709-415E-A72F-D85F636E1227}" type="slidenum">
              <a:rPr lang="en-US" smtClean="0"/>
              <a:pPr>
                <a:defRPr/>
              </a:pPr>
              <a:t>9</a:t>
            </a:fld>
            <a:endParaRPr lang="en-US" dirty="0" smtClean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CA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BDCEE32-1D8D-4537-BAC0-2FEB860FE460}" type="slidenum">
              <a:rPr lang="en-US" smtClean="0"/>
              <a:pPr>
                <a:defRPr/>
              </a:pPr>
              <a:t>10</a:t>
            </a:fld>
            <a:endParaRPr lang="en-US" dirty="0" smtClean="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CA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124200"/>
            <a:ext cx="7772400" cy="838200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/>
              <a:t>Click to edit Master title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191000"/>
            <a:ext cx="6248400" cy="990600"/>
          </a:xfrm>
        </p:spPr>
        <p:txBody>
          <a:bodyPr/>
          <a:lstStyle>
            <a:lvl1pPr marL="0" indent="0" algn="ctr">
              <a:buFontTx/>
              <a:buNone/>
              <a:defRPr sz="4300"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222222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 algn="ct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Hands-On Microsoft Windows Server 2008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6DC84E55-1D57-4F9C-8FF8-BA37D5A18D5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4860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Hands-On Microsoft Windows Server 2008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6147D6-FF72-415A-A4E1-701EBED685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8055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91300" y="381000"/>
            <a:ext cx="20193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381000"/>
            <a:ext cx="59055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Hands-On Microsoft Windows Server 2008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CE6E0B-9538-4122-AA99-0A16257F8D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9796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Hands-On Microsoft Windows Server 2008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4BCAD7-3F76-4254-8C7D-D80FABCE851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3791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Hands-On Microsoft Windows Server 2008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C82A44-6AE0-43D0-B071-B89AA646B4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58893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Hands-On Microsoft Windows Server 2008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968718-4218-4A04-A368-ECD1155B76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40350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76400"/>
            <a:ext cx="39624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39624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Hands-On Microsoft Windows Server 2008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E31ACC-D8C0-49C3-8595-8EBFB055E2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91525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Hands-On Microsoft Windows Server 2008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70DA41-B9CA-4636-9D7B-55C29AEC906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96911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Hands-On Microsoft Windows Server 2008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4D6EB5-BB30-4AF9-A570-C9ADFA29C47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07400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Hands-On Microsoft Windows Server 2008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529E26-5D0C-4CA7-8971-88A44B5F863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34627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Hands-On Microsoft Windows Server 2008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3435D2-BA24-49C8-BF06-45065A51279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4179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Hands-On Microsoft Windows Server 2008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2F7325-41C7-438E-AB4F-5D8645C8BF3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348141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Hands-On Microsoft Windows Server 2008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30FB92-3A52-4D72-9FAA-5571A9C5A29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85136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Hands-On Microsoft Windows Server 2008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CE7A8D-8DBF-466E-A77A-080A0FF31B6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47222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91300" y="381000"/>
            <a:ext cx="20193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381000"/>
            <a:ext cx="59055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Hands-On Microsoft Windows Server 2008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F1B26D-EAB8-496E-BF5A-3BF7EB051EC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8537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Hands-On Microsoft Windows Server 2008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E2ECE3-A4DA-4D37-8EA4-91E4DE8DC9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5867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76400"/>
            <a:ext cx="39624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39624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Hands-On Microsoft Windows Server 2008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21E097-6B2F-4A55-BE45-477FCD2BC6F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3141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Hands-On Microsoft Windows Server 2008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D861CD-1DAF-4B8A-82A3-F38332FE01F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2844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Hands-On Microsoft Windows Server 2008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FC4BF7-DECE-4A59-955C-4001AC19708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0320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Hands-On Microsoft Windows Server 2008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816C8F-8463-4147-8989-8BEF588F826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8069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Hands-On Microsoft Windows Server 2008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8C75F0-46B1-4402-A3AC-5F97D2A1E36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5277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Hands-On Microsoft Windows Server 2008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9F7267-B6DD-4D21-BBB2-3828A0646F0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7060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381000"/>
            <a:ext cx="8077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76400"/>
            <a:ext cx="80772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33400" y="6324600"/>
            <a:ext cx="5867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22222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Hands-On Microsoft Windows Server 2008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2057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22222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C4F73F3-67C7-4273-9265-9892BD30698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15" r:id="rId1"/>
    <p:sldLayoutId id="2147484594" r:id="rId2"/>
    <p:sldLayoutId id="2147484595" r:id="rId3"/>
    <p:sldLayoutId id="2147484596" r:id="rId4"/>
    <p:sldLayoutId id="2147484597" r:id="rId5"/>
    <p:sldLayoutId id="2147484598" r:id="rId6"/>
    <p:sldLayoutId id="2147484599" r:id="rId7"/>
    <p:sldLayoutId id="2147484600" r:id="rId8"/>
    <p:sldLayoutId id="2147484601" r:id="rId9"/>
    <p:sldLayoutId id="2147484602" r:id="rId10"/>
    <p:sldLayoutId id="2147484603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22222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22222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22222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22222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22222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rgbClr val="22222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rgbClr val="22222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rgbClr val="22222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rgbClr val="22222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600">
          <a:solidFill>
            <a:srgbClr val="22222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rgbClr val="22222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rgbClr val="22222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rgbClr val="22222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381000"/>
            <a:ext cx="8077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76400"/>
            <a:ext cx="80772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222222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222222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Hands-On Microsoft Windows Server 2008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222222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C75267AE-1A0F-4F02-9E22-9B8DB8E35D0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04" r:id="rId1"/>
    <p:sldLayoutId id="2147484605" r:id="rId2"/>
    <p:sldLayoutId id="2147484606" r:id="rId3"/>
    <p:sldLayoutId id="2147484607" r:id="rId4"/>
    <p:sldLayoutId id="2147484608" r:id="rId5"/>
    <p:sldLayoutId id="2147484609" r:id="rId6"/>
    <p:sldLayoutId id="2147484610" r:id="rId7"/>
    <p:sldLayoutId id="2147484611" r:id="rId8"/>
    <p:sldLayoutId id="2147484612" r:id="rId9"/>
    <p:sldLayoutId id="2147484613" r:id="rId10"/>
    <p:sldLayoutId id="2147484614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22222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22222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22222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22222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22222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rgbClr val="22222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rgbClr val="22222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rgbClr val="22222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rgbClr val="22222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600">
          <a:solidFill>
            <a:srgbClr val="22222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rgbClr val="22222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rgbClr val="22222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rgbClr val="22222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838200"/>
          </a:xfrm>
        </p:spPr>
        <p:txBody>
          <a:bodyPr/>
          <a:lstStyle/>
          <a:p>
            <a:r>
              <a:rPr lang="en-US" smtClean="0"/>
              <a:t>Windows Server 2008</a:t>
            </a:r>
            <a:br>
              <a:rPr lang="en-US" smtClean="0"/>
            </a:br>
            <a:r>
              <a:rPr lang="en-US" smtClean="0"/>
              <a:t>Chapter 9</a:t>
            </a:r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1371600" y="2971800"/>
            <a:ext cx="6248400" cy="990600"/>
          </a:xfrm>
        </p:spPr>
        <p:txBody>
          <a:bodyPr/>
          <a:lstStyle/>
          <a:p>
            <a:r>
              <a:rPr lang="en-US" sz="2400" b="0" smtClean="0"/>
              <a:t>Last Update 2012.06.07</a:t>
            </a:r>
          </a:p>
          <a:p>
            <a:r>
              <a:rPr lang="en-US" sz="2400" b="0" smtClean="0"/>
              <a:t>1.0.0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Hands-On Microsoft Windows Server 2008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1554D01-65A8-496F-A92B-F43A9641C7BA}" type="slidenum">
              <a:rPr lang="en-US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Using Remote Access Protocols</a:t>
            </a:r>
          </a:p>
        </p:txBody>
      </p:sp>
      <p:sp>
        <p:nvSpPr>
          <p:cNvPr id="1331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305800" cy="4572000"/>
          </a:xfrm>
        </p:spPr>
        <p:txBody>
          <a:bodyPr/>
          <a:lstStyle/>
          <a:p>
            <a:r>
              <a:rPr lang="en-US" smtClean="0"/>
              <a:t>Serial Line Internet Protocol (SLIP)</a:t>
            </a:r>
          </a:p>
          <a:p>
            <a:pPr lvl="1"/>
            <a:r>
              <a:rPr lang="en-US" smtClean="0"/>
              <a:t>Originally designed for UNIX environments for point-to-point communications among computers, servers, and hosts using TCP/IP</a:t>
            </a:r>
          </a:p>
          <a:p>
            <a:r>
              <a:rPr lang="en-US" smtClean="0"/>
              <a:t>Compressed Serial Line Internet Protocol (CSLIP)</a:t>
            </a:r>
          </a:p>
          <a:p>
            <a:pPr lvl="1"/>
            <a:r>
              <a:rPr lang="en-US" smtClean="0"/>
              <a:t>A newer version of SLIP that compresses header information in each packet sent across a remote link</a:t>
            </a:r>
          </a:p>
          <a:p>
            <a:r>
              <a:rPr lang="en-US" smtClean="0"/>
              <a:t>Both SLIP and CSLIP do not support network connection authentication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Hands-On Microsoft Windows Server 2008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71B81F2-87B7-4862-8990-ECB0FEC4FD00}" type="slidenum">
              <a:rPr lang="en-US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Using Remote Access Protocols</a:t>
            </a:r>
          </a:p>
        </p:txBody>
      </p:sp>
      <p:sp>
        <p:nvSpPr>
          <p:cNvPr id="1434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305800" cy="4572000"/>
          </a:xfrm>
        </p:spPr>
        <p:txBody>
          <a:bodyPr/>
          <a:lstStyle/>
          <a:p>
            <a:r>
              <a:rPr lang="en-US" smtClean="0"/>
              <a:t>Point-to-Point Protocol (PPP)</a:t>
            </a:r>
          </a:p>
          <a:p>
            <a:pPr lvl="1"/>
            <a:r>
              <a:rPr lang="en-US" smtClean="0"/>
              <a:t>Used more commonly than either version of SLIP for remote communications because it has more capability</a:t>
            </a:r>
          </a:p>
          <a:p>
            <a:pPr lvl="1"/>
            <a:r>
              <a:rPr lang="en-US" smtClean="0"/>
              <a:t>Also supports more network protocols</a:t>
            </a:r>
          </a:p>
          <a:p>
            <a:r>
              <a:rPr lang="en-US" smtClean="0"/>
              <a:t>When you implement a Windows Server 2008 VPN server, one of three remote access protocols are used</a:t>
            </a:r>
          </a:p>
          <a:p>
            <a:pPr lvl="1"/>
            <a:r>
              <a:rPr lang="en-US" smtClean="0"/>
              <a:t>Point-to-Point Tunneling Protocol</a:t>
            </a:r>
          </a:p>
          <a:p>
            <a:pPr lvl="1"/>
            <a:r>
              <a:rPr lang="en-US" smtClean="0"/>
              <a:t>Layer Two Tunneling Protocol</a:t>
            </a:r>
          </a:p>
          <a:p>
            <a:pPr lvl="1"/>
            <a:r>
              <a:rPr lang="en-US" smtClean="0"/>
              <a:t>Secure Socket Tunneling Protocol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Hands-On Microsoft Windows Server 2008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1DEEDDA-EBDB-4842-A452-A233787C438A}" type="slidenum">
              <a:rPr lang="en-US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077200" cy="1295400"/>
          </a:xfrm>
        </p:spPr>
        <p:txBody>
          <a:bodyPr/>
          <a:lstStyle/>
          <a:p>
            <a:pPr eaLnBrk="1" hangingPunct="1"/>
            <a:r>
              <a:rPr lang="en-US" smtClean="0"/>
              <a:t>Using Remote Access Protocols</a:t>
            </a:r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4343400"/>
          </a:xfrm>
        </p:spPr>
        <p:txBody>
          <a:bodyPr/>
          <a:lstStyle/>
          <a:p>
            <a:r>
              <a:rPr lang="en-US" smtClean="0"/>
              <a:t>Point-to-Point Tunneling Protocol (PPTP)</a:t>
            </a:r>
          </a:p>
          <a:p>
            <a:pPr lvl="1"/>
            <a:r>
              <a:rPr lang="en-US" smtClean="0"/>
              <a:t>Offers PPP-based authentication techniques</a:t>
            </a:r>
          </a:p>
          <a:p>
            <a:pPr lvl="1"/>
            <a:r>
              <a:rPr lang="en-US" smtClean="0"/>
              <a:t>Encrypts data carried by PPTP through using Microsoft Point-to-Point Encryption</a:t>
            </a:r>
          </a:p>
          <a:p>
            <a:r>
              <a:rPr lang="en-US" smtClean="0"/>
              <a:t>Layer Two Tunneling Protocol (L2TP)</a:t>
            </a:r>
          </a:p>
          <a:p>
            <a:pPr lvl="1"/>
            <a:r>
              <a:rPr lang="en-US" smtClean="0"/>
              <a:t>Works similarly to PPTP</a:t>
            </a:r>
          </a:p>
          <a:p>
            <a:pPr lvl="1"/>
            <a:r>
              <a:rPr lang="en-US" smtClean="0"/>
              <a:t>Uses Layer Two Forwarding that enables forwarding on the basis of MAC addressing</a:t>
            </a:r>
          </a:p>
          <a:p>
            <a:pPr lvl="1"/>
            <a:r>
              <a:rPr lang="en-US" smtClean="0"/>
              <a:t>Uses IP Security for additional authentication and for data encryption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Hands-On Microsoft Windows Server 2008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E2A4EFE-FD2B-4E42-AFD7-738B681FC18B}" type="slidenum">
              <a:rPr lang="en-US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077200" cy="1295400"/>
          </a:xfrm>
        </p:spPr>
        <p:txBody>
          <a:bodyPr/>
          <a:lstStyle/>
          <a:p>
            <a:r>
              <a:rPr lang="en-US" smtClean="0"/>
              <a:t>Using Remote Access Protocols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4343400"/>
          </a:xfrm>
        </p:spPr>
        <p:txBody>
          <a:bodyPr/>
          <a:lstStyle/>
          <a:p>
            <a:r>
              <a:rPr lang="en-US" smtClean="0"/>
              <a:t>Secure Socket Tunneling Protocol (SSTP)</a:t>
            </a:r>
          </a:p>
          <a:p>
            <a:pPr lvl="1"/>
            <a:r>
              <a:rPr lang="en-US" smtClean="0"/>
              <a:t>Employs PPP authentication techniques</a:t>
            </a:r>
          </a:p>
          <a:p>
            <a:pPr lvl="1"/>
            <a:r>
              <a:rPr lang="en-US" smtClean="0"/>
              <a:t>Encapsulates the data packet in the Hypertext Transfer Protocol (HTTP) used through Web communications</a:t>
            </a:r>
          </a:p>
          <a:p>
            <a:pPr lvl="1"/>
            <a:r>
              <a:rPr lang="en-US" smtClean="0"/>
              <a:t>Additionally uses a Secure Sockets Layer channel for secure communications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Hands-On Microsoft Windows Server 2008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FC677A0-1D3A-4E3C-92F3-515FD800528B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077200" cy="1295400"/>
          </a:xfrm>
        </p:spPr>
        <p:txBody>
          <a:bodyPr/>
          <a:lstStyle/>
          <a:p>
            <a:r>
              <a:rPr lang="en-US" smtClean="0"/>
              <a:t>Configuring a VPN Server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4343400"/>
          </a:xfrm>
        </p:spPr>
        <p:txBody>
          <a:bodyPr/>
          <a:lstStyle/>
          <a:p>
            <a:r>
              <a:rPr lang="en-US" smtClean="0"/>
              <a:t>General steps</a:t>
            </a:r>
          </a:p>
          <a:p>
            <a:pPr lvl="1"/>
            <a:r>
              <a:rPr lang="en-US" smtClean="0"/>
              <a:t>Installing the Network Policy and Access Services role</a:t>
            </a:r>
          </a:p>
          <a:p>
            <a:pPr lvl="1"/>
            <a:r>
              <a:rPr lang="en-US" smtClean="0"/>
              <a:t>Configuring a Microsoft Windows Server 2008 server as a network’s VPN server, including configuring the right protocols to provide VPN access to clients</a:t>
            </a:r>
          </a:p>
          <a:p>
            <a:pPr lvl="1"/>
            <a:r>
              <a:rPr lang="en-US" smtClean="0"/>
              <a:t>Configuring a VPN server as a DHCP Relay Agent for TCP/IP communications</a:t>
            </a:r>
          </a:p>
          <a:p>
            <a:pPr lvl="1"/>
            <a:r>
              <a:rPr lang="en-US" smtClean="0"/>
              <a:t>Configuring the VPN server properties</a:t>
            </a:r>
          </a:p>
          <a:p>
            <a:pPr lvl="1"/>
            <a:r>
              <a:rPr lang="en-US" smtClean="0"/>
              <a:t>Configuring a remote access policy for security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Hands-On Microsoft Windows Server 2008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3A944F7-0724-48B7-9AAE-4D5DE79D278C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077200" cy="1143000"/>
          </a:xfrm>
        </p:spPr>
        <p:txBody>
          <a:bodyPr/>
          <a:lstStyle/>
          <a:p>
            <a:r>
              <a:rPr lang="en-US" smtClean="0"/>
              <a:t>Configuring a DHCP Relay Agent</a:t>
            </a:r>
          </a:p>
        </p:txBody>
      </p:sp>
      <p:sp>
        <p:nvSpPr>
          <p:cNvPr id="18437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4572000"/>
          </a:xfrm>
        </p:spPr>
        <p:txBody>
          <a:bodyPr/>
          <a:lstStyle/>
          <a:p>
            <a:r>
              <a:rPr lang="en-US" smtClean="0"/>
              <a:t>DHCP Relay Agent</a:t>
            </a:r>
          </a:p>
          <a:p>
            <a:pPr lvl="1"/>
            <a:r>
              <a:rPr lang="en-US" smtClean="0"/>
              <a:t>Broadcasts IP configuration information between the DHCP server on a network and the client acquiring an address</a:t>
            </a:r>
          </a:p>
          <a:p>
            <a:r>
              <a:rPr lang="en-US" smtClean="0"/>
              <a:t>You can use the Routing and Remote Access tool to configure the VPN server as a DHCP Relay Agent</a:t>
            </a:r>
          </a:p>
          <a:p>
            <a:r>
              <a:rPr lang="en-US" smtClean="0"/>
              <a:t>You can further configure the DHCP Relay Agent by specifying the maximum number of DHCP servers that can be reached through routers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Hands-On Microsoft Windows Server 2008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59004CA-30A4-4159-9DA0-300F25227CB7}" type="slidenum">
              <a:rPr lang="en-US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077200" cy="1143000"/>
          </a:xfrm>
        </p:spPr>
        <p:txBody>
          <a:bodyPr/>
          <a:lstStyle/>
          <a:p>
            <a:r>
              <a:rPr lang="en-US" smtClean="0"/>
              <a:t>Configuring VPN Properties</a:t>
            </a:r>
          </a:p>
        </p:txBody>
      </p:sp>
      <p:sp>
        <p:nvSpPr>
          <p:cNvPr id="19461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4572000"/>
          </a:xfrm>
        </p:spPr>
        <p:txBody>
          <a:bodyPr/>
          <a:lstStyle/>
          <a:p>
            <a:r>
              <a:rPr lang="en-US" smtClean="0"/>
              <a:t>After the VPN server is set up, you can further configure it from the Routing and Remote Access tool</a:t>
            </a:r>
          </a:p>
          <a:p>
            <a:pPr lvl="1"/>
            <a:r>
              <a:rPr lang="en-US" smtClean="0"/>
              <a:t>By right-clicking the VPN server in the tree and clicking Properties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Hands-On Microsoft Windows Server 2008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DDF4787-8439-4556-9D92-881E035A169F}" type="slidenum">
              <a:rPr lang="en-US"/>
              <a:pPr>
                <a:defRPr/>
              </a:pPr>
              <a:t>17</a:t>
            </a:fld>
            <a:endParaRPr lang="en-US" dirty="0"/>
          </a:p>
        </p:txBody>
      </p:sp>
      <p:pic>
        <p:nvPicPr>
          <p:cNvPr id="20484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9313" y="152400"/>
            <a:ext cx="4905375" cy="6107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Hands-On Microsoft Windows Server 2008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3D5E40-4997-4089-A3C7-1017D5108DE8}" type="slidenum">
              <a:rPr lang="en-US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077200" cy="1143000"/>
          </a:xfrm>
        </p:spPr>
        <p:txBody>
          <a:bodyPr/>
          <a:lstStyle/>
          <a:p>
            <a:r>
              <a:rPr lang="en-US" smtClean="0"/>
              <a:t>Configuring VPN Properties</a:t>
            </a:r>
          </a:p>
        </p:txBody>
      </p:sp>
      <p:pic>
        <p:nvPicPr>
          <p:cNvPr id="21509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763" y="1587500"/>
            <a:ext cx="8097837" cy="443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Hands-On Microsoft Windows Server 2008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413EA88-58AF-441F-99F0-107BFAAB01F0}" type="slidenum">
              <a:rPr lang="en-US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077200" cy="1143000"/>
          </a:xfrm>
        </p:spPr>
        <p:txBody>
          <a:bodyPr/>
          <a:lstStyle/>
          <a:p>
            <a:r>
              <a:rPr lang="en-US" smtClean="0"/>
              <a:t>Multilink PPP</a:t>
            </a:r>
          </a:p>
        </p:txBody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8077200" cy="4572000"/>
          </a:xfrm>
        </p:spPr>
        <p:txBody>
          <a:bodyPr/>
          <a:lstStyle/>
          <a:p>
            <a:r>
              <a:rPr lang="en-US" smtClean="0"/>
              <a:t>Multilink (also called Multilink PPP)</a:t>
            </a:r>
          </a:p>
          <a:p>
            <a:pPr lvl="1"/>
            <a:r>
              <a:rPr lang="en-US" smtClean="0"/>
              <a:t>Enables to combine or aggregate two or more communications channels so they appear as one large channel</a:t>
            </a:r>
          </a:p>
          <a:p>
            <a:r>
              <a:rPr lang="en-US" smtClean="0"/>
              <a:t>The limitation of using Multilink</a:t>
            </a:r>
          </a:p>
          <a:p>
            <a:pPr lvl="1"/>
            <a:r>
              <a:rPr lang="en-US" smtClean="0"/>
              <a:t>It must be implemented in the client as well as in the server</a:t>
            </a:r>
          </a:p>
          <a:p>
            <a:r>
              <a:rPr lang="en-US" smtClean="0"/>
              <a:t>On its own, Multilink cannot change the bandwidth, or drop or add a connection as needed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Hands-On Microsoft Windows Server 2008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77A5AD5-AD7A-4C1D-AC01-520EF3481EAF}" type="slidenum">
              <a:rPr lang="en-US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Objectives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305800" cy="4572000"/>
          </a:xfrm>
        </p:spPr>
        <p:txBody>
          <a:bodyPr/>
          <a:lstStyle/>
          <a:p>
            <a:r>
              <a:rPr lang="en-US" smtClean="0"/>
              <a:t>Understand Windows Server 2008 remote access services</a:t>
            </a:r>
          </a:p>
          <a:p>
            <a:r>
              <a:rPr lang="en-US" smtClean="0"/>
              <a:t>Implement and manage a virtual private network</a:t>
            </a:r>
          </a:p>
          <a:p>
            <a:r>
              <a:rPr lang="en-US" smtClean="0"/>
              <a:t>Configure a VPN server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Hands-On Microsoft Windows Server 2008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2696305-392D-4D7C-A5DF-B96E2E6B9372}" type="slidenum">
              <a:rPr lang="en-US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077200" cy="1143000"/>
          </a:xfrm>
        </p:spPr>
        <p:txBody>
          <a:bodyPr/>
          <a:lstStyle/>
          <a:p>
            <a:r>
              <a:rPr lang="en-US" smtClean="0"/>
              <a:t>Bandwidth Allocation Protocol 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8305800" cy="4572000"/>
          </a:xfrm>
        </p:spPr>
        <p:txBody>
          <a:bodyPr/>
          <a:lstStyle/>
          <a:p>
            <a:r>
              <a:rPr lang="en-US" smtClean="0"/>
              <a:t>Bandwidth Allocation Protocol (BAP)</a:t>
            </a:r>
          </a:p>
          <a:p>
            <a:pPr lvl="1"/>
            <a:r>
              <a:rPr lang="en-US" smtClean="0"/>
              <a:t>Ensures that a client’s connection has enough speed or bandwidth for a particular application</a:t>
            </a:r>
          </a:p>
          <a:p>
            <a:pPr lvl="1"/>
            <a:r>
              <a:rPr lang="en-US" smtClean="0"/>
              <a:t>Helps ensure that the amount of bandwidth increases to the maximum needed for the aggregated channels </a:t>
            </a:r>
          </a:p>
          <a:p>
            <a:pPr lvl="2"/>
            <a:r>
              <a:rPr lang="en-US" smtClean="0"/>
              <a:t>And reciprocally contracts as the need becomes less</a:t>
            </a:r>
          </a:p>
          <a:p>
            <a:pPr lvl="1"/>
            <a:r>
              <a:rPr lang="en-US" smtClean="0"/>
              <a:t>Links are dynamically dropped or added as needed</a:t>
            </a:r>
          </a:p>
          <a:p>
            <a:r>
              <a:rPr lang="en-US" smtClean="0"/>
              <a:t>To configure Multilink and BAP, right-click the VPN/RAS server in the Routing and Remote Access tool, click Properties, and then click the PPP tab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Hands-On Microsoft Windows Server 2008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58F2F0F-ABB7-47E7-8A79-19DBACB9D22C}" type="slidenum">
              <a:rPr lang="en-US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077200" cy="1143000"/>
          </a:xfrm>
        </p:spPr>
        <p:txBody>
          <a:bodyPr/>
          <a:lstStyle/>
          <a:p>
            <a:r>
              <a:rPr lang="en-US" smtClean="0"/>
              <a:t>Configuring VPN Security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305800" cy="4572000"/>
          </a:xfrm>
        </p:spPr>
        <p:txBody>
          <a:bodyPr/>
          <a:lstStyle/>
          <a:p>
            <a:r>
              <a:rPr lang="en-US" smtClean="0"/>
              <a:t>You can set up VPN security through a remote access policy</a:t>
            </a:r>
          </a:p>
          <a:p>
            <a:pPr lvl="1"/>
            <a:r>
              <a:rPr lang="en-US" smtClean="0"/>
              <a:t>Greatly reduces administrative overhead and offers more flexibility and control for authorizing connection attempts</a:t>
            </a:r>
          </a:p>
          <a:p>
            <a:r>
              <a:rPr lang="en-US" smtClean="0"/>
              <a:t>Elements of a remote access policy</a:t>
            </a:r>
          </a:p>
          <a:p>
            <a:pPr lvl="1"/>
            <a:r>
              <a:rPr lang="en-US" smtClean="0"/>
              <a:t>Access permission</a:t>
            </a:r>
          </a:p>
          <a:p>
            <a:pPr lvl="1"/>
            <a:r>
              <a:rPr lang="en-US" smtClean="0"/>
              <a:t>Conditions</a:t>
            </a:r>
          </a:p>
          <a:p>
            <a:pPr lvl="1"/>
            <a:r>
              <a:rPr lang="en-US" smtClean="0"/>
              <a:t>Constraints</a:t>
            </a:r>
          </a:p>
          <a:p>
            <a:pPr lvl="1"/>
            <a:r>
              <a:rPr lang="en-US" smtClean="0"/>
              <a:t>Settings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Hands-On Microsoft Windows Server 2008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F2D5911-F9A5-4010-894D-5E2FAE70D152}" type="slidenum">
              <a:rPr lang="en-US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077200" cy="1143000"/>
          </a:xfrm>
        </p:spPr>
        <p:txBody>
          <a:bodyPr/>
          <a:lstStyle/>
          <a:p>
            <a:r>
              <a:rPr lang="en-US" smtClean="0"/>
              <a:t>Configuring VPN Security</a:t>
            </a:r>
          </a:p>
        </p:txBody>
      </p:sp>
      <p:sp>
        <p:nvSpPr>
          <p:cNvPr id="2560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381000" y="1752600"/>
            <a:ext cx="8305800" cy="4572000"/>
          </a:xfrm>
        </p:spPr>
        <p:txBody>
          <a:bodyPr/>
          <a:lstStyle/>
          <a:p>
            <a:r>
              <a:rPr lang="en-US" smtClean="0"/>
              <a:t>Establishing a remote access policy</a:t>
            </a:r>
          </a:p>
          <a:p>
            <a:pPr lvl="1"/>
            <a:r>
              <a:rPr lang="en-US" smtClean="0"/>
              <a:t>You can use the Routing and Remote Access tool to create and configure a remote access policy</a:t>
            </a:r>
          </a:p>
          <a:p>
            <a:pPr lvl="1"/>
            <a:r>
              <a:rPr lang="en-US" smtClean="0"/>
              <a:t>To create a new remote access policy, right-click the Remote Access Logging &amp; Policies folder in the tree under the VPN or dial-up RAS server</a:t>
            </a:r>
          </a:p>
          <a:p>
            <a:pPr lvl="2"/>
            <a:r>
              <a:rPr lang="en-US" smtClean="0"/>
              <a:t>Click Launch NPS to launch the Network Policy Server tool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Hands-On Microsoft Windows Server 2008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170747E-A670-47CD-A206-FCEB3D004C59}" type="slidenum">
              <a:rPr lang="en-US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077200" cy="1143000"/>
          </a:xfrm>
        </p:spPr>
        <p:txBody>
          <a:bodyPr/>
          <a:lstStyle/>
          <a:p>
            <a:r>
              <a:rPr lang="en-US" smtClean="0"/>
              <a:t>Dial-Up Remote Access Server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8305800" cy="4572000"/>
          </a:xfrm>
        </p:spPr>
        <p:txBody>
          <a:bodyPr/>
          <a:lstStyle/>
          <a:p>
            <a:r>
              <a:rPr lang="en-US" smtClean="0"/>
              <a:t>Access server</a:t>
            </a:r>
          </a:p>
          <a:p>
            <a:pPr lvl="1"/>
            <a:r>
              <a:rPr lang="en-US" smtClean="0"/>
              <a:t>A single network device that can house multiple modems, ISDN connections, T-carrier line connections, and other types of connections</a:t>
            </a:r>
          </a:p>
          <a:p>
            <a:r>
              <a:rPr lang="en-US" smtClean="0"/>
              <a:t>A dial-up remote access server is compatible with the following types of connections</a:t>
            </a:r>
          </a:p>
          <a:p>
            <a:pPr lvl="1"/>
            <a:r>
              <a:rPr lang="en-US" smtClean="0"/>
              <a:t>Asynchronous modems</a:t>
            </a:r>
          </a:p>
          <a:p>
            <a:pPr lvl="1"/>
            <a:r>
              <a:rPr lang="en-US" smtClean="0"/>
              <a:t>Synchronous modems through an access or communications server</a:t>
            </a:r>
          </a:p>
          <a:p>
            <a:pPr lvl="1"/>
            <a:r>
              <a:rPr lang="en-US" smtClean="0"/>
              <a:t>Null modem communications</a:t>
            </a:r>
          </a:p>
          <a:p>
            <a:pPr lvl="1"/>
            <a:r>
              <a:rPr lang="en-US" smtClean="0"/>
              <a:t>Regular dial-up telephone lines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Hands-On Microsoft Windows Server 2008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3162B01-A465-4A44-8B3F-9CB3F576F5A9}" type="slidenum">
              <a:rPr lang="en-US"/>
              <a:pPr>
                <a:defRPr/>
              </a:pPr>
              <a:t>24</a:t>
            </a:fld>
            <a:endParaRPr lang="en-US" dirty="0"/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077200" cy="1143000"/>
          </a:xfrm>
        </p:spPr>
        <p:txBody>
          <a:bodyPr/>
          <a:lstStyle/>
          <a:p>
            <a:r>
              <a:rPr lang="en-US" smtClean="0"/>
              <a:t>Dial-Up Remote Access Server</a:t>
            </a:r>
          </a:p>
        </p:txBody>
      </p:sp>
      <p:sp>
        <p:nvSpPr>
          <p:cNvPr id="27653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8305800" cy="4572000"/>
          </a:xfrm>
        </p:spPr>
        <p:txBody>
          <a:bodyPr/>
          <a:lstStyle/>
          <a:p>
            <a:r>
              <a:rPr lang="en-US" smtClean="0"/>
              <a:t>Types of connections</a:t>
            </a:r>
          </a:p>
          <a:p>
            <a:pPr lvl="1"/>
            <a:r>
              <a:rPr lang="en-US" smtClean="0"/>
              <a:t>Leased telecommunication lines, such as T-carrier</a:t>
            </a:r>
          </a:p>
          <a:p>
            <a:pPr lvl="1"/>
            <a:r>
              <a:rPr lang="en-US" smtClean="0"/>
              <a:t>ISDN lines (and digital ‘‘modems’’)</a:t>
            </a:r>
          </a:p>
          <a:p>
            <a:pPr lvl="1"/>
            <a:r>
              <a:rPr lang="en-US" smtClean="0"/>
              <a:t>X.25 lines</a:t>
            </a:r>
          </a:p>
          <a:p>
            <a:pPr lvl="1"/>
            <a:r>
              <a:rPr lang="en-US" smtClean="0"/>
              <a:t>DSL lines</a:t>
            </a:r>
          </a:p>
          <a:p>
            <a:pPr lvl="1"/>
            <a:r>
              <a:rPr lang="en-US" smtClean="0"/>
              <a:t>Cable modem lines</a:t>
            </a:r>
          </a:p>
          <a:p>
            <a:pPr lvl="1"/>
            <a:r>
              <a:rPr lang="en-US" smtClean="0"/>
              <a:t>Frame relay lines</a:t>
            </a:r>
          </a:p>
          <a:p>
            <a:r>
              <a:rPr lang="en-US" smtClean="0"/>
              <a:t>Install RAS using the Routing and Remote Access tool</a:t>
            </a:r>
          </a:p>
          <a:p>
            <a:pPr lvl="1"/>
            <a:r>
              <a:rPr lang="en-US" smtClean="0"/>
              <a:t>Steps are very similar to installing a VPN server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Hands-On Microsoft Windows Server 2008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343851A-3E0B-4F2D-B25A-03241E38D00D}" type="slidenum">
              <a:rPr lang="en-US"/>
              <a:pPr>
                <a:defRPr/>
              </a:pPr>
              <a:t>25</a:t>
            </a:fld>
            <a:endParaRPr lang="en-US" dirty="0"/>
          </a:p>
        </p:txBody>
      </p:sp>
      <p:sp>
        <p:nvSpPr>
          <p:cNvPr id="2867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077200" cy="1143000"/>
          </a:xfrm>
        </p:spPr>
        <p:txBody>
          <a:bodyPr/>
          <a:lstStyle/>
          <a:p>
            <a:r>
              <a:rPr lang="en-US" smtClean="0"/>
              <a:t>Configuring Dial-Up Security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8305800" cy="4572000"/>
          </a:xfrm>
        </p:spPr>
        <p:txBody>
          <a:bodyPr/>
          <a:lstStyle/>
          <a:p>
            <a:r>
              <a:rPr lang="en-US" smtClean="0"/>
              <a:t>You can configure dial-up security at the user account</a:t>
            </a:r>
          </a:p>
          <a:p>
            <a:pPr lvl="1"/>
            <a:r>
              <a:rPr lang="en-US" smtClean="0"/>
              <a:t>Enables you to employ callback security</a:t>
            </a:r>
          </a:p>
          <a:p>
            <a:r>
              <a:rPr lang="en-US" smtClean="0"/>
              <a:t>With callback security set up, the server calls back the remote computer</a:t>
            </a:r>
          </a:p>
          <a:p>
            <a:pPr lvl="1"/>
            <a:r>
              <a:rPr lang="en-US" smtClean="0"/>
              <a:t>To verify its telephone number in order to discourage a hacker from trying to access the server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Hands-On Microsoft Windows Server 2008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0450A01-7AAB-49A8-896F-FD8BFF0234D9}" type="slidenum">
              <a:rPr lang="en-US"/>
              <a:pPr>
                <a:defRPr/>
              </a:pPr>
              <a:t>26</a:t>
            </a:fld>
            <a:endParaRPr lang="en-US" dirty="0"/>
          </a:p>
        </p:txBody>
      </p:sp>
      <p:pic>
        <p:nvPicPr>
          <p:cNvPr id="29700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4263" y="228600"/>
            <a:ext cx="4435475" cy="599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Hands-On Microsoft Windows Server 2008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7D90043-2A92-40C6-8450-48366D8C5272}" type="slidenum">
              <a:rPr lang="en-US"/>
              <a:pPr>
                <a:defRPr/>
              </a:pPr>
              <a:t>27</a:t>
            </a:fld>
            <a:endParaRPr lang="en-US" dirty="0"/>
          </a:p>
        </p:txBody>
      </p:sp>
      <p:sp>
        <p:nvSpPr>
          <p:cNvPr id="3072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077200" cy="1143000"/>
          </a:xfrm>
        </p:spPr>
        <p:txBody>
          <a:bodyPr/>
          <a:lstStyle/>
          <a:p>
            <a:r>
              <a:rPr lang="en-US" smtClean="0"/>
              <a:t>Dial-Up Connection for a RAS Server</a:t>
            </a:r>
          </a:p>
        </p:txBody>
      </p:sp>
      <p:sp>
        <p:nvSpPr>
          <p:cNvPr id="3072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8305800" cy="4572000"/>
          </a:xfrm>
        </p:spPr>
        <p:txBody>
          <a:bodyPr/>
          <a:lstStyle/>
          <a:p>
            <a:r>
              <a:rPr lang="en-US" smtClean="0"/>
              <a:t>After RAS is installed and configured, and you have created a remote access policy</a:t>
            </a:r>
          </a:p>
          <a:p>
            <a:pPr lvl="1"/>
            <a:r>
              <a:rPr lang="en-US" smtClean="0"/>
              <a:t>You might need to create one or more ways for the RAS server to connect to the network so clients can access it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Hands-On Microsoft Windows Server 2008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D2BE5BB-788F-4FD4-AB70-A8F035A63BF8}" type="slidenum">
              <a:rPr lang="en-US"/>
              <a:pPr>
                <a:defRPr/>
              </a:pPr>
              <a:t>28</a:t>
            </a:fld>
            <a:endParaRPr lang="en-US" dirty="0"/>
          </a:p>
        </p:txBody>
      </p:sp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077200" cy="1143000"/>
          </a:xfrm>
        </p:spPr>
        <p:txBody>
          <a:bodyPr/>
          <a:lstStyle/>
          <a:p>
            <a:r>
              <a:rPr lang="en-US" smtClean="0"/>
              <a:t>Configuring Clients to Connect to RAS</a:t>
            </a:r>
          </a:p>
        </p:txBody>
      </p:sp>
      <p:sp>
        <p:nvSpPr>
          <p:cNvPr id="31749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8305800" cy="4572000"/>
          </a:xfrm>
        </p:spPr>
        <p:txBody>
          <a:bodyPr/>
          <a:lstStyle/>
          <a:p>
            <a:r>
              <a:rPr lang="en-US" smtClean="0"/>
              <a:t>General steps</a:t>
            </a:r>
          </a:p>
          <a:p>
            <a:pPr lvl="1"/>
            <a:r>
              <a:rPr lang="en-US" smtClean="0"/>
              <a:t>Click Start and click Control Panel.</a:t>
            </a:r>
          </a:p>
          <a:p>
            <a:pPr lvl="1"/>
            <a:r>
              <a:rPr lang="en-US" smtClean="0"/>
              <a:t>Click Network and Internet Connections</a:t>
            </a:r>
          </a:p>
          <a:p>
            <a:pPr lvl="1"/>
            <a:r>
              <a:rPr lang="en-US" smtClean="0"/>
              <a:t>Click Create a connection to the network at your workplace</a:t>
            </a:r>
          </a:p>
          <a:p>
            <a:pPr lvl="1"/>
            <a:r>
              <a:rPr lang="en-US" smtClean="0"/>
              <a:t>Click Next when the New Connection Wizard starts</a:t>
            </a:r>
          </a:p>
          <a:p>
            <a:pPr lvl="1"/>
            <a:r>
              <a:rPr lang="en-US" smtClean="0"/>
              <a:t>Choose Dial-up connection. Click Next</a:t>
            </a:r>
          </a:p>
          <a:p>
            <a:pPr lvl="1"/>
            <a:r>
              <a:rPr lang="en-US" smtClean="0"/>
              <a:t>Enter the name of your company, such as JR’s Company, and click Next</a:t>
            </a:r>
          </a:p>
          <a:p>
            <a:pPr lvl="1"/>
            <a:r>
              <a:rPr lang="en-US" smtClean="0"/>
              <a:t>Type the telephone number of the ISP, and click Next</a:t>
            </a:r>
          </a:p>
          <a:p>
            <a:pPr lvl="1"/>
            <a:r>
              <a:rPr lang="en-US" smtClean="0"/>
              <a:t>Click Finish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Hands-On Microsoft Windows Server 2008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4B17038-A9DE-43C2-B942-3D28030C4D36}" type="slidenum">
              <a:rPr lang="en-US"/>
              <a:pPr>
                <a:defRPr/>
              </a:pPr>
              <a:t>29</a:t>
            </a:fld>
            <a:endParaRPr lang="en-US" dirty="0"/>
          </a:p>
        </p:txBody>
      </p:sp>
      <p:sp>
        <p:nvSpPr>
          <p:cNvPr id="3277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077200" cy="1143000"/>
          </a:xfrm>
        </p:spPr>
        <p:txBody>
          <a:bodyPr/>
          <a:lstStyle/>
          <a:p>
            <a:r>
              <a:rPr lang="en-US" smtClean="0"/>
              <a:t>Troubleshooting VPN and RAS</a:t>
            </a:r>
          </a:p>
        </p:txBody>
      </p:sp>
      <p:sp>
        <p:nvSpPr>
          <p:cNvPr id="32773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8305800" cy="4572000"/>
          </a:xfrm>
        </p:spPr>
        <p:txBody>
          <a:bodyPr/>
          <a:lstStyle/>
          <a:p>
            <a:r>
              <a:rPr lang="en-US" smtClean="0"/>
              <a:t>Troubleshooting a VPN or dial-up RAS server communications problem can be divided into hardware and software troubleshooting tips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Hands-On Microsoft Windows Server 2008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8822E68-20C4-400A-A412-16E0F18C63D3}" type="slidenum">
              <a:rPr lang="en-US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Objectives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305800" cy="4572000"/>
          </a:xfrm>
        </p:spPr>
        <p:txBody>
          <a:bodyPr/>
          <a:lstStyle/>
          <a:p>
            <a:r>
              <a:rPr lang="en-US" smtClean="0"/>
              <a:t>Configure a dial-up remote access server</a:t>
            </a:r>
          </a:p>
          <a:p>
            <a:r>
              <a:rPr lang="en-US" smtClean="0"/>
              <a:t>Troubleshoot virtual private network and dial-up remote access installations</a:t>
            </a:r>
          </a:p>
          <a:p>
            <a:r>
              <a:rPr lang="en-US" smtClean="0"/>
              <a:t>Install and configure Terminal Services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Hands-On Microsoft Windows Server 2008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026638F-6141-4386-B8F8-E873343F192C}" type="slidenum">
              <a:rPr lang="en-US"/>
              <a:pPr>
                <a:defRPr/>
              </a:pPr>
              <a:t>30</a:t>
            </a:fld>
            <a:endParaRPr lang="en-US" dirty="0"/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077200" cy="1143000"/>
          </a:xfrm>
        </p:spPr>
        <p:txBody>
          <a:bodyPr/>
          <a:lstStyle/>
          <a:p>
            <a:r>
              <a:rPr lang="en-US" smtClean="0"/>
              <a:t>Hardware Solutions</a:t>
            </a:r>
          </a:p>
        </p:txBody>
      </p:sp>
      <p:sp>
        <p:nvSpPr>
          <p:cNvPr id="3379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8305800" cy="4572000"/>
          </a:xfrm>
        </p:spPr>
        <p:txBody>
          <a:bodyPr/>
          <a:lstStyle/>
          <a:p>
            <a:r>
              <a:rPr lang="en-US" smtClean="0"/>
              <a:t>Use Device Manager to make sure network adapters, WAN adapters, and modems are working properly</a:t>
            </a:r>
          </a:p>
          <a:p>
            <a:r>
              <a:rPr lang="en-US" smtClean="0"/>
              <a:t>Make sure the telephone line(s) is (are) connected to the modem(s) and to the wall outlet(s)</a:t>
            </a:r>
          </a:p>
          <a:p>
            <a:r>
              <a:rPr lang="en-US" smtClean="0"/>
              <a:t>Make sure the modem cable is properly attached, that you are using the right kind of cable, and that the modem has power</a:t>
            </a:r>
          </a:p>
          <a:p>
            <a:r>
              <a:rPr lang="en-US" smtClean="0"/>
              <a:t>For internal modems or adapter cards, make sure they have a good connection inside the computer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Hands-On Microsoft Windows Server 2008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8235511-E49C-4059-B84B-54B6E247CD3E}" type="slidenum">
              <a:rPr lang="en-US"/>
              <a:pPr>
                <a:defRPr/>
              </a:pPr>
              <a:t>31</a:t>
            </a:fld>
            <a:endParaRPr lang="en-US" dirty="0"/>
          </a:p>
        </p:txBody>
      </p:sp>
      <p:sp>
        <p:nvSpPr>
          <p:cNvPr id="3482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077200" cy="1143000"/>
          </a:xfrm>
        </p:spPr>
        <p:txBody>
          <a:bodyPr/>
          <a:lstStyle/>
          <a:p>
            <a:r>
              <a:rPr lang="en-US" smtClean="0"/>
              <a:t>Hardware Solutions</a:t>
            </a:r>
          </a:p>
        </p:txBody>
      </p:sp>
      <p:sp>
        <p:nvSpPr>
          <p:cNvPr id="3482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8305800" cy="4572000"/>
          </a:xfrm>
        </p:spPr>
        <p:txBody>
          <a:bodyPr/>
          <a:lstStyle/>
          <a:p>
            <a:r>
              <a:rPr lang="en-US" smtClean="0"/>
              <a:t>Test the telephone wall connection and cable</a:t>
            </a:r>
          </a:p>
          <a:p>
            <a:r>
              <a:rPr lang="en-US" smtClean="0"/>
              <a:t>For an external DSL adapter or a combined DSL adapter and router, make sure the device is properly configured and connected</a:t>
            </a:r>
          </a:p>
          <a:p>
            <a:r>
              <a:rPr lang="en-US" smtClean="0"/>
              <a:t>Call your ISP to determine if problems are present on the ISP’s WAN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Hands-On Microsoft Windows Server 2008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278B919-D39D-41CD-9481-5B79A48C278D}" type="slidenum">
              <a:rPr lang="en-US"/>
              <a:pPr>
                <a:defRPr/>
              </a:pPr>
              <a:t>32</a:t>
            </a:fld>
            <a:endParaRPr lang="en-US" dirty="0"/>
          </a:p>
        </p:txBody>
      </p:sp>
      <p:sp>
        <p:nvSpPr>
          <p:cNvPr id="3584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077200" cy="1143000"/>
          </a:xfrm>
        </p:spPr>
        <p:txBody>
          <a:bodyPr/>
          <a:lstStyle/>
          <a:p>
            <a:r>
              <a:rPr lang="en-US" smtClean="0"/>
              <a:t>Software Solutions</a:t>
            </a:r>
          </a:p>
        </p:txBody>
      </p:sp>
      <p:sp>
        <p:nvSpPr>
          <p:cNvPr id="3584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8305800" cy="4572000"/>
          </a:xfrm>
        </p:spPr>
        <p:txBody>
          <a:bodyPr/>
          <a:lstStyle/>
          <a:p>
            <a:r>
              <a:rPr lang="en-US" smtClean="0"/>
              <a:t>Use the Computer Management tool or Server Manager to make sure services are started</a:t>
            </a:r>
          </a:p>
          <a:p>
            <a:r>
              <a:rPr lang="en-US" smtClean="0"/>
              <a:t>Ensure that the Windows Firewall is set up to allow remote access</a:t>
            </a:r>
          </a:p>
          <a:p>
            <a:r>
              <a:rPr lang="en-US" smtClean="0"/>
              <a:t>Make sure that the VPN or dial-up RAS server is enabled</a:t>
            </a:r>
          </a:p>
          <a:p>
            <a:r>
              <a:rPr lang="en-US" smtClean="0"/>
              <a:t>Check the remote access policy to be sure that access permission is granted</a:t>
            </a:r>
          </a:p>
          <a:p>
            <a:r>
              <a:rPr lang="en-US" smtClean="0"/>
              <a:t>Be certain that the VPN or dial-up RAS server is started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Hands-On Microsoft Windows Server 2008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F88E4C0-C668-4F05-AC28-3062CD31D023}" type="slidenum">
              <a:rPr lang="en-US"/>
              <a:pPr>
                <a:defRPr/>
              </a:pPr>
              <a:t>33</a:t>
            </a:fld>
            <a:endParaRPr lang="en-US" dirty="0"/>
          </a:p>
        </p:txBody>
      </p:sp>
      <p:sp>
        <p:nvSpPr>
          <p:cNvPr id="3686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077200" cy="1143000"/>
          </a:xfrm>
        </p:spPr>
        <p:txBody>
          <a:bodyPr/>
          <a:lstStyle/>
          <a:p>
            <a:r>
              <a:rPr lang="en-US" smtClean="0"/>
              <a:t>Software Solutions</a:t>
            </a:r>
          </a:p>
        </p:txBody>
      </p:sp>
      <p:sp>
        <p:nvSpPr>
          <p:cNvPr id="36869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305800" cy="4572000"/>
          </a:xfrm>
        </p:spPr>
        <p:txBody>
          <a:bodyPr/>
          <a:lstStyle/>
          <a:p>
            <a:r>
              <a:rPr lang="en-US" smtClean="0"/>
              <a:t>In the Routing and Remote Access tool, check the network interface</a:t>
            </a:r>
          </a:p>
          <a:p>
            <a:r>
              <a:rPr lang="en-US" smtClean="0"/>
              <a:t>If TCP/IP connectivity is used, make sure that the IP parameters are correctly configured to provide an address pool for either a VPN or dial-up RAS server</a:t>
            </a:r>
          </a:p>
          <a:p>
            <a:r>
              <a:rPr lang="en-US" smtClean="0"/>
              <a:t>If you are using a RADIUS server, make sure that it is connected and working properly and that Internet Authentication Service (IAS) is installed</a:t>
            </a:r>
          </a:p>
          <a:p>
            <a:r>
              <a:rPr lang="en-US" smtClean="0"/>
              <a:t>Check to be sure the remote access policy is consistent with the users’ access needs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Hands-On Microsoft Windows Server 2008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ABA254C-ED8F-4129-A611-58C1C131D404}" type="slidenum">
              <a:rPr lang="en-US"/>
              <a:pPr>
                <a:defRPr/>
              </a:pPr>
              <a:t>34</a:t>
            </a:fld>
            <a:endParaRPr lang="en-US" dirty="0"/>
          </a:p>
        </p:txBody>
      </p:sp>
      <p:sp>
        <p:nvSpPr>
          <p:cNvPr id="3789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077200" cy="1143000"/>
          </a:xfrm>
        </p:spPr>
        <p:txBody>
          <a:bodyPr/>
          <a:lstStyle/>
          <a:p>
            <a:r>
              <a:rPr lang="en-US" smtClean="0"/>
              <a:t>Software Solutions</a:t>
            </a:r>
          </a:p>
        </p:txBody>
      </p:sp>
      <p:sp>
        <p:nvSpPr>
          <p:cNvPr id="37893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8305800" cy="4572000"/>
          </a:xfrm>
        </p:spPr>
        <p:txBody>
          <a:bodyPr/>
          <a:lstStyle/>
          <a:p>
            <a:r>
              <a:rPr lang="en-US" smtClean="0"/>
              <a:t>If only certain clients but not all are having connection problems, try these solutions</a:t>
            </a:r>
          </a:p>
          <a:p>
            <a:pPr lvl="1"/>
            <a:r>
              <a:rPr lang="en-US" smtClean="0"/>
              <a:t>Check the dial-up networking setup on the clients</a:t>
            </a:r>
          </a:p>
          <a:p>
            <a:pPr lvl="1"/>
            <a:r>
              <a:rPr lang="en-US" smtClean="0"/>
              <a:t>Make sure the clients are using the same communications protocol as the server</a:t>
            </a:r>
          </a:p>
          <a:p>
            <a:pPr lvl="1"/>
            <a:r>
              <a:rPr lang="en-US" smtClean="0"/>
              <a:t>Make sure that each client has a server account and that each knows the correct account name and password</a:t>
            </a:r>
          </a:p>
          <a:p>
            <a:pPr lvl="1"/>
            <a:r>
              <a:rPr lang="en-US" smtClean="0"/>
              <a:t>Make sure that each user account that needs access is in the appropriate group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Hands-On Microsoft Windows Server 2008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21033BA-EB25-4054-80DC-29DF87B76F7C}" type="slidenum">
              <a:rPr lang="en-US"/>
              <a:pPr>
                <a:defRPr/>
              </a:pPr>
              <a:t>35</a:t>
            </a:fld>
            <a:endParaRPr lang="en-US" dirty="0"/>
          </a:p>
        </p:txBody>
      </p:sp>
      <p:sp>
        <p:nvSpPr>
          <p:cNvPr id="3891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077200" cy="1143000"/>
          </a:xfrm>
        </p:spPr>
        <p:txBody>
          <a:bodyPr/>
          <a:lstStyle/>
          <a:p>
            <a:r>
              <a:rPr lang="en-US" smtClean="0"/>
              <a:t>Software Solutions</a:t>
            </a:r>
          </a:p>
        </p:txBody>
      </p:sp>
      <p:sp>
        <p:nvSpPr>
          <p:cNvPr id="3891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8305800" cy="4572000"/>
          </a:xfrm>
        </p:spPr>
        <p:txBody>
          <a:bodyPr/>
          <a:lstStyle/>
          <a:p>
            <a:r>
              <a:rPr lang="en-US" smtClean="0"/>
              <a:t>If only certain clients but not all are having connection problems, try these solutions</a:t>
            </a:r>
          </a:p>
          <a:p>
            <a:pPr lvl="1"/>
            <a:r>
              <a:rPr lang="en-US" smtClean="0"/>
              <a:t>Make sure the client accounts have been granted dial-up access capability and have the correct callback setup</a:t>
            </a:r>
          </a:p>
          <a:p>
            <a:pPr lvl="1"/>
            <a:r>
              <a:rPr lang="en-US" smtClean="0"/>
              <a:t>For a dial-up RAS connection, determine if the clients’ modems are compatible with the modems on the dial-up RAS server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Hands-On Microsoft Windows Server 2008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4A690FD-78B3-4E91-BBDE-2A5F5298C6BF}" type="slidenum">
              <a:rPr lang="en-US"/>
              <a:pPr>
                <a:defRPr/>
              </a:pPr>
              <a:t>36</a:t>
            </a:fld>
            <a:endParaRPr lang="en-US" dirty="0"/>
          </a:p>
        </p:txBody>
      </p:sp>
      <p:sp>
        <p:nvSpPr>
          <p:cNvPr id="3994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077200" cy="1143000"/>
          </a:xfrm>
        </p:spPr>
        <p:txBody>
          <a:bodyPr/>
          <a:lstStyle/>
          <a:p>
            <a:r>
              <a:rPr lang="en-US" smtClean="0"/>
              <a:t>Terminal Services</a:t>
            </a:r>
          </a:p>
        </p:txBody>
      </p:sp>
      <p:sp>
        <p:nvSpPr>
          <p:cNvPr id="3994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305800" cy="4572000"/>
          </a:xfrm>
        </p:spPr>
        <p:txBody>
          <a:bodyPr/>
          <a:lstStyle/>
          <a:p>
            <a:r>
              <a:rPr lang="en-US" smtClean="0"/>
              <a:t>Terminal server</a:t>
            </a:r>
          </a:p>
          <a:p>
            <a:pPr lvl="1"/>
            <a:r>
              <a:rPr lang="en-US" smtClean="0"/>
              <a:t>Enables clients to run services and software applications on Windows Server 2008 instead of at the client</a:t>
            </a:r>
          </a:p>
          <a:p>
            <a:pPr lvl="2"/>
            <a:r>
              <a:rPr lang="en-US" smtClean="0"/>
              <a:t>Which means nearly any type of operating system can access Windows Server 2008</a:t>
            </a:r>
          </a:p>
          <a:p>
            <a:r>
              <a:rPr lang="en-US" smtClean="0"/>
              <a:t>The Windows Server 2008 Terminal Services are used for two broad purposes</a:t>
            </a:r>
          </a:p>
          <a:p>
            <a:pPr lvl="1"/>
            <a:r>
              <a:rPr lang="en-US" smtClean="0"/>
              <a:t>To support thin clients</a:t>
            </a:r>
          </a:p>
          <a:p>
            <a:pPr lvl="1"/>
            <a:r>
              <a:rPr lang="en-US" smtClean="0"/>
              <a:t>To centralize program access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Hands-On Microsoft Windows Server 2008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8FE1083-EE69-407F-AE88-108FF699FDBF}" type="slidenum">
              <a:rPr lang="en-US"/>
              <a:pPr>
                <a:defRPr/>
              </a:pPr>
              <a:t>37</a:t>
            </a:fld>
            <a:endParaRPr lang="en-US" dirty="0"/>
          </a:p>
        </p:txBody>
      </p:sp>
      <p:sp>
        <p:nvSpPr>
          <p:cNvPr id="4096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077200" cy="1143000"/>
          </a:xfrm>
        </p:spPr>
        <p:txBody>
          <a:bodyPr/>
          <a:lstStyle/>
          <a:p>
            <a:r>
              <a:rPr lang="en-US" smtClean="0"/>
              <a:t>Terminal Services</a:t>
            </a:r>
          </a:p>
        </p:txBody>
      </p:sp>
      <p:sp>
        <p:nvSpPr>
          <p:cNvPr id="4096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8305800" cy="4572000"/>
          </a:xfrm>
        </p:spPr>
        <p:txBody>
          <a:bodyPr/>
          <a:lstStyle/>
          <a:p>
            <a:r>
              <a:rPr lang="en-US" smtClean="0"/>
              <a:t>Windows Server 2008 Terminal Services not only support thin clients</a:t>
            </a:r>
          </a:p>
          <a:p>
            <a:pPr lvl="1"/>
            <a:r>
              <a:rPr lang="en-US" smtClean="0"/>
              <a:t>But other types of client operating systems</a:t>
            </a:r>
          </a:p>
          <a:p>
            <a:r>
              <a:rPr lang="en-US" smtClean="0"/>
              <a:t>When you install Terminal Services, you can install different role services for specific purposes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Hands-On Microsoft Windows Server 2008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071A3EC-C82E-4700-BDAB-D32779E6F1FB}" type="slidenum">
              <a:rPr lang="en-US"/>
              <a:pPr>
                <a:defRPr/>
              </a:pPr>
              <a:t>38</a:t>
            </a:fld>
            <a:endParaRPr lang="en-US" dirty="0"/>
          </a:p>
        </p:txBody>
      </p:sp>
      <p:pic>
        <p:nvPicPr>
          <p:cNvPr id="41988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828800"/>
            <a:ext cx="7553325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989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077200" cy="1143000"/>
          </a:xfrm>
        </p:spPr>
        <p:txBody>
          <a:bodyPr/>
          <a:lstStyle/>
          <a:p>
            <a:r>
              <a:rPr lang="en-US" smtClean="0"/>
              <a:t>Terminal Services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Hands-On Microsoft Windows Server 2008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5A232D6-1B7B-4BBE-81DF-0B92A8E88FC8}" type="slidenum">
              <a:rPr lang="en-US"/>
              <a:pPr>
                <a:defRPr/>
              </a:pPr>
              <a:t>39</a:t>
            </a:fld>
            <a:endParaRPr lang="en-US" dirty="0"/>
          </a:p>
        </p:txBody>
      </p:sp>
      <p:pic>
        <p:nvPicPr>
          <p:cNvPr id="43012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775" y="1828800"/>
            <a:ext cx="7904163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13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077200" cy="1143000"/>
          </a:xfrm>
        </p:spPr>
        <p:txBody>
          <a:bodyPr/>
          <a:lstStyle/>
          <a:p>
            <a:r>
              <a:rPr lang="en-US" smtClean="0"/>
              <a:t>Terminal Services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Hands-On Microsoft Windows Server 2008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1D890F9-2BA1-4938-AB9F-91D93F065872}" type="slidenum">
              <a:rPr lang="en-US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Introduction to Remote Access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305800" cy="4572000"/>
          </a:xfrm>
        </p:spPr>
        <p:txBody>
          <a:bodyPr/>
          <a:lstStyle/>
          <a:p>
            <a:r>
              <a:rPr lang="en-US" smtClean="0"/>
              <a:t>Routing and Remote Access Services (RRAS)</a:t>
            </a:r>
          </a:p>
          <a:p>
            <a:pPr lvl="1"/>
            <a:r>
              <a:rPr lang="en-US" smtClean="0"/>
              <a:t>Enable routing and remote access through two means virtual private networking and dial-up networking</a:t>
            </a:r>
          </a:p>
          <a:p>
            <a:r>
              <a:rPr lang="en-US" smtClean="0"/>
              <a:t>Virtual private network (VPN) </a:t>
            </a:r>
          </a:p>
          <a:p>
            <a:pPr lvl="1"/>
            <a:r>
              <a:rPr lang="en-US" smtClean="0"/>
              <a:t>Like a tunnel through a larger network that is restricted to designated member clients only</a:t>
            </a:r>
          </a:p>
          <a:p>
            <a:r>
              <a:rPr lang="en-US" smtClean="0"/>
              <a:t>Dial-up networking</a:t>
            </a:r>
          </a:p>
          <a:p>
            <a:pPr lvl="1"/>
            <a:r>
              <a:rPr lang="en-US" smtClean="0"/>
              <a:t>Means using a telecommunications line and a modem (or other telephony device) to dial into a network or specific computers on a network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Hands-On Microsoft Windows Server 2008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F92B0D3-2BC2-485C-81AD-B52E4292C291}" type="slidenum">
              <a:rPr lang="en-US"/>
              <a:pPr>
                <a:defRPr/>
              </a:pPr>
              <a:t>40</a:t>
            </a:fld>
            <a:endParaRPr lang="en-US" dirty="0"/>
          </a:p>
        </p:txBody>
      </p:sp>
      <p:sp>
        <p:nvSpPr>
          <p:cNvPr id="4403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077200" cy="1143000"/>
          </a:xfrm>
        </p:spPr>
        <p:txBody>
          <a:bodyPr/>
          <a:lstStyle/>
          <a:p>
            <a:r>
              <a:rPr lang="en-US" smtClean="0"/>
              <a:t>Installing Terminal Services</a:t>
            </a:r>
          </a:p>
        </p:txBody>
      </p:sp>
      <p:sp>
        <p:nvSpPr>
          <p:cNvPr id="4403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305800" cy="4572000"/>
          </a:xfrm>
        </p:spPr>
        <p:txBody>
          <a:bodyPr/>
          <a:lstStyle/>
          <a:p>
            <a:r>
              <a:rPr lang="en-US" smtClean="0"/>
              <a:t>When you install the Terminal Services role, you also need to install the TS Licensing role service</a:t>
            </a:r>
          </a:p>
          <a:p>
            <a:pPr lvl="1"/>
            <a:r>
              <a:rPr lang="en-US" smtClean="0"/>
              <a:t>To manage the number of terminal server user licenses you have obtained from Microsoft</a:t>
            </a:r>
          </a:p>
          <a:p>
            <a:r>
              <a:rPr lang="en-US" smtClean="0"/>
              <a:t>The TS Licensing role server can be installed when you install the Terminal Services role</a:t>
            </a:r>
          </a:p>
          <a:p>
            <a:r>
              <a:rPr lang="en-US" smtClean="0"/>
              <a:t>Licenses can be purchased either per user account or by client device</a:t>
            </a:r>
          </a:p>
          <a:p>
            <a:r>
              <a:rPr lang="en-US" smtClean="0"/>
              <a:t>When you install the Terminal Services role, you can choose to implement the new Network Level Authentication option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Hands-On Microsoft Windows Server 2008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BD8725-05E3-40F3-8788-CA23CA86DA5D}" type="slidenum">
              <a:rPr lang="en-US"/>
              <a:pPr>
                <a:defRPr/>
              </a:pPr>
              <a:t>41</a:t>
            </a:fld>
            <a:endParaRPr lang="en-US" dirty="0"/>
          </a:p>
        </p:txBody>
      </p:sp>
      <p:sp>
        <p:nvSpPr>
          <p:cNvPr id="4506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077200" cy="1143000"/>
          </a:xfrm>
        </p:spPr>
        <p:txBody>
          <a:bodyPr/>
          <a:lstStyle/>
          <a:p>
            <a:r>
              <a:rPr lang="en-US" smtClean="0"/>
              <a:t>Installing Terminal Services</a:t>
            </a:r>
            <a:endParaRPr lang="fr-FR" smtClean="0"/>
          </a:p>
        </p:txBody>
      </p:sp>
      <p:sp>
        <p:nvSpPr>
          <p:cNvPr id="4506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305800" cy="4572000"/>
          </a:xfrm>
        </p:spPr>
        <p:txBody>
          <a:bodyPr/>
          <a:lstStyle/>
          <a:p>
            <a:r>
              <a:rPr lang="en-US" smtClean="0"/>
              <a:t>Network Level Authentication (NLA)</a:t>
            </a:r>
          </a:p>
          <a:p>
            <a:pPr lvl="1"/>
            <a:r>
              <a:rPr lang="en-US" smtClean="0"/>
              <a:t>Enables authentication to take place before the Terminal Services connection is established</a:t>
            </a:r>
          </a:p>
          <a:p>
            <a:pPr lvl="2"/>
            <a:r>
              <a:rPr lang="en-US" smtClean="0"/>
              <a:t>Which thwarts would-be attackers</a:t>
            </a:r>
          </a:p>
          <a:p>
            <a:r>
              <a:rPr lang="en-US" smtClean="0"/>
              <a:t>Another element to consider before you install the Terminal Services role is who will be allowed to access the terminal server</a:t>
            </a:r>
          </a:p>
          <a:p>
            <a:pPr lvl="1"/>
            <a:r>
              <a:rPr lang="en-US" smtClean="0"/>
              <a:t>Create groups of user accounts in advance so that you can add these groups during the installation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Hands-On Microsoft Windows Server 2008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AA87E8B-9E17-4C1C-BFB6-6E52E085EEE2}" type="slidenum">
              <a:rPr lang="en-US"/>
              <a:pPr>
                <a:defRPr/>
              </a:pPr>
              <a:t>42</a:t>
            </a:fld>
            <a:endParaRPr lang="en-US" dirty="0"/>
          </a:p>
        </p:txBody>
      </p:sp>
      <p:sp>
        <p:nvSpPr>
          <p:cNvPr id="4608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077200" cy="1143000"/>
          </a:xfrm>
        </p:spPr>
        <p:txBody>
          <a:bodyPr/>
          <a:lstStyle/>
          <a:p>
            <a:r>
              <a:rPr lang="en-US" smtClean="0"/>
              <a:t>Installing Terminal Services</a:t>
            </a:r>
          </a:p>
        </p:txBody>
      </p:sp>
      <p:pic>
        <p:nvPicPr>
          <p:cNvPr id="46085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925" y="1828800"/>
            <a:ext cx="8053388" cy="387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Hands-On Microsoft Windows Server 2008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2BE82B9-8DD1-4D8A-B1E5-B3ABF7B81696}" type="slidenum">
              <a:rPr lang="en-US"/>
              <a:pPr>
                <a:defRPr/>
              </a:pPr>
              <a:t>43</a:t>
            </a:fld>
            <a:endParaRPr lang="en-US" dirty="0"/>
          </a:p>
        </p:txBody>
      </p:sp>
      <p:sp>
        <p:nvSpPr>
          <p:cNvPr id="4710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077200" cy="1143000"/>
          </a:xfrm>
        </p:spPr>
        <p:txBody>
          <a:bodyPr/>
          <a:lstStyle/>
          <a:p>
            <a:r>
              <a:rPr lang="en-US" smtClean="0"/>
              <a:t>Configuring Terminal Services</a:t>
            </a:r>
          </a:p>
        </p:txBody>
      </p:sp>
      <p:sp>
        <p:nvSpPr>
          <p:cNvPr id="47109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8305800" cy="4572000"/>
          </a:xfrm>
        </p:spPr>
        <p:txBody>
          <a:bodyPr/>
          <a:lstStyle/>
          <a:p>
            <a:r>
              <a:rPr lang="en-US" smtClean="0"/>
              <a:t>Begin by using the Terminal Services Configuration tool to configure the remote connection properties</a:t>
            </a:r>
          </a:p>
          <a:p>
            <a:r>
              <a:rPr lang="en-US" smtClean="0"/>
              <a:t>Only one connection is configured for each NIC in the server, which is used to handle multiple clients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Hands-On Microsoft Windows Server 2008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0B97971-6855-4B3F-A317-5F84AE3259DB}" type="slidenum">
              <a:rPr lang="en-US"/>
              <a:pPr>
                <a:defRPr/>
              </a:pPr>
              <a:t>44</a:t>
            </a:fld>
            <a:endParaRPr lang="en-US" dirty="0"/>
          </a:p>
        </p:txBody>
      </p:sp>
      <p:sp>
        <p:nvSpPr>
          <p:cNvPr id="4813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077200" cy="1143000"/>
          </a:xfrm>
        </p:spPr>
        <p:txBody>
          <a:bodyPr/>
          <a:lstStyle/>
          <a:p>
            <a:r>
              <a:rPr lang="en-US" smtClean="0"/>
              <a:t>Managing Terminal Services</a:t>
            </a:r>
          </a:p>
        </p:txBody>
      </p:sp>
      <p:sp>
        <p:nvSpPr>
          <p:cNvPr id="48133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8305800" cy="4572000"/>
          </a:xfrm>
        </p:spPr>
        <p:txBody>
          <a:bodyPr/>
          <a:lstStyle/>
          <a:p>
            <a:r>
              <a:rPr lang="en-US" smtClean="0"/>
              <a:t>Terminal Services Manager allows you to</a:t>
            </a:r>
          </a:p>
          <a:p>
            <a:pPr lvl="1"/>
            <a:r>
              <a:rPr lang="en-US" smtClean="0"/>
              <a:t>Monitor the number of users connected to the terminal server</a:t>
            </a:r>
          </a:p>
          <a:p>
            <a:pPr lvl="1"/>
            <a:r>
              <a:rPr lang="en-US" smtClean="0"/>
              <a:t>Add additional terminal servers to monitor</a:t>
            </a:r>
          </a:p>
          <a:p>
            <a:pPr lvl="1"/>
            <a:r>
              <a:rPr lang="en-US" smtClean="0"/>
              <a:t>Determine if a user session is active</a:t>
            </a:r>
          </a:p>
          <a:p>
            <a:pPr lvl="1"/>
            <a:r>
              <a:rPr lang="en-US" smtClean="0"/>
              <a:t>Determine which programs are running in a user’s session</a:t>
            </a:r>
          </a:p>
          <a:p>
            <a:pPr lvl="1"/>
            <a:r>
              <a:rPr lang="en-US" smtClean="0"/>
              <a:t>Disconnect a user’s session or log off a user</a:t>
            </a:r>
          </a:p>
          <a:p>
            <a:pPr lvl="1"/>
            <a:r>
              <a:rPr lang="en-US" smtClean="0"/>
              <a:t>Reset a connection that is having trouble</a:t>
            </a:r>
          </a:p>
          <a:p>
            <a:pPr lvl="1"/>
            <a:r>
              <a:rPr lang="en-US" smtClean="0"/>
              <a:t>Send a message to a user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Hands-On Microsoft Windows Server 2008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6EFA6EC-54CC-4D34-AFA8-B8E90262D70F}" type="slidenum">
              <a:rPr lang="en-US"/>
              <a:pPr>
                <a:defRPr/>
              </a:pPr>
              <a:t>45</a:t>
            </a:fld>
            <a:endParaRPr lang="en-US" dirty="0"/>
          </a:p>
        </p:txBody>
      </p:sp>
      <p:sp>
        <p:nvSpPr>
          <p:cNvPr id="4915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077200" cy="1143000"/>
          </a:xfrm>
        </p:spPr>
        <p:txBody>
          <a:bodyPr/>
          <a:lstStyle/>
          <a:p>
            <a:r>
              <a:rPr lang="en-US" smtClean="0"/>
              <a:t>Configuring Licensing</a:t>
            </a:r>
          </a:p>
        </p:txBody>
      </p:sp>
      <p:sp>
        <p:nvSpPr>
          <p:cNvPr id="4915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8305800" cy="4572000"/>
          </a:xfrm>
        </p:spPr>
        <p:txBody>
          <a:bodyPr/>
          <a:lstStyle/>
          <a:p>
            <a:r>
              <a:rPr lang="en-US" smtClean="0"/>
              <a:t>When you set up a terminal server, you must</a:t>
            </a:r>
          </a:p>
          <a:p>
            <a:pPr lvl="1"/>
            <a:r>
              <a:rPr lang="en-US" smtClean="0"/>
              <a:t>Activate the Terminal Services licensing server</a:t>
            </a:r>
          </a:p>
          <a:p>
            <a:pPr lvl="1"/>
            <a:r>
              <a:rPr lang="en-US" smtClean="0"/>
              <a:t>Configure the licensing by using the TS Licensing Manager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Hands-On Microsoft Windows Server 2008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3E2C390-364E-4D4B-A558-FB973DA00B09}" type="slidenum">
              <a:rPr lang="en-US"/>
              <a:pPr>
                <a:defRPr/>
              </a:pPr>
              <a:t>46</a:t>
            </a:fld>
            <a:endParaRPr lang="en-US" dirty="0"/>
          </a:p>
        </p:txBody>
      </p:sp>
      <p:sp>
        <p:nvSpPr>
          <p:cNvPr id="5018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077200" cy="1143000"/>
          </a:xfrm>
        </p:spPr>
        <p:txBody>
          <a:bodyPr/>
          <a:lstStyle/>
          <a:p>
            <a:r>
              <a:rPr lang="en-US" smtClean="0"/>
              <a:t>Accessing a Terminal Server</a:t>
            </a:r>
          </a:p>
        </p:txBody>
      </p:sp>
      <p:sp>
        <p:nvSpPr>
          <p:cNvPr id="5018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8305800" cy="4572000"/>
          </a:xfrm>
        </p:spPr>
        <p:txBody>
          <a:bodyPr/>
          <a:lstStyle/>
          <a:p>
            <a:r>
              <a:rPr lang="en-US" smtClean="0"/>
              <a:t>Terminal Services client computers can log on using the Remote Desktop Connection (RDC) client</a:t>
            </a:r>
          </a:p>
          <a:p>
            <a:r>
              <a:rPr lang="en-US" smtClean="0"/>
              <a:t>The general steps to start RDC in Windows Vista or Windows Server 2008 are as follows</a:t>
            </a:r>
          </a:p>
          <a:p>
            <a:pPr lvl="1"/>
            <a:r>
              <a:rPr lang="en-US" smtClean="0"/>
              <a:t>Click Start, point to All Programs, and click Accessories</a:t>
            </a:r>
          </a:p>
          <a:p>
            <a:pPr lvl="1"/>
            <a:r>
              <a:rPr lang="en-US" smtClean="0"/>
              <a:t>Click Remote Desktop Connection</a:t>
            </a:r>
          </a:p>
          <a:p>
            <a:pPr lvl="1"/>
            <a:r>
              <a:rPr lang="en-US" smtClean="0"/>
              <a:t>Enter the name of the computer to access and click Connect</a:t>
            </a:r>
          </a:p>
          <a:p>
            <a:pPr lvl="1"/>
            <a:r>
              <a:rPr lang="en-US" smtClean="0"/>
              <a:t>Provide the username and password and proceed with the connection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Hands-On Microsoft Windows Server 2008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01512B1-B809-4B82-A521-6EBB8B193843}" type="slidenum">
              <a:rPr lang="en-US"/>
              <a:pPr>
                <a:defRPr/>
              </a:pPr>
              <a:t>47</a:t>
            </a:fld>
            <a:endParaRPr lang="en-US" dirty="0"/>
          </a:p>
        </p:txBody>
      </p:sp>
      <p:sp>
        <p:nvSpPr>
          <p:cNvPr id="5120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077200" cy="1143000"/>
          </a:xfrm>
        </p:spPr>
        <p:txBody>
          <a:bodyPr/>
          <a:lstStyle/>
          <a:p>
            <a:r>
              <a:rPr lang="en-US" smtClean="0"/>
              <a:t>Accessing a Terminal Server 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8305800" cy="4572000"/>
          </a:xfrm>
        </p:spPr>
        <p:txBody>
          <a:bodyPr/>
          <a:lstStyle/>
          <a:p>
            <a:r>
              <a:rPr lang="en-US" smtClean="0"/>
              <a:t>The steps for using RDC in Windows XP are as follows</a:t>
            </a:r>
          </a:p>
          <a:p>
            <a:pPr lvl="1"/>
            <a:r>
              <a:rPr lang="en-US" smtClean="0"/>
              <a:t>Click Start, point to All Programs, point to Accessories, and point to Communications</a:t>
            </a:r>
          </a:p>
          <a:p>
            <a:pPr lvl="1"/>
            <a:r>
              <a:rPr lang="en-US" smtClean="0"/>
              <a:t>Click Remote Desktop Connection</a:t>
            </a:r>
          </a:p>
          <a:p>
            <a:pPr lvl="1"/>
            <a:r>
              <a:rPr lang="en-US" smtClean="0"/>
              <a:t>Enter the name of the computer to access and click Connect</a:t>
            </a:r>
          </a:p>
          <a:p>
            <a:pPr lvl="1"/>
            <a:r>
              <a:rPr lang="en-US" smtClean="0"/>
              <a:t>Provide the username and password and proceed with the connection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Hands-On Microsoft Windows Server 2008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46B51E9-60B2-4CB4-ACE3-30FFA1D5C2B5}" type="slidenum">
              <a:rPr lang="en-US"/>
              <a:pPr>
                <a:defRPr/>
              </a:pPr>
              <a:t>48</a:t>
            </a:fld>
            <a:endParaRPr lang="en-US" dirty="0"/>
          </a:p>
        </p:txBody>
      </p:sp>
      <p:sp>
        <p:nvSpPr>
          <p:cNvPr id="5222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077200" cy="1143000"/>
          </a:xfrm>
        </p:spPr>
        <p:txBody>
          <a:bodyPr/>
          <a:lstStyle/>
          <a:p>
            <a:r>
              <a:rPr lang="en-US" smtClean="0"/>
              <a:t>Applications on a Terminal Server</a:t>
            </a:r>
          </a:p>
        </p:txBody>
      </p:sp>
      <p:sp>
        <p:nvSpPr>
          <p:cNvPr id="52229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8305800" cy="4572000"/>
          </a:xfrm>
        </p:spPr>
        <p:txBody>
          <a:bodyPr/>
          <a:lstStyle/>
          <a:p>
            <a:r>
              <a:rPr lang="en-US" smtClean="0"/>
              <a:t>After you configure a terminal server, applications are installed to be compatible with this mode</a:t>
            </a:r>
          </a:p>
          <a:p>
            <a:pPr lvl="1"/>
            <a:r>
              <a:rPr lang="en-US" smtClean="0"/>
              <a:t>For this reason, you might need to reinstall some applications that were installed before you installed the Terminal Services role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Hands-On Microsoft Windows Server 2008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68474C0-2D37-4DD5-B2C2-32F16660EB31}" type="slidenum">
              <a:rPr lang="en-US"/>
              <a:pPr>
                <a:defRPr/>
              </a:pPr>
              <a:t>49</a:t>
            </a:fld>
            <a:endParaRPr lang="en-US" dirty="0"/>
          </a:p>
        </p:txBody>
      </p:sp>
      <p:sp>
        <p:nvSpPr>
          <p:cNvPr id="5325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077200" cy="1143000"/>
          </a:xfrm>
        </p:spPr>
        <p:txBody>
          <a:bodyPr/>
          <a:lstStyle/>
          <a:p>
            <a:pPr eaLnBrk="1" hangingPunct="1"/>
            <a:r>
              <a:rPr lang="en-US" smtClean="0"/>
              <a:t>Summary</a:t>
            </a:r>
          </a:p>
        </p:txBody>
      </p:sp>
      <p:sp>
        <p:nvSpPr>
          <p:cNvPr id="5325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24000"/>
            <a:ext cx="8077200" cy="4572000"/>
          </a:xfrm>
        </p:spPr>
        <p:txBody>
          <a:bodyPr/>
          <a:lstStyle/>
          <a:p>
            <a:r>
              <a:rPr lang="en-US" smtClean="0"/>
              <a:t>Windows Server 2008 offers Routing and Remote Access Services to enable users to have remote access to a server</a:t>
            </a:r>
          </a:p>
          <a:p>
            <a:r>
              <a:rPr lang="en-US" smtClean="0"/>
              <a:t>Routing and Remote Access Services includes virtual private network (VPN) and dial-up services that can be installed individually or together on a server</a:t>
            </a:r>
          </a:p>
          <a:p>
            <a:r>
              <a:rPr lang="en-US" smtClean="0"/>
              <a:t>Remote access protocols include SLIP, CSLIP, PPP, PPTP, L2TP, and SSTP</a:t>
            </a:r>
          </a:p>
          <a:p>
            <a:r>
              <a:rPr lang="en-US" smtClean="0"/>
              <a:t>Use Server Manager to install the Network Policy and Access Services role in Windows Server 2008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Hands-On Microsoft Windows Server 2008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6871F89-FC60-4182-90B4-5A240F3E23D1}" type="slidenum">
              <a:rPr lang="en-US"/>
              <a:pPr>
                <a:defRPr/>
              </a:pPr>
              <a:t>5</a:t>
            </a:fld>
            <a:endParaRPr lang="en-US" dirty="0"/>
          </a:p>
        </p:txBody>
      </p:sp>
      <p:pic>
        <p:nvPicPr>
          <p:cNvPr id="819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0450" y="247650"/>
            <a:ext cx="7016750" cy="600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Hands-On Microsoft Windows Server 2008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4C56005-FFDF-4333-A61B-F68958D9D6B3}" type="slidenum">
              <a:rPr lang="en-US"/>
              <a:pPr>
                <a:defRPr/>
              </a:pPr>
              <a:t>50</a:t>
            </a:fld>
            <a:endParaRPr lang="en-US" dirty="0"/>
          </a:p>
        </p:txBody>
      </p:sp>
      <p:sp>
        <p:nvSpPr>
          <p:cNvPr id="5427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077200" cy="1143000"/>
          </a:xfrm>
        </p:spPr>
        <p:txBody>
          <a:bodyPr/>
          <a:lstStyle/>
          <a:p>
            <a:pPr eaLnBrk="1" hangingPunct="1"/>
            <a:r>
              <a:rPr lang="en-US" smtClean="0"/>
              <a:t>Summary</a:t>
            </a:r>
          </a:p>
        </p:txBody>
      </p:sp>
      <p:sp>
        <p:nvSpPr>
          <p:cNvPr id="542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24000"/>
            <a:ext cx="8077200" cy="4572000"/>
          </a:xfrm>
        </p:spPr>
        <p:txBody>
          <a:bodyPr/>
          <a:lstStyle/>
          <a:p>
            <a:r>
              <a:rPr lang="en-US" smtClean="0"/>
              <a:t>To install and configure a VPN, use the Routing and Remote Access tool</a:t>
            </a:r>
          </a:p>
          <a:p>
            <a:r>
              <a:rPr lang="en-US" smtClean="0"/>
              <a:t>After a VPN is installed, it should be configured to be a DHCP Relay Agent</a:t>
            </a:r>
          </a:p>
          <a:p>
            <a:r>
              <a:rPr lang="en-US" smtClean="0"/>
              <a:t>A VPN has many properties that can be configured</a:t>
            </a:r>
          </a:p>
          <a:p>
            <a:r>
              <a:rPr lang="en-US" smtClean="0"/>
              <a:t>Plan to configure a remote access policy to govern how a VPN server is accessed</a:t>
            </a:r>
          </a:p>
          <a:p>
            <a:r>
              <a:rPr lang="en-US" smtClean="0"/>
              <a:t>A dial-up remote access server can be configured using the Routing and Remote Access tool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Hands-On Microsoft Windows Server 2008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D6893B7-8339-434D-9CB1-85760503AFA9}" type="slidenum">
              <a:rPr lang="en-US"/>
              <a:pPr>
                <a:defRPr/>
              </a:pPr>
              <a:t>51</a:t>
            </a:fld>
            <a:endParaRPr lang="en-US" dirty="0"/>
          </a:p>
        </p:txBody>
      </p:sp>
      <p:sp>
        <p:nvSpPr>
          <p:cNvPr id="5530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077200" cy="1143000"/>
          </a:xfrm>
        </p:spPr>
        <p:txBody>
          <a:bodyPr/>
          <a:lstStyle/>
          <a:p>
            <a:pPr eaLnBrk="1" hangingPunct="1"/>
            <a:r>
              <a:rPr lang="en-US" smtClean="0"/>
              <a:t>Summary</a:t>
            </a:r>
          </a:p>
        </p:txBody>
      </p:sp>
      <p:sp>
        <p:nvSpPr>
          <p:cNvPr id="553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24000"/>
            <a:ext cx="8077200" cy="4572000"/>
          </a:xfrm>
        </p:spPr>
        <p:txBody>
          <a:bodyPr/>
          <a:lstStyle/>
          <a:p>
            <a:r>
              <a:rPr lang="en-US" smtClean="0"/>
              <a:t>Many troubleshooting strategies can be used if your VPN or dial-up RAS server is having problems</a:t>
            </a:r>
          </a:p>
          <a:p>
            <a:r>
              <a:rPr lang="en-US" smtClean="0"/>
              <a:t>Use Server Manager to install the Terminal Services role</a:t>
            </a:r>
          </a:p>
          <a:p>
            <a:r>
              <a:rPr lang="en-US" smtClean="0"/>
              <a:t>After a terminal server is installed, configure the connection properties and the access permissions</a:t>
            </a:r>
          </a:p>
          <a:p>
            <a:r>
              <a:rPr lang="en-US" smtClean="0"/>
              <a:t>Configure Terminal Services client access licenses to enable users to access a terminal server</a:t>
            </a:r>
          </a:p>
          <a:p>
            <a:r>
              <a:rPr lang="en-US" smtClean="0"/>
              <a:t>Terminal Services clients use the Remote Desktop Connection client to log onto a terminal server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Hands-On Microsoft Windows Server 2008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3BBD27B-70C6-41A4-BE68-617C677C8261}" type="slidenum">
              <a:rPr lang="en-US"/>
              <a:pPr>
                <a:defRPr/>
              </a:pPr>
              <a:t>6</a:t>
            </a:fld>
            <a:endParaRPr lang="en-US" dirty="0"/>
          </a:p>
        </p:txBody>
      </p:sp>
      <p:pic>
        <p:nvPicPr>
          <p:cNvPr id="9220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95250"/>
            <a:ext cx="7010400" cy="6151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Hands-On Microsoft Windows Server 2008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0D6907B-9517-4A67-AADD-A141D58F23B2}" type="slidenum">
              <a:rPr lang="en-US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Virtual Private Network</a:t>
            </a:r>
          </a:p>
        </p:txBody>
      </p:sp>
      <p:sp>
        <p:nvSpPr>
          <p:cNvPr id="102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305800" cy="4572000"/>
          </a:xfrm>
        </p:spPr>
        <p:txBody>
          <a:bodyPr/>
          <a:lstStyle/>
          <a:p>
            <a:r>
              <a:rPr lang="en-US" smtClean="0"/>
              <a:t>A VPN uses LAN protocols as well as tunneling protocols</a:t>
            </a:r>
          </a:p>
          <a:p>
            <a:pPr lvl="1"/>
            <a:r>
              <a:rPr lang="en-US" smtClean="0"/>
              <a:t>To encapsulate the data as it is sent across a public network such as the Internet</a:t>
            </a:r>
          </a:p>
          <a:p>
            <a:r>
              <a:rPr lang="en-US" smtClean="0"/>
              <a:t>Benefit of using a VPN</a:t>
            </a:r>
          </a:p>
          <a:p>
            <a:pPr lvl="1"/>
            <a:r>
              <a:rPr lang="en-US" smtClean="0"/>
              <a:t>Users can connect to a local ISP and connect through the ISP to the local network</a:t>
            </a:r>
          </a:p>
          <a:p>
            <a:r>
              <a:rPr lang="en-US" smtClean="0"/>
              <a:t>VPN is used to ensure that any data sent across a public network, such as the Internet, is secure</a:t>
            </a:r>
          </a:p>
          <a:p>
            <a:pPr lvl="1"/>
            <a:r>
              <a:rPr lang="en-US" smtClean="0"/>
              <a:t>VPN creates an encrypted tunnel between the client and the RAS server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Hands-On Microsoft Windows Server 2008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065406E-B0D7-42DD-80C0-0F84010B94F7}" type="slidenum">
              <a:rPr lang="en-US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Virtual Private Network</a:t>
            </a:r>
          </a:p>
        </p:txBody>
      </p:sp>
      <p:sp>
        <p:nvSpPr>
          <p:cNvPr id="1126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305800" cy="4572000"/>
          </a:xfrm>
        </p:spPr>
        <p:txBody>
          <a:bodyPr/>
          <a:lstStyle/>
          <a:p>
            <a:r>
              <a:rPr lang="en-US" smtClean="0"/>
              <a:t>To create this tunnel, the client first connects to the Internet by establishing a connection using a remote access protocol</a:t>
            </a:r>
          </a:p>
          <a:p>
            <a:r>
              <a:rPr lang="en-US" smtClean="0"/>
              <a:t>Once connected to the Internet, the client establishes a second connection with the VPN server</a:t>
            </a:r>
          </a:p>
          <a:p>
            <a:r>
              <a:rPr lang="en-US" smtClean="0"/>
              <a:t>The client and the VPN server agree on how the data will be encapsulated and encrypted across the virtual tunnel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Hands-On Microsoft Windows Server 2008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599CE17-33E1-476A-ABDD-EF71CADDE351}" type="slidenum">
              <a:rPr lang="en-US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Using Remote Access Protocols</a:t>
            </a:r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305800" cy="4572000"/>
          </a:xfrm>
        </p:spPr>
        <p:txBody>
          <a:bodyPr/>
          <a:lstStyle/>
          <a:p>
            <a:r>
              <a:rPr lang="en-US" smtClean="0"/>
              <a:t>Remote access protocol carries the network packets over a wide area network (WAN) link</a:t>
            </a:r>
          </a:p>
          <a:p>
            <a:pPr lvl="1"/>
            <a:r>
              <a:rPr lang="en-US" smtClean="0"/>
              <a:t>Encapsulates a packet, usually TCP/IP, so that it can be transmitted from a point at one end of a WAN to another point</a:t>
            </a:r>
          </a:p>
          <a:p>
            <a:r>
              <a:rPr lang="en-US" smtClean="0"/>
              <a:t>TCP/IP is the most commonly used transport protocol</a:t>
            </a:r>
          </a:p>
          <a:p>
            <a:r>
              <a:rPr lang="en-US" smtClean="0"/>
              <a:t>Legacy transport protocols</a:t>
            </a:r>
          </a:p>
          <a:p>
            <a:pPr lvl="1"/>
            <a:r>
              <a:rPr lang="en-US" smtClean="0"/>
              <a:t>IPX for legacy NetWare networks</a:t>
            </a:r>
          </a:p>
          <a:p>
            <a:pPr lvl="1"/>
            <a:r>
              <a:rPr lang="en-US" smtClean="0"/>
              <a:t>NetBEUI for legacy Microsoft networks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FFFF"/>
      </a:accent1>
      <a:accent2>
        <a:srgbClr val="3333CC"/>
      </a:accent2>
      <a:accent3>
        <a:srgbClr val="FFFFFF"/>
      </a:accent3>
      <a:accent4>
        <a:srgbClr val="000000"/>
      </a:accent4>
      <a:accent5>
        <a:srgbClr val="FFFFFF"/>
      </a:accent5>
      <a:accent6>
        <a:srgbClr val="2D2DB9"/>
      </a:accent6>
      <a:hlink>
        <a:srgbClr val="FFFF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FFFF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2D2DB9"/>
        </a:accent6>
        <a:hlink>
          <a:srgbClr val="FFFF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Default Design">
  <a:themeElements>
    <a:clrScheme name="3_Default Design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FFFF"/>
      </a:accent1>
      <a:accent2>
        <a:srgbClr val="3333CC"/>
      </a:accent2>
      <a:accent3>
        <a:srgbClr val="FFFFFF"/>
      </a:accent3>
      <a:accent4>
        <a:srgbClr val="000000"/>
      </a:accent4>
      <a:accent5>
        <a:srgbClr val="FFFFFF"/>
      </a:accent5>
      <a:accent6>
        <a:srgbClr val="2D2DB9"/>
      </a:accent6>
      <a:hlink>
        <a:srgbClr val="FFFFFF"/>
      </a:hlink>
      <a:folHlink>
        <a:srgbClr val="B2B2B2"/>
      </a:folHlink>
    </a:clrScheme>
    <a:fontScheme name="3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FFFF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2D2DB9"/>
        </a:accent6>
        <a:hlink>
          <a:srgbClr val="FFFF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2757</Words>
  <Application>Microsoft Office PowerPoint</Application>
  <PresentationFormat>On-screen Show (4:3)</PresentationFormat>
  <Paragraphs>398</Paragraphs>
  <Slides>51</Slides>
  <Notes>50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51</vt:i4>
      </vt:variant>
    </vt:vector>
  </HeadingPairs>
  <TitlesOfParts>
    <vt:vector size="55" baseType="lpstr">
      <vt:lpstr>Times New Roman</vt:lpstr>
      <vt:lpstr>Arial</vt:lpstr>
      <vt:lpstr>Default Design</vt:lpstr>
      <vt:lpstr>3_Default Design</vt:lpstr>
      <vt:lpstr>Windows Server 2008 Chapter 9</vt:lpstr>
      <vt:lpstr>Objectives</vt:lpstr>
      <vt:lpstr>Objectives</vt:lpstr>
      <vt:lpstr>Introduction to Remote Access</vt:lpstr>
      <vt:lpstr>PowerPoint Presentation</vt:lpstr>
      <vt:lpstr>PowerPoint Presentation</vt:lpstr>
      <vt:lpstr>Virtual Private Network</vt:lpstr>
      <vt:lpstr>Virtual Private Network</vt:lpstr>
      <vt:lpstr>Using Remote Access Protocols</vt:lpstr>
      <vt:lpstr>Using Remote Access Protocols</vt:lpstr>
      <vt:lpstr>Using Remote Access Protocols</vt:lpstr>
      <vt:lpstr>Using Remote Access Protocols</vt:lpstr>
      <vt:lpstr>Using Remote Access Protocols</vt:lpstr>
      <vt:lpstr>Configuring a VPN Server</vt:lpstr>
      <vt:lpstr>Configuring a DHCP Relay Agent</vt:lpstr>
      <vt:lpstr>Configuring VPN Properties</vt:lpstr>
      <vt:lpstr>PowerPoint Presentation</vt:lpstr>
      <vt:lpstr>Configuring VPN Properties</vt:lpstr>
      <vt:lpstr>Multilink PPP</vt:lpstr>
      <vt:lpstr>Bandwidth Allocation Protocol </vt:lpstr>
      <vt:lpstr>Configuring VPN Security</vt:lpstr>
      <vt:lpstr>Configuring VPN Security</vt:lpstr>
      <vt:lpstr>Dial-Up Remote Access Server</vt:lpstr>
      <vt:lpstr>Dial-Up Remote Access Server</vt:lpstr>
      <vt:lpstr>Configuring Dial-Up Security</vt:lpstr>
      <vt:lpstr>PowerPoint Presentation</vt:lpstr>
      <vt:lpstr>Dial-Up Connection for a RAS Server</vt:lpstr>
      <vt:lpstr>Configuring Clients to Connect to RAS</vt:lpstr>
      <vt:lpstr>Troubleshooting VPN and RAS</vt:lpstr>
      <vt:lpstr>Hardware Solutions</vt:lpstr>
      <vt:lpstr>Hardware Solutions</vt:lpstr>
      <vt:lpstr>Software Solutions</vt:lpstr>
      <vt:lpstr>Software Solutions</vt:lpstr>
      <vt:lpstr>Software Solutions</vt:lpstr>
      <vt:lpstr>Software Solutions</vt:lpstr>
      <vt:lpstr>Terminal Services</vt:lpstr>
      <vt:lpstr>Terminal Services</vt:lpstr>
      <vt:lpstr>Terminal Services</vt:lpstr>
      <vt:lpstr>Terminal Services</vt:lpstr>
      <vt:lpstr>Installing Terminal Services</vt:lpstr>
      <vt:lpstr>Installing Terminal Services</vt:lpstr>
      <vt:lpstr>Installing Terminal Services</vt:lpstr>
      <vt:lpstr>Configuring Terminal Services</vt:lpstr>
      <vt:lpstr>Managing Terminal Services</vt:lpstr>
      <vt:lpstr>Configuring Licensing</vt:lpstr>
      <vt:lpstr>Accessing a Terminal Server</vt:lpstr>
      <vt:lpstr>Accessing a Terminal Server </vt:lpstr>
      <vt:lpstr>Applications on a Terminal Server</vt:lpstr>
      <vt:lpstr>Summary</vt:lpstr>
      <vt:lpstr>Summary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693</cp:revision>
  <dcterms:created xsi:type="dcterms:W3CDTF">2002-09-27T23:29:22Z</dcterms:created>
  <dcterms:modified xsi:type="dcterms:W3CDTF">2012-11-15T23:12:23Z</dcterms:modified>
</cp:coreProperties>
</file>