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40"/>
  </p:notesMasterIdLst>
  <p:handoutMasterIdLst>
    <p:handoutMasterId r:id="rId141"/>
  </p:handoutMasterIdLst>
  <p:sldIdLst>
    <p:sldId id="552" r:id="rId2"/>
    <p:sldId id="553" r:id="rId3"/>
    <p:sldId id="593" r:id="rId4"/>
    <p:sldId id="497" r:id="rId5"/>
    <p:sldId id="513" r:id="rId6"/>
    <p:sldId id="500" r:id="rId7"/>
    <p:sldId id="555" r:id="rId8"/>
    <p:sldId id="594" r:id="rId9"/>
    <p:sldId id="506" r:id="rId10"/>
    <p:sldId id="556" r:id="rId11"/>
    <p:sldId id="503" r:id="rId12"/>
    <p:sldId id="592" r:id="rId13"/>
    <p:sldId id="597" r:id="rId14"/>
    <p:sldId id="598" r:id="rId15"/>
    <p:sldId id="599" r:id="rId16"/>
    <p:sldId id="600" r:id="rId17"/>
    <p:sldId id="601" r:id="rId18"/>
    <p:sldId id="602" r:id="rId19"/>
    <p:sldId id="603" r:id="rId20"/>
    <p:sldId id="604" r:id="rId21"/>
    <p:sldId id="605" r:id="rId22"/>
    <p:sldId id="606" r:id="rId23"/>
    <p:sldId id="607" r:id="rId24"/>
    <p:sldId id="608" r:id="rId25"/>
    <p:sldId id="609" r:id="rId26"/>
    <p:sldId id="610" r:id="rId27"/>
    <p:sldId id="611" r:id="rId28"/>
    <p:sldId id="612" r:id="rId29"/>
    <p:sldId id="613" r:id="rId30"/>
    <p:sldId id="614" r:id="rId31"/>
    <p:sldId id="615" r:id="rId32"/>
    <p:sldId id="616" r:id="rId33"/>
    <p:sldId id="617" r:id="rId34"/>
    <p:sldId id="618" r:id="rId35"/>
    <p:sldId id="619" r:id="rId36"/>
    <p:sldId id="620" r:id="rId37"/>
    <p:sldId id="621" r:id="rId38"/>
    <p:sldId id="622" r:id="rId39"/>
    <p:sldId id="623" r:id="rId40"/>
    <p:sldId id="624" r:id="rId41"/>
    <p:sldId id="625" r:id="rId42"/>
    <p:sldId id="626" r:id="rId43"/>
    <p:sldId id="627" r:id="rId44"/>
    <p:sldId id="628" r:id="rId45"/>
    <p:sldId id="629" r:id="rId46"/>
    <p:sldId id="630" r:id="rId47"/>
    <p:sldId id="631" r:id="rId48"/>
    <p:sldId id="632" r:id="rId49"/>
    <p:sldId id="633" r:id="rId50"/>
    <p:sldId id="634" r:id="rId51"/>
    <p:sldId id="635" r:id="rId52"/>
    <p:sldId id="636" r:id="rId53"/>
    <p:sldId id="637" r:id="rId54"/>
    <p:sldId id="638" r:id="rId55"/>
    <p:sldId id="639" r:id="rId56"/>
    <p:sldId id="640" r:id="rId57"/>
    <p:sldId id="641" r:id="rId58"/>
    <p:sldId id="642" r:id="rId59"/>
    <p:sldId id="643" r:id="rId60"/>
    <p:sldId id="644" r:id="rId61"/>
    <p:sldId id="645" r:id="rId62"/>
    <p:sldId id="646" r:id="rId63"/>
    <p:sldId id="647" r:id="rId64"/>
    <p:sldId id="648" r:id="rId65"/>
    <p:sldId id="649" r:id="rId66"/>
    <p:sldId id="650" r:id="rId67"/>
    <p:sldId id="651" r:id="rId68"/>
    <p:sldId id="652" r:id="rId69"/>
    <p:sldId id="653" r:id="rId70"/>
    <p:sldId id="654" r:id="rId71"/>
    <p:sldId id="655" r:id="rId72"/>
    <p:sldId id="656" r:id="rId73"/>
    <p:sldId id="657" r:id="rId74"/>
    <p:sldId id="658" r:id="rId75"/>
    <p:sldId id="659" r:id="rId76"/>
    <p:sldId id="660" r:id="rId77"/>
    <p:sldId id="661" r:id="rId78"/>
    <p:sldId id="662" r:id="rId79"/>
    <p:sldId id="663" r:id="rId80"/>
    <p:sldId id="664" r:id="rId81"/>
    <p:sldId id="665" r:id="rId82"/>
    <p:sldId id="666" r:id="rId83"/>
    <p:sldId id="667" r:id="rId84"/>
    <p:sldId id="668" r:id="rId85"/>
    <p:sldId id="669" r:id="rId86"/>
    <p:sldId id="670" r:id="rId87"/>
    <p:sldId id="671" r:id="rId88"/>
    <p:sldId id="672" r:id="rId89"/>
    <p:sldId id="673" r:id="rId90"/>
    <p:sldId id="674" r:id="rId91"/>
    <p:sldId id="675" r:id="rId92"/>
    <p:sldId id="676" r:id="rId93"/>
    <p:sldId id="677" r:id="rId94"/>
    <p:sldId id="678" r:id="rId95"/>
    <p:sldId id="679" r:id="rId96"/>
    <p:sldId id="680" r:id="rId97"/>
    <p:sldId id="681" r:id="rId98"/>
    <p:sldId id="682" r:id="rId99"/>
    <p:sldId id="683" r:id="rId100"/>
    <p:sldId id="684" r:id="rId101"/>
    <p:sldId id="685" r:id="rId102"/>
    <p:sldId id="686" r:id="rId103"/>
    <p:sldId id="687" r:id="rId104"/>
    <p:sldId id="688" r:id="rId105"/>
    <p:sldId id="689" r:id="rId106"/>
    <p:sldId id="690" r:id="rId107"/>
    <p:sldId id="691" r:id="rId108"/>
    <p:sldId id="692" r:id="rId109"/>
    <p:sldId id="693" r:id="rId110"/>
    <p:sldId id="694" r:id="rId111"/>
    <p:sldId id="695" r:id="rId112"/>
    <p:sldId id="696" r:id="rId113"/>
    <p:sldId id="697" r:id="rId114"/>
    <p:sldId id="698" r:id="rId115"/>
    <p:sldId id="699" r:id="rId116"/>
    <p:sldId id="700" r:id="rId117"/>
    <p:sldId id="701" r:id="rId118"/>
    <p:sldId id="702" r:id="rId119"/>
    <p:sldId id="703" r:id="rId120"/>
    <p:sldId id="704" r:id="rId121"/>
    <p:sldId id="705" r:id="rId122"/>
    <p:sldId id="706" r:id="rId123"/>
    <p:sldId id="707" r:id="rId124"/>
    <p:sldId id="708" r:id="rId125"/>
    <p:sldId id="709" r:id="rId126"/>
    <p:sldId id="710" r:id="rId127"/>
    <p:sldId id="711" r:id="rId128"/>
    <p:sldId id="712" r:id="rId129"/>
    <p:sldId id="713" r:id="rId130"/>
    <p:sldId id="714" r:id="rId131"/>
    <p:sldId id="715" r:id="rId132"/>
    <p:sldId id="716" r:id="rId133"/>
    <p:sldId id="717" r:id="rId134"/>
    <p:sldId id="718" r:id="rId135"/>
    <p:sldId id="719" r:id="rId136"/>
    <p:sldId id="720" r:id="rId137"/>
    <p:sldId id="721" r:id="rId138"/>
    <p:sldId id="722" r:id="rId139"/>
  </p:sldIdLst>
  <p:sldSz cx="9144000" cy="6858000" type="screen4x3"/>
  <p:notesSz cx="6934200" cy="91186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39" autoAdjust="0"/>
  </p:normalViewPr>
  <p:slideViewPr>
    <p:cSldViewPr snapToGrid="0">
      <p:cViewPr varScale="1">
        <p:scale>
          <a:sx n="68" d="100"/>
          <a:sy n="68" d="100"/>
        </p:scale>
        <p:origin x="-11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05138"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defTabSz="917575">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sz="quarter" idx="1"/>
          </p:nvPr>
        </p:nvSpPr>
        <p:spPr bwMode="auto">
          <a:xfrm>
            <a:off x="3929063" y="0"/>
            <a:ext cx="3005137"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algn="r" defTabSz="917575">
              <a:defRPr sz="120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62988"/>
            <a:ext cx="3005138"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defTabSz="917575">
              <a:defRPr sz="1200">
                <a:latin typeface="Times New Roman" pitchFamily="18" charset="0"/>
                <a:cs typeface="+mn-cs"/>
              </a:defRPr>
            </a:lvl1pPr>
          </a:lstStyle>
          <a:p>
            <a:pPr>
              <a:defRPr/>
            </a:pPr>
            <a:endParaRPr lang="en-US"/>
          </a:p>
        </p:txBody>
      </p:sp>
      <p:sp>
        <p:nvSpPr>
          <p:cNvPr id="22533" name="Rectangle 5"/>
          <p:cNvSpPr>
            <a:spLocks noGrp="1" noChangeArrowheads="1"/>
          </p:cNvSpPr>
          <p:nvPr>
            <p:ph type="sldNum" sz="quarter" idx="3"/>
          </p:nvPr>
        </p:nvSpPr>
        <p:spPr bwMode="auto">
          <a:xfrm>
            <a:off x="3929063" y="8662988"/>
            <a:ext cx="3005137"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algn="r" defTabSz="917575">
              <a:defRPr sz="1200">
                <a:latin typeface="Times New Roman" pitchFamily="18" charset="0"/>
                <a:cs typeface="+mn-cs"/>
              </a:defRPr>
            </a:lvl1pPr>
          </a:lstStyle>
          <a:p>
            <a:pPr>
              <a:defRPr/>
            </a:pPr>
            <a:fld id="{31D6A14E-154B-4B85-9EA4-61FC82A83E77}" type="slidenum">
              <a:rPr lang="en-US"/>
              <a:pPr>
                <a:defRPr/>
              </a:pPr>
              <a:t>‹#›</a:t>
            </a:fld>
            <a:endParaRPr lang="en-US"/>
          </a:p>
        </p:txBody>
      </p:sp>
    </p:spTree>
    <p:extLst>
      <p:ext uri="{BB962C8B-B14F-4D97-AF65-F5344CB8AC3E}">
        <p14:creationId xmlns:p14="http://schemas.microsoft.com/office/powerpoint/2010/main" val="369444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5138"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defTabSz="917575">
              <a:defRPr sz="1200">
                <a:latin typeface="Times New Roman" pitchFamily="18" charset="0"/>
                <a:cs typeface="+mn-cs"/>
              </a:defRPr>
            </a:lvl1pPr>
          </a:lstStyle>
          <a:p>
            <a:pPr>
              <a:defRPr/>
            </a:pPr>
            <a:endParaRPr lang="en-US"/>
          </a:p>
        </p:txBody>
      </p:sp>
      <p:sp>
        <p:nvSpPr>
          <p:cNvPr id="3075" name="Rectangle 3"/>
          <p:cNvSpPr>
            <a:spLocks noGrp="1" noChangeArrowheads="1"/>
          </p:cNvSpPr>
          <p:nvPr>
            <p:ph type="dt" idx="1"/>
          </p:nvPr>
        </p:nvSpPr>
        <p:spPr bwMode="auto">
          <a:xfrm>
            <a:off x="3929063" y="0"/>
            <a:ext cx="3005137"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algn="r" defTabSz="917575">
              <a:defRPr sz="1200">
                <a:latin typeface="Times New Roman" pitchFamily="18" charset="0"/>
                <a:cs typeface="+mn-cs"/>
              </a:defRPr>
            </a:lvl1pPr>
          </a:lstStyle>
          <a:p>
            <a:pPr>
              <a:defRPr/>
            </a:pPr>
            <a:endParaRPr lang="en-US"/>
          </a:p>
        </p:txBody>
      </p:sp>
      <p:sp>
        <p:nvSpPr>
          <p:cNvPr id="145412" name="Rectangle 4"/>
          <p:cNvSpPr>
            <a:spLocks noGrp="1" noRot="1" noChangeAspect="1" noChangeArrowheads="1" noTextEdit="1"/>
          </p:cNvSpPr>
          <p:nvPr>
            <p:ph type="sldImg" idx="2"/>
          </p:nvPr>
        </p:nvSpPr>
        <p:spPr bwMode="auto">
          <a:xfrm>
            <a:off x="1187450" y="684213"/>
            <a:ext cx="4559300" cy="3419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23925" y="4332288"/>
            <a:ext cx="5086350" cy="4102100"/>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62988"/>
            <a:ext cx="3005138"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defTabSz="917575">
              <a:defRPr sz="1200">
                <a:latin typeface="Times New Roman" pitchFamily="18"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29063" y="8662988"/>
            <a:ext cx="3005137"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algn="r" defTabSz="917575">
              <a:defRPr sz="1200">
                <a:latin typeface="Times New Roman" pitchFamily="18" charset="0"/>
                <a:cs typeface="+mn-cs"/>
              </a:defRPr>
            </a:lvl1pPr>
          </a:lstStyle>
          <a:p>
            <a:pPr>
              <a:defRPr/>
            </a:pPr>
            <a:fld id="{8FFE3952-AD59-401A-A401-E08B78C127CB}" type="slidenum">
              <a:rPr lang="en-US"/>
              <a:pPr>
                <a:defRPr/>
              </a:pPr>
              <a:t>‹#›</a:t>
            </a:fld>
            <a:endParaRPr lang="en-US"/>
          </a:p>
        </p:txBody>
      </p:sp>
    </p:spTree>
    <p:extLst>
      <p:ext uri="{BB962C8B-B14F-4D97-AF65-F5344CB8AC3E}">
        <p14:creationId xmlns:p14="http://schemas.microsoft.com/office/powerpoint/2010/main" val="27084779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6CE3C5B9-12EC-4FE9-B102-AA6890AD8A93}" type="slidenum">
              <a:rPr lang="en-US" smtClean="0">
                <a:latin typeface="Times New Roman" pitchFamily="18" charset="0"/>
              </a:rPr>
              <a:pPr eaLnBrk="1" hangingPunct="1"/>
              <a:t>13</a:t>
            </a:fld>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D1EE4718-6365-4D9E-B203-7C0492F14063}" type="slidenum">
              <a:rPr lang="en-US" smtClean="0">
                <a:latin typeface="Times New Roman" pitchFamily="18" charset="0"/>
              </a:rPr>
              <a:pPr eaLnBrk="1" hangingPunct="1"/>
              <a:t>23</a:t>
            </a:fld>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BE4182BF-C3FD-4E63-AD02-830EFE53FA66}" type="slidenum">
              <a:rPr lang="en-US" smtClean="0">
                <a:latin typeface="Times New Roman" pitchFamily="18" charset="0"/>
              </a:rPr>
              <a:pPr eaLnBrk="1" hangingPunct="1"/>
              <a:t>24</a:t>
            </a:fld>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CD303F89-9279-4A96-B255-8D822FF968AB}" type="slidenum">
              <a:rPr lang="en-US" smtClean="0">
                <a:latin typeface="Times New Roman" pitchFamily="18" charset="0"/>
              </a:rPr>
              <a:pPr eaLnBrk="1" hangingPunct="1"/>
              <a:t>25</a:t>
            </a:fld>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B023F096-2E36-42DD-9BD0-DF4362E65C27}" type="slidenum">
              <a:rPr lang="en-US" smtClean="0">
                <a:latin typeface="Times New Roman" pitchFamily="18" charset="0"/>
              </a:rPr>
              <a:pPr eaLnBrk="1" hangingPunct="1"/>
              <a:t>26</a:t>
            </a:fld>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3CCC1D8F-315C-4236-8A48-5E11C8696AFD}" type="slidenum">
              <a:rPr lang="en-US" smtClean="0">
                <a:latin typeface="Times New Roman" pitchFamily="18" charset="0"/>
              </a:rPr>
              <a:pPr eaLnBrk="1" hangingPunct="1"/>
              <a:t>27</a:t>
            </a:fld>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AA050807-21AB-4F70-8818-2DFF838543A5}" type="slidenum">
              <a:rPr lang="en-US" smtClean="0">
                <a:latin typeface="Times New Roman" pitchFamily="18" charset="0"/>
              </a:rPr>
              <a:pPr eaLnBrk="1" hangingPunct="1"/>
              <a:t>28</a:t>
            </a:fld>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6C3FE1B2-F957-4610-B389-6929C1EB865D}" type="slidenum">
              <a:rPr lang="en-US" smtClean="0">
                <a:latin typeface="Times New Roman" pitchFamily="18" charset="0"/>
              </a:rPr>
              <a:pPr eaLnBrk="1" hangingPunct="1"/>
              <a:t>31</a:t>
            </a:fld>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6B7E4369-DEFC-411C-AFD3-63CE07E6E52B}" type="slidenum">
              <a:rPr lang="en-US" smtClean="0">
                <a:latin typeface="Times New Roman" pitchFamily="18" charset="0"/>
              </a:rPr>
              <a:pPr eaLnBrk="1" hangingPunct="1"/>
              <a:t>32</a:t>
            </a:fld>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06C30FEB-4A83-4F9E-962A-BF17463DD30B}" type="slidenum">
              <a:rPr lang="en-US" smtClean="0">
                <a:latin typeface="Times New Roman" pitchFamily="18" charset="0"/>
              </a:rPr>
              <a:pPr eaLnBrk="1" hangingPunct="1"/>
              <a:t>34</a:t>
            </a:fld>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7823D984-03A2-4E8E-98DF-AA8AA85C4F8A}" type="slidenum">
              <a:rPr lang="en-US" smtClean="0">
                <a:latin typeface="Times New Roman" pitchFamily="18" charset="0"/>
              </a:rPr>
              <a:pPr eaLnBrk="1" hangingPunct="1"/>
              <a:t>35</a:t>
            </a:fld>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ED25AD70-889F-4C81-8B00-B993186E2967}" type="slidenum">
              <a:rPr lang="en-US" smtClean="0">
                <a:latin typeface="Times New Roman" pitchFamily="18" charset="0"/>
              </a:rPr>
              <a:pPr eaLnBrk="1" hangingPunct="1"/>
              <a:t>14</a:t>
            </a:fld>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80797AD8-3709-4100-ADB4-8C638677C309}" type="slidenum">
              <a:rPr lang="en-US" smtClean="0">
                <a:latin typeface="Times New Roman" pitchFamily="18" charset="0"/>
              </a:rPr>
              <a:pPr eaLnBrk="1" hangingPunct="1"/>
              <a:t>36</a:t>
            </a:fld>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43E7E564-B6B5-471C-A267-BB4D0E91F894}" type="slidenum">
              <a:rPr lang="en-US" smtClean="0">
                <a:latin typeface="Times New Roman" pitchFamily="18" charset="0"/>
              </a:rPr>
              <a:pPr eaLnBrk="1" hangingPunct="1"/>
              <a:t>37</a:t>
            </a:fld>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B568D38B-ADD4-4EFE-961E-CCC3D0AE0B2F}" type="slidenum">
              <a:rPr lang="en-US" smtClean="0">
                <a:latin typeface="Times New Roman" pitchFamily="18" charset="0"/>
              </a:rPr>
              <a:pPr eaLnBrk="1" hangingPunct="1"/>
              <a:t>38</a:t>
            </a:fld>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74479C0E-3075-4174-AA21-516109D5B3E0}" type="slidenum">
              <a:rPr lang="en-US" smtClean="0">
                <a:latin typeface="Times New Roman" pitchFamily="18" charset="0"/>
              </a:rPr>
              <a:pPr eaLnBrk="1" hangingPunct="1"/>
              <a:t>41</a:t>
            </a:fld>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4D59FDAB-2009-42FC-8E5C-FD202AD113D4}" type="slidenum">
              <a:rPr lang="en-US" smtClean="0">
                <a:latin typeface="Times New Roman" pitchFamily="18" charset="0"/>
              </a:rPr>
              <a:pPr eaLnBrk="1" hangingPunct="1"/>
              <a:t>43</a:t>
            </a:fld>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957F4A77-A6E0-4B7E-854C-FAB47DF82BE1}" type="slidenum">
              <a:rPr lang="en-US" smtClean="0">
                <a:latin typeface="Times New Roman" pitchFamily="18" charset="0"/>
              </a:rPr>
              <a:pPr eaLnBrk="1" hangingPunct="1"/>
              <a:t>44</a:t>
            </a:fld>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8CE33548-40BB-4A4B-8B7A-7BE05E6A0C76}" type="slidenum">
              <a:rPr lang="en-US" smtClean="0">
                <a:latin typeface="Times New Roman" pitchFamily="18" charset="0"/>
              </a:rPr>
              <a:pPr eaLnBrk="1" hangingPunct="1"/>
              <a:t>45</a:t>
            </a:fld>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2345C39E-DB0D-4CFE-9EA5-F88619060402}" type="slidenum">
              <a:rPr lang="en-US" smtClean="0">
                <a:latin typeface="Times New Roman" pitchFamily="18" charset="0"/>
              </a:rPr>
              <a:pPr eaLnBrk="1" hangingPunct="1"/>
              <a:t>47</a:t>
            </a:fld>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DBF76022-A242-44E0-947A-93C41A126611}" type="slidenum">
              <a:rPr lang="en-US" smtClean="0">
                <a:latin typeface="Times New Roman" pitchFamily="18" charset="0"/>
              </a:rPr>
              <a:pPr eaLnBrk="1" hangingPunct="1"/>
              <a:t>48</a:t>
            </a:fld>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994AF719-AC24-402E-9804-97B88F463149}" type="slidenum">
              <a:rPr lang="en-US" smtClean="0">
                <a:latin typeface="Times New Roman" pitchFamily="18" charset="0"/>
              </a:rPr>
              <a:pPr eaLnBrk="1" hangingPunct="1"/>
              <a:t>50</a:t>
            </a:fld>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6AC31E6B-3F95-4D95-BF11-DB55B9D2192A}" type="slidenum">
              <a:rPr lang="en-US" smtClean="0">
                <a:latin typeface="Times New Roman" pitchFamily="18" charset="0"/>
              </a:rPr>
              <a:pPr eaLnBrk="1" hangingPunct="1"/>
              <a:t>15</a:t>
            </a:fld>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C9174261-D767-471F-B079-DBD46067503A}" type="slidenum">
              <a:rPr lang="en-US" smtClean="0">
                <a:latin typeface="Times New Roman" pitchFamily="18" charset="0"/>
              </a:rPr>
              <a:pPr eaLnBrk="1" hangingPunct="1"/>
              <a:t>51</a:t>
            </a:fld>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F9CAE1B9-B0AE-418D-8594-697AE3F9E721}" type="slidenum">
              <a:rPr lang="en-US" smtClean="0">
                <a:latin typeface="Times New Roman" pitchFamily="18" charset="0"/>
              </a:rPr>
              <a:pPr eaLnBrk="1" hangingPunct="1"/>
              <a:t>52</a:t>
            </a:fld>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A018B871-4E66-40EA-86C1-3F1220A25E9A}" type="slidenum">
              <a:rPr lang="en-US" smtClean="0">
                <a:latin typeface="Times New Roman" pitchFamily="18" charset="0"/>
              </a:rPr>
              <a:pPr eaLnBrk="1" hangingPunct="1"/>
              <a:t>54</a:t>
            </a:fld>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7965F71B-5E44-464E-B0DD-F67E58231221}" type="slidenum">
              <a:rPr lang="en-US" smtClean="0">
                <a:latin typeface="Times New Roman" pitchFamily="18" charset="0"/>
              </a:rPr>
              <a:pPr eaLnBrk="1" hangingPunct="1"/>
              <a:t>55</a:t>
            </a:fld>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6605E500-46C1-4311-A5C2-8ED2023CA701}" type="slidenum">
              <a:rPr lang="en-US" smtClean="0">
                <a:latin typeface="Times New Roman" pitchFamily="18" charset="0"/>
              </a:rPr>
              <a:pPr eaLnBrk="1" hangingPunct="1"/>
              <a:t>56</a:t>
            </a:fld>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23E614C2-851F-48DC-B7CD-147224B12203}" type="slidenum">
              <a:rPr lang="en-US" smtClean="0">
                <a:latin typeface="Times New Roman" pitchFamily="18" charset="0"/>
              </a:rPr>
              <a:pPr eaLnBrk="1" hangingPunct="1"/>
              <a:t>57</a:t>
            </a:fld>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6CCEC987-2F20-4F7E-9308-10A2C4DB4980}" type="slidenum">
              <a:rPr lang="en-US" smtClean="0">
                <a:latin typeface="Times New Roman" pitchFamily="18" charset="0"/>
              </a:rPr>
              <a:pPr eaLnBrk="1" hangingPunct="1"/>
              <a:t>59</a:t>
            </a:fld>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848C1643-AB81-4690-AFC5-78792F3A19B5}" type="slidenum">
              <a:rPr lang="en-US" smtClean="0">
                <a:latin typeface="Times New Roman" pitchFamily="18" charset="0"/>
              </a:rPr>
              <a:pPr eaLnBrk="1" hangingPunct="1"/>
              <a:t>60</a:t>
            </a:fld>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BC8B1BB9-9705-449E-8BC2-C8C37A10253D}" type="slidenum">
              <a:rPr lang="en-US" smtClean="0">
                <a:latin typeface="Times New Roman" pitchFamily="18" charset="0"/>
              </a:rPr>
              <a:pPr eaLnBrk="1" hangingPunct="1"/>
              <a:t>61</a:t>
            </a:fld>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ED367A58-883F-46CB-A4A0-46EDC6E373EB}" type="slidenum">
              <a:rPr lang="en-US" smtClean="0">
                <a:latin typeface="Times New Roman" pitchFamily="18" charset="0"/>
              </a:rPr>
              <a:pPr eaLnBrk="1" hangingPunct="1"/>
              <a:t>64</a:t>
            </a:fld>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B31B1954-F329-4046-B77F-7548A3DC79F8}" type="slidenum">
              <a:rPr lang="en-US" smtClean="0">
                <a:latin typeface="Times New Roman" pitchFamily="18" charset="0"/>
              </a:rPr>
              <a:pPr eaLnBrk="1" hangingPunct="1"/>
              <a:t>16</a:t>
            </a:fld>
            <a:endParaRPr lang="en-US"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CA2A1C9F-E64D-4470-B70B-874B18922A95}" type="slidenum">
              <a:rPr lang="en-US" smtClean="0">
                <a:latin typeface="Times New Roman" pitchFamily="18" charset="0"/>
              </a:rPr>
              <a:pPr eaLnBrk="1" hangingPunct="1"/>
              <a:t>65</a:t>
            </a:fld>
            <a:endParaRPr 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F2BFCE93-8A54-48DF-8FB3-76A128790362}" type="slidenum">
              <a:rPr lang="en-US" smtClean="0">
                <a:latin typeface="Times New Roman" pitchFamily="18" charset="0"/>
              </a:rPr>
              <a:pPr eaLnBrk="1" hangingPunct="1"/>
              <a:t>67</a:t>
            </a:fld>
            <a:endParaRPr lang="en-U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88DFCFA5-FD4F-4982-BB8E-68633843013E}" type="slidenum">
              <a:rPr lang="en-US" smtClean="0">
                <a:latin typeface="Times New Roman" pitchFamily="18" charset="0"/>
              </a:rPr>
              <a:pPr eaLnBrk="1" hangingPunct="1"/>
              <a:t>68</a:t>
            </a:fld>
            <a:endParaRPr lang="en-U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64DE69FC-77F4-497F-89DA-BF5773FBFAD9}" type="slidenum">
              <a:rPr lang="en-US" smtClean="0">
                <a:latin typeface="Times New Roman" pitchFamily="18" charset="0"/>
              </a:rPr>
              <a:pPr eaLnBrk="1" hangingPunct="1"/>
              <a:t>69</a:t>
            </a:fld>
            <a:endParaRPr lang="en-US"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9CFE66E9-BF50-4859-8C4C-0EA47523A527}" type="slidenum">
              <a:rPr lang="en-US" smtClean="0">
                <a:latin typeface="Times New Roman" pitchFamily="18" charset="0"/>
              </a:rPr>
              <a:pPr eaLnBrk="1" hangingPunct="1"/>
              <a:t>70</a:t>
            </a:fld>
            <a:endParaRPr lang="en-US"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5A78BA08-BC7D-4E3D-BDEF-4AF7DAA3166E}" type="slidenum">
              <a:rPr lang="en-US" smtClean="0">
                <a:latin typeface="Times New Roman" pitchFamily="18" charset="0"/>
              </a:rPr>
              <a:pPr eaLnBrk="1" hangingPunct="1"/>
              <a:t>73</a:t>
            </a:fld>
            <a:endParaRPr lang="en-US"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D4BC2439-587D-49D6-B29A-99E3727AA6A4}" type="slidenum">
              <a:rPr lang="en-US" smtClean="0">
                <a:latin typeface="Times New Roman" pitchFamily="18" charset="0"/>
              </a:rPr>
              <a:pPr eaLnBrk="1" hangingPunct="1"/>
              <a:t>74</a:t>
            </a:fld>
            <a:endParaRPr lang="en-US"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EF9DE4A3-B14C-4CEC-8741-7F9DE248B799}" type="slidenum">
              <a:rPr lang="en-US" smtClean="0">
                <a:latin typeface="Times New Roman" pitchFamily="18" charset="0"/>
              </a:rPr>
              <a:pPr eaLnBrk="1" hangingPunct="1"/>
              <a:t>75</a:t>
            </a:fld>
            <a:endParaRPr lang="en-US"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2F00D9EA-310F-47E9-A2FD-2FB63C13C87B}" type="slidenum">
              <a:rPr lang="en-US" smtClean="0">
                <a:latin typeface="Times New Roman" pitchFamily="18" charset="0"/>
              </a:rPr>
              <a:pPr eaLnBrk="1" hangingPunct="1"/>
              <a:t>76</a:t>
            </a:fld>
            <a:endParaRPr lang="en-US"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C6BFA01A-EFC6-4DD5-BEA9-6AF161A5D6F1}" type="slidenum">
              <a:rPr lang="en-US" smtClean="0">
                <a:latin typeface="Times New Roman" pitchFamily="18" charset="0"/>
              </a:rPr>
              <a:pPr eaLnBrk="1" hangingPunct="1"/>
              <a:t>77</a:t>
            </a:fld>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266F159A-9E26-4415-8B6A-B5897B6ABC65}" type="slidenum">
              <a:rPr lang="en-US" smtClean="0">
                <a:latin typeface="Times New Roman" pitchFamily="18" charset="0"/>
              </a:rPr>
              <a:pPr eaLnBrk="1" hangingPunct="1"/>
              <a:t>17</a:t>
            </a:fld>
            <a:endParaRPr lang="en-US"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25BAB80E-3D3E-44B3-A195-38743420FC37}" type="slidenum">
              <a:rPr lang="en-US" smtClean="0">
                <a:latin typeface="Times New Roman" pitchFamily="18" charset="0"/>
              </a:rPr>
              <a:pPr eaLnBrk="1" hangingPunct="1"/>
              <a:t>78</a:t>
            </a:fld>
            <a:endParaRPr lang="en-US"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FE058044-B377-44E6-BC3A-0915DF3AD4A0}" type="slidenum">
              <a:rPr lang="en-US" smtClean="0">
                <a:latin typeface="Times New Roman" pitchFamily="18" charset="0"/>
              </a:rPr>
              <a:pPr eaLnBrk="1" hangingPunct="1"/>
              <a:t>79</a:t>
            </a:fld>
            <a:endParaRPr lang="en-US"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FD5E6FA2-227A-431F-BBE0-7C2D75F151B0}" type="slidenum">
              <a:rPr lang="en-US" smtClean="0">
                <a:latin typeface="Times New Roman" pitchFamily="18" charset="0"/>
              </a:rPr>
              <a:pPr eaLnBrk="1" hangingPunct="1"/>
              <a:t>80</a:t>
            </a:fld>
            <a:endParaRPr lang="en-US" smtClean="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21E6BCD7-345E-4108-9C9C-EA63D1B79B1D}" type="slidenum">
              <a:rPr lang="en-US" smtClean="0">
                <a:latin typeface="Times New Roman" pitchFamily="18" charset="0"/>
              </a:rPr>
              <a:pPr eaLnBrk="1" hangingPunct="1"/>
              <a:t>81</a:t>
            </a:fld>
            <a:endParaRPr lang="en-US" smtClean="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BAFF447F-02A1-4438-8B78-C2FA2743CA8A}" type="slidenum">
              <a:rPr lang="en-US" smtClean="0">
                <a:latin typeface="Times New Roman" pitchFamily="18" charset="0"/>
              </a:rPr>
              <a:pPr eaLnBrk="1" hangingPunct="1"/>
              <a:t>83</a:t>
            </a:fld>
            <a:endParaRPr lang="en-US" smtClean="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2AAA7975-B074-45B8-95AC-772D827E7038}" type="slidenum">
              <a:rPr lang="en-US" smtClean="0">
                <a:latin typeface="Times New Roman" pitchFamily="18" charset="0"/>
              </a:rPr>
              <a:pPr eaLnBrk="1" hangingPunct="1"/>
              <a:t>84</a:t>
            </a:fld>
            <a:endParaRPr lang="en-US" smtClean="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CCDE2EE0-1B65-4B68-BAB0-D05251D4EEDC}" type="slidenum">
              <a:rPr lang="en-US" smtClean="0">
                <a:latin typeface="Times New Roman" pitchFamily="18" charset="0"/>
              </a:rPr>
              <a:pPr eaLnBrk="1" hangingPunct="1"/>
              <a:t>85</a:t>
            </a:fld>
            <a:endParaRPr lang="en-US" smtClean="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07CB94A0-4007-4A7F-A588-E374250346FA}" type="slidenum">
              <a:rPr lang="en-US" smtClean="0">
                <a:latin typeface="Times New Roman" pitchFamily="18" charset="0"/>
              </a:rPr>
              <a:pPr eaLnBrk="1" hangingPunct="1"/>
              <a:t>87</a:t>
            </a:fld>
            <a:endParaRPr lang="en-US" smtClean="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13A6EF98-7A93-4A9F-9C73-2ED702ED4C75}" type="slidenum">
              <a:rPr lang="en-US" smtClean="0">
                <a:latin typeface="Times New Roman" pitchFamily="18" charset="0"/>
              </a:rPr>
              <a:pPr eaLnBrk="1" hangingPunct="1"/>
              <a:t>88</a:t>
            </a:fld>
            <a:endParaRPr lang="en-US" smtClean="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738FB5D3-A61C-4936-96F8-1E6E95A9662A}" type="slidenum">
              <a:rPr lang="en-US" smtClean="0">
                <a:latin typeface="Times New Roman" pitchFamily="18" charset="0"/>
              </a:rPr>
              <a:pPr eaLnBrk="1" hangingPunct="1"/>
              <a:t>90</a:t>
            </a:fld>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82645756-53E1-4265-82F7-AB28D5821252}" type="slidenum">
              <a:rPr lang="en-US" smtClean="0">
                <a:latin typeface="Times New Roman" pitchFamily="18" charset="0"/>
              </a:rPr>
              <a:pPr eaLnBrk="1" hangingPunct="1"/>
              <a:t>18</a:t>
            </a:fld>
            <a:endParaRPr lang="en-US" smtClean="0">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58263DA5-606C-4104-9BEB-DAD70AD79D09}" type="slidenum">
              <a:rPr lang="en-US" smtClean="0">
                <a:latin typeface="Times New Roman" pitchFamily="18" charset="0"/>
              </a:rPr>
              <a:pPr eaLnBrk="1" hangingPunct="1"/>
              <a:t>91</a:t>
            </a:fld>
            <a:endParaRPr lang="en-US" smtClean="0">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50C97756-3A1D-40E7-935C-76F9FF91C1F5}" type="slidenum">
              <a:rPr lang="en-US" smtClean="0">
                <a:latin typeface="Times New Roman" pitchFamily="18" charset="0"/>
              </a:rPr>
              <a:pPr eaLnBrk="1" hangingPunct="1"/>
              <a:t>93</a:t>
            </a:fld>
            <a:endParaRPr lang="en-US" smtClean="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30519FC9-2D1B-4AD0-905A-667667794D16}" type="slidenum">
              <a:rPr lang="en-US" smtClean="0">
                <a:latin typeface="Times New Roman" pitchFamily="18" charset="0"/>
              </a:rPr>
              <a:pPr eaLnBrk="1" hangingPunct="1"/>
              <a:t>94</a:t>
            </a:fld>
            <a:endParaRPr lang="en-US" smtClean="0">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FA786987-068E-49E4-8E65-C26B0E05F2FB}" type="slidenum">
              <a:rPr lang="en-US" smtClean="0">
                <a:latin typeface="Times New Roman" pitchFamily="18" charset="0"/>
              </a:rPr>
              <a:pPr eaLnBrk="1" hangingPunct="1"/>
              <a:t>96</a:t>
            </a:fld>
            <a:endParaRPr lang="en-US" smtClean="0">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2DE8A49A-36C2-4AED-B33D-7814A0D62234}" type="slidenum">
              <a:rPr lang="en-US" smtClean="0">
                <a:latin typeface="Times New Roman" pitchFamily="18" charset="0"/>
              </a:rPr>
              <a:pPr eaLnBrk="1" hangingPunct="1"/>
              <a:t>97</a:t>
            </a:fld>
            <a:endParaRPr lang="en-US" smtClean="0">
              <a:latin typeface="Times New Roman"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CF776240-CA06-4AA5-85F8-91424DC65176}" type="slidenum">
              <a:rPr lang="en-US" smtClean="0">
                <a:latin typeface="Times New Roman" pitchFamily="18" charset="0"/>
              </a:rPr>
              <a:pPr eaLnBrk="1" hangingPunct="1"/>
              <a:t>99</a:t>
            </a:fld>
            <a:endParaRPr lang="en-US" smtClean="0">
              <a:latin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7D7015E6-9D82-4D8F-BEBE-F2A86B849574}" type="slidenum">
              <a:rPr lang="en-US" smtClean="0">
                <a:latin typeface="Times New Roman" pitchFamily="18" charset="0"/>
              </a:rPr>
              <a:pPr eaLnBrk="1" hangingPunct="1"/>
              <a:t>100</a:t>
            </a:fld>
            <a:endParaRPr lang="en-US" smtClean="0">
              <a:latin typeface="Times New Roman"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EB72515B-FB07-4FC0-8B53-3B33918D6BDF}" type="slidenum">
              <a:rPr lang="en-US" smtClean="0">
                <a:latin typeface="Times New Roman" pitchFamily="18" charset="0"/>
              </a:rPr>
              <a:pPr eaLnBrk="1" hangingPunct="1"/>
              <a:t>102</a:t>
            </a:fld>
            <a:endParaRPr lang="en-US" smtClean="0">
              <a:latin typeface="Times New Roman"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BBCEA649-F9B4-4EDF-A8BE-7DFB27DF9F91}" type="slidenum">
              <a:rPr lang="en-US" smtClean="0">
                <a:latin typeface="Times New Roman" pitchFamily="18" charset="0"/>
              </a:rPr>
              <a:pPr eaLnBrk="1" hangingPunct="1"/>
              <a:t>103</a:t>
            </a:fld>
            <a:endParaRPr lang="en-US" smtClean="0">
              <a:latin typeface="Times New Roman"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DD6CB8EB-5D5D-481D-B24D-1AF48A2B4239}" type="slidenum">
              <a:rPr lang="en-US" smtClean="0">
                <a:latin typeface="Times New Roman" pitchFamily="18" charset="0"/>
              </a:rPr>
              <a:pPr eaLnBrk="1" hangingPunct="1"/>
              <a:t>104</a:t>
            </a:fld>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8DDD74A5-24B2-4E2B-AB00-102DCE9E05EC}" type="slidenum">
              <a:rPr lang="en-US" smtClean="0">
                <a:latin typeface="Times New Roman" pitchFamily="18" charset="0"/>
              </a:rPr>
              <a:pPr eaLnBrk="1" hangingPunct="1"/>
              <a:t>20</a:t>
            </a:fld>
            <a:endParaRPr lang="en-US" smtClean="0">
              <a:latin typeface="Times New Roman"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FFBE9878-57D4-47C2-BF05-8FD1A8A0AE11}" type="slidenum">
              <a:rPr lang="en-US" smtClean="0">
                <a:latin typeface="Times New Roman" pitchFamily="18" charset="0"/>
              </a:rPr>
              <a:pPr eaLnBrk="1" hangingPunct="1"/>
              <a:t>106</a:t>
            </a:fld>
            <a:endParaRPr lang="en-US" smtClean="0">
              <a:latin typeface="Times New Roman"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AC8D1FE0-8DF0-4922-9DD1-397BD1D97E9A}" type="slidenum">
              <a:rPr lang="en-US" smtClean="0">
                <a:latin typeface="Times New Roman" pitchFamily="18" charset="0"/>
              </a:rPr>
              <a:pPr eaLnBrk="1" hangingPunct="1"/>
              <a:t>107</a:t>
            </a:fld>
            <a:endParaRPr lang="en-US" smtClean="0">
              <a:latin typeface="Times New Roman"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EFB569FE-E395-4A45-875E-FB68E0249EB3}" type="slidenum">
              <a:rPr lang="en-US" smtClean="0">
                <a:latin typeface="Times New Roman" pitchFamily="18" charset="0"/>
              </a:rPr>
              <a:pPr eaLnBrk="1" hangingPunct="1"/>
              <a:t>109</a:t>
            </a:fld>
            <a:endParaRPr lang="en-US" smtClean="0">
              <a:latin typeface="Times New Roman"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2D442E0C-D9F6-478D-A249-76CF31752220}" type="slidenum">
              <a:rPr lang="en-US" smtClean="0">
                <a:latin typeface="Times New Roman" pitchFamily="18" charset="0"/>
              </a:rPr>
              <a:pPr eaLnBrk="1" hangingPunct="1"/>
              <a:t>110</a:t>
            </a:fld>
            <a:endParaRPr lang="en-US" smtClean="0">
              <a:latin typeface="Times New Roman"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DD294E7A-BE90-4C29-BEAB-E72143283D38}" type="slidenum">
              <a:rPr lang="en-US" smtClean="0">
                <a:latin typeface="Times New Roman" pitchFamily="18" charset="0"/>
              </a:rPr>
              <a:pPr eaLnBrk="1" hangingPunct="1"/>
              <a:t>112</a:t>
            </a:fld>
            <a:endParaRPr lang="en-US" smtClean="0">
              <a:latin typeface="Times New Roman"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FFA8F39A-8C8E-4EFE-A931-EA6CB8158EBF}" type="slidenum">
              <a:rPr lang="en-US" smtClean="0">
                <a:latin typeface="Times New Roman" pitchFamily="18" charset="0"/>
              </a:rPr>
              <a:pPr eaLnBrk="1" hangingPunct="1"/>
              <a:t>113</a:t>
            </a:fld>
            <a:endParaRPr lang="en-US" smtClean="0">
              <a:latin typeface="Times New Roman"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6A9EE905-9198-438F-AF61-E717F1201E40}" type="slidenum">
              <a:rPr lang="en-US" smtClean="0">
                <a:latin typeface="Times New Roman" pitchFamily="18" charset="0"/>
              </a:rPr>
              <a:pPr eaLnBrk="1" hangingPunct="1"/>
              <a:t>114</a:t>
            </a:fld>
            <a:endParaRPr lang="en-US" smtClean="0">
              <a:latin typeface="Times New Roman"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FA1A9751-8DEE-4FD9-ACA7-18A69F2D2AA0}" type="slidenum">
              <a:rPr lang="en-US" smtClean="0">
                <a:latin typeface="Times New Roman" pitchFamily="18" charset="0"/>
              </a:rPr>
              <a:pPr eaLnBrk="1" hangingPunct="1"/>
              <a:t>116</a:t>
            </a:fld>
            <a:endParaRPr lang="en-US" smtClean="0">
              <a:latin typeface="Times New Roman"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2ED4D132-5B0E-42B7-A7A1-C33BFD6A2F30}" type="slidenum">
              <a:rPr lang="en-US" smtClean="0">
                <a:latin typeface="Times New Roman" pitchFamily="18" charset="0"/>
              </a:rPr>
              <a:pPr eaLnBrk="1" hangingPunct="1"/>
              <a:t>117</a:t>
            </a:fld>
            <a:endParaRPr lang="en-US" smtClean="0">
              <a:latin typeface="Times New Roman"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29B9E24A-9AE8-4AA9-816E-2E2D897FFE08}" type="slidenum">
              <a:rPr lang="en-US" smtClean="0">
                <a:latin typeface="Times New Roman" pitchFamily="18" charset="0"/>
              </a:rPr>
              <a:pPr eaLnBrk="1" hangingPunct="1"/>
              <a:t>118</a:t>
            </a:fld>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884BEE1B-8E36-48F3-804C-723CC62E3498}" type="slidenum">
              <a:rPr lang="en-US" smtClean="0">
                <a:latin typeface="Times New Roman" pitchFamily="18" charset="0"/>
              </a:rPr>
              <a:pPr eaLnBrk="1" hangingPunct="1"/>
              <a:t>21</a:t>
            </a:fld>
            <a:endParaRPr lang="en-US" smtClean="0">
              <a:latin typeface="Times New Roman"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2051D816-73E0-4114-B22C-2A6A3A3B1D26}" type="slidenum">
              <a:rPr lang="en-US" smtClean="0">
                <a:latin typeface="Times New Roman" pitchFamily="18" charset="0"/>
              </a:rPr>
              <a:pPr eaLnBrk="1" hangingPunct="1"/>
              <a:t>119</a:t>
            </a:fld>
            <a:endParaRPr lang="en-US" smtClean="0">
              <a:latin typeface="Times New Roman" pitchFamily="18"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7BD991DD-FFD9-4BA7-8DFA-7F478675DF45}" type="slidenum">
              <a:rPr lang="en-US" smtClean="0">
                <a:latin typeface="Times New Roman" pitchFamily="18" charset="0"/>
              </a:rPr>
              <a:pPr eaLnBrk="1" hangingPunct="1"/>
              <a:t>120</a:t>
            </a:fld>
            <a:endParaRPr lang="en-US" smtClean="0">
              <a:latin typeface="Times New Roman" pitchFamily="18"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FC46E3E8-35B4-4CE0-8041-DD5C815E2DD5}" type="slidenum">
              <a:rPr lang="en-US" smtClean="0">
                <a:latin typeface="Times New Roman" pitchFamily="18" charset="0"/>
              </a:rPr>
              <a:pPr eaLnBrk="1" hangingPunct="1"/>
              <a:t>122</a:t>
            </a:fld>
            <a:endParaRPr lang="en-US" smtClean="0">
              <a:latin typeface="Times New Roman" pitchFamily="18"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BC1F3BD1-8A71-4AAC-A8FE-51967076ADDC}" type="slidenum">
              <a:rPr lang="en-US" smtClean="0">
                <a:latin typeface="Times New Roman" pitchFamily="18" charset="0"/>
              </a:rPr>
              <a:pPr eaLnBrk="1" hangingPunct="1"/>
              <a:t>123</a:t>
            </a:fld>
            <a:endParaRPr lang="en-US" smtClean="0">
              <a:latin typeface="Times New Roman"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BE4F6C1B-E59D-4B03-AED1-58F949965041}" type="slidenum">
              <a:rPr lang="en-US" smtClean="0">
                <a:latin typeface="Times New Roman" pitchFamily="18" charset="0"/>
              </a:rPr>
              <a:pPr eaLnBrk="1" hangingPunct="1"/>
              <a:t>124</a:t>
            </a:fld>
            <a:endParaRPr lang="en-US" smtClean="0">
              <a:latin typeface="Times New Roman"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A47641FA-62BD-467D-98B5-8F3762763395}" type="slidenum">
              <a:rPr lang="en-US" smtClean="0">
                <a:latin typeface="Times New Roman" pitchFamily="18" charset="0"/>
              </a:rPr>
              <a:pPr eaLnBrk="1" hangingPunct="1"/>
              <a:t>126</a:t>
            </a:fld>
            <a:endParaRPr lang="en-US" smtClean="0">
              <a:latin typeface="Times New Roman" pitchFamily="18"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4D4AE5C3-884F-4D65-85D3-A47C51672A7C}" type="slidenum">
              <a:rPr lang="en-US" smtClean="0">
                <a:latin typeface="Times New Roman" pitchFamily="18" charset="0"/>
              </a:rPr>
              <a:pPr eaLnBrk="1" hangingPunct="1"/>
              <a:t>128</a:t>
            </a:fld>
            <a:endParaRPr lang="en-US" smtClean="0">
              <a:latin typeface="Times New Roman" pitchFamily="18"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BFCED5FC-5F41-4BC8-8CBB-AD60E6DC3797}" type="slidenum">
              <a:rPr lang="en-US" smtClean="0">
                <a:latin typeface="Times New Roman" pitchFamily="18" charset="0"/>
              </a:rPr>
              <a:pPr eaLnBrk="1" hangingPunct="1"/>
              <a:t>130</a:t>
            </a:fld>
            <a:endParaRPr lang="en-US" smtClean="0">
              <a:latin typeface="Times New Roman" pitchFamily="18"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9B122C3F-8381-439A-A21F-7405A1A44988}" type="slidenum">
              <a:rPr lang="en-US" smtClean="0">
                <a:latin typeface="Times New Roman" pitchFamily="18" charset="0"/>
              </a:rPr>
              <a:pPr eaLnBrk="1" hangingPunct="1"/>
              <a:t>131</a:t>
            </a:fld>
            <a:endParaRPr lang="en-US" smtClean="0">
              <a:latin typeface="Times New Roman" pitchFamily="18"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B2941124-1F6A-46A4-9392-EEE344452F61}" type="slidenum">
              <a:rPr lang="en-US" smtClean="0">
                <a:latin typeface="Times New Roman" pitchFamily="18" charset="0"/>
              </a:rPr>
              <a:pPr eaLnBrk="1" hangingPunct="1"/>
              <a:t>132</a:t>
            </a:fld>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ABDF90AC-C317-4AA7-8D6B-6BE511DACA9F}" type="slidenum">
              <a:rPr lang="en-US" smtClean="0">
                <a:latin typeface="Times New Roman" pitchFamily="18" charset="0"/>
              </a:rPr>
              <a:pPr eaLnBrk="1" hangingPunct="1"/>
              <a:t>22</a:t>
            </a:fld>
            <a:endParaRPr lang="en-US" smtClean="0">
              <a:latin typeface="Times New Roman" pitchFamily="18"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3462F6C6-C54B-4153-B93A-5C71261F17C5}" type="slidenum">
              <a:rPr lang="en-US" smtClean="0">
                <a:latin typeface="Times New Roman" pitchFamily="18" charset="0"/>
              </a:rPr>
              <a:pPr eaLnBrk="1" hangingPunct="1"/>
              <a:t>133</a:t>
            </a:fld>
            <a:endParaRPr lang="en-US" smtClean="0">
              <a:latin typeface="Times New Roman" pitchFamily="18"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hangingPunct="1"/>
            <a:fld id="{4E5A3D25-468A-4E2D-B421-199945698FAD}" type="slidenum">
              <a:rPr lang="en-US" smtClean="0">
                <a:latin typeface="Times New Roman" pitchFamily="18" charset="0"/>
              </a:rPr>
              <a:pPr eaLnBrk="1" hangingPunct="1"/>
              <a:t>135</a:t>
            </a:fld>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667000" y="6245225"/>
            <a:ext cx="3886200" cy="476250"/>
          </a:xfrm>
        </p:spPr>
        <p:txBody>
          <a:bodyPr/>
          <a:lstStyle>
            <a:lvl1pPr>
              <a:defRPr sz="1400" smtClean="0"/>
            </a:lvl1pPr>
          </a:lstStyle>
          <a:p>
            <a:pPr>
              <a:defRPr/>
            </a:pPr>
            <a:r>
              <a:rPr lang="en-US"/>
              <a:t>Copyright 2005-2008 Kenneth M. Chipps Ph.D. www.chipps.com</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64048A36-17DE-4DE7-989F-5B712BB6E755}" type="slidenum">
              <a:rPr lang="en-US"/>
              <a:pPr>
                <a:defRPr/>
              </a:pPr>
              <a:t>‹#›</a:t>
            </a:fld>
            <a:endParaRPr lang="en-US"/>
          </a:p>
        </p:txBody>
      </p:sp>
    </p:spTree>
    <p:extLst>
      <p:ext uri="{BB962C8B-B14F-4D97-AF65-F5344CB8AC3E}">
        <p14:creationId xmlns:p14="http://schemas.microsoft.com/office/powerpoint/2010/main" val="297585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FCD9B3B0-8786-4115-82B4-88797532616F}" type="slidenum">
              <a:rPr lang="en-US"/>
              <a:pPr>
                <a:defRPr/>
              </a:pPr>
              <a:t>‹#›</a:t>
            </a:fld>
            <a:endParaRPr lang="en-US"/>
          </a:p>
        </p:txBody>
      </p:sp>
    </p:spTree>
    <p:extLst>
      <p:ext uri="{BB962C8B-B14F-4D97-AF65-F5344CB8AC3E}">
        <p14:creationId xmlns:p14="http://schemas.microsoft.com/office/powerpoint/2010/main" val="2889930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CC53B86B-5551-4893-A298-B35A684DE32A}" type="slidenum">
              <a:rPr lang="en-US"/>
              <a:pPr>
                <a:defRPr/>
              </a:pPr>
              <a:t>‹#›</a:t>
            </a:fld>
            <a:endParaRPr lang="en-US"/>
          </a:p>
        </p:txBody>
      </p:sp>
    </p:spTree>
    <p:extLst>
      <p:ext uri="{BB962C8B-B14F-4D97-AF65-F5344CB8AC3E}">
        <p14:creationId xmlns:p14="http://schemas.microsoft.com/office/powerpoint/2010/main" val="3490333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B82DE341-E06E-4F73-87BF-CE4217A4F9A2}" type="slidenum">
              <a:rPr lang="en-US"/>
              <a:pPr>
                <a:defRPr/>
              </a:pPr>
              <a:t>‹#›</a:t>
            </a:fld>
            <a:endParaRPr lang="en-US"/>
          </a:p>
        </p:txBody>
      </p:sp>
    </p:spTree>
    <p:extLst>
      <p:ext uri="{BB962C8B-B14F-4D97-AF65-F5344CB8AC3E}">
        <p14:creationId xmlns:p14="http://schemas.microsoft.com/office/powerpoint/2010/main" val="1561419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35ABCAE7-F1A8-497B-BEFA-E82BD5D7EEEC}" type="slidenum">
              <a:rPr lang="en-US"/>
              <a:pPr>
                <a:defRPr/>
              </a:pPr>
              <a:t>‹#›</a:t>
            </a:fld>
            <a:endParaRPr lang="en-US"/>
          </a:p>
        </p:txBody>
      </p:sp>
    </p:spTree>
    <p:extLst>
      <p:ext uri="{BB962C8B-B14F-4D97-AF65-F5344CB8AC3E}">
        <p14:creationId xmlns:p14="http://schemas.microsoft.com/office/powerpoint/2010/main" val="1062997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CC968E20-BBF4-43C6-B681-B3D5BCC93B70}" type="slidenum">
              <a:rPr lang="en-US"/>
              <a:pPr>
                <a:defRPr/>
              </a:pPr>
              <a:t>‹#›</a:t>
            </a:fld>
            <a:endParaRPr lang="en-US"/>
          </a:p>
        </p:txBody>
      </p:sp>
    </p:spTree>
    <p:extLst>
      <p:ext uri="{BB962C8B-B14F-4D97-AF65-F5344CB8AC3E}">
        <p14:creationId xmlns:p14="http://schemas.microsoft.com/office/powerpoint/2010/main" val="351641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638425" y="6245225"/>
            <a:ext cx="3854450" cy="476250"/>
          </a:xfrm>
        </p:spPr>
        <p:txBody>
          <a:bodyPr/>
          <a:lstStyle>
            <a:lvl1pPr>
              <a:defRPr dirty="0" smtClean="0"/>
            </a:lvl1pPr>
          </a:lstStyle>
          <a:p>
            <a:pPr>
              <a:defRPr/>
            </a:pPr>
            <a:r>
              <a:rPr lang="en-US"/>
              <a:t>Copyright 2005-2008 Kenneth M. Chipps Ph.D. www.chipps.com</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5DC9D836-081A-4EA1-B6B8-94401BD2EAF2}" type="slidenum">
              <a:rPr lang="en-US"/>
              <a:pPr>
                <a:defRPr/>
              </a:pPr>
              <a:t>‹#›</a:t>
            </a:fld>
            <a:endParaRPr lang="en-US"/>
          </a:p>
        </p:txBody>
      </p:sp>
    </p:spTree>
    <p:extLst>
      <p:ext uri="{BB962C8B-B14F-4D97-AF65-F5344CB8AC3E}">
        <p14:creationId xmlns:p14="http://schemas.microsoft.com/office/powerpoint/2010/main" val="133772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CBCD63BC-5D4C-4AC3-8BF4-CC489D74BE2F}" type="slidenum">
              <a:rPr lang="en-US"/>
              <a:pPr>
                <a:defRPr/>
              </a:pPr>
              <a:t>‹#›</a:t>
            </a:fld>
            <a:endParaRPr lang="en-US"/>
          </a:p>
        </p:txBody>
      </p:sp>
    </p:spTree>
    <p:extLst>
      <p:ext uri="{BB962C8B-B14F-4D97-AF65-F5344CB8AC3E}">
        <p14:creationId xmlns:p14="http://schemas.microsoft.com/office/powerpoint/2010/main" val="1840444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DBEF5DB7-B835-4901-BEF1-443FAFC618E1}" type="slidenum">
              <a:rPr lang="en-US"/>
              <a:pPr>
                <a:defRPr/>
              </a:pPr>
              <a:t>‹#›</a:t>
            </a:fld>
            <a:endParaRPr lang="en-US"/>
          </a:p>
        </p:txBody>
      </p:sp>
    </p:spTree>
    <p:extLst>
      <p:ext uri="{BB962C8B-B14F-4D97-AF65-F5344CB8AC3E}">
        <p14:creationId xmlns:p14="http://schemas.microsoft.com/office/powerpoint/2010/main" val="629464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CC58225D-718D-4BEA-BE16-FF71BAD0581C}" type="slidenum">
              <a:rPr lang="en-US"/>
              <a:pPr>
                <a:defRPr/>
              </a:pPr>
              <a:t>‹#›</a:t>
            </a:fld>
            <a:endParaRPr lang="en-US"/>
          </a:p>
        </p:txBody>
      </p:sp>
    </p:spTree>
    <p:extLst>
      <p:ext uri="{BB962C8B-B14F-4D97-AF65-F5344CB8AC3E}">
        <p14:creationId xmlns:p14="http://schemas.microsoft.com/office/powerpoint/2010/main" val="1107064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5" name="Rectangle 6"/>
          <p:cNvSpPr>
            <a:spLocks noGrp="1" noChangeArrowheads="1"/>
          </p:cNvSpPr>
          <p:nvPr>
            <p:ph type="sldNum" sz="quarter" idx="12"/>
          </p:nvPr>
        </p:nvSpPr>
        <p:spPr>
          <a:ln/>
        </p:spPr>
        <p:txBody>
          <a:bodyPr/>
          <a:lstStyle>
            <a:lvl1pPr>
              <a:defRPr/>
            </a:lvl1pPr>
          </a:lstStyle>
          <a:p>
            <a:pPr>
              <a:defRPr/>
            </a:pPr>
            <a:fld id="{03F1AC9F-FD11-456E-9F95-D8B646A9617E}" type="slidenum">
              <a:rPr lang="en-US"/>
              <a:pPr>
                <a:defRPr/>
              </a:pPr>
              <a:t>‹#›</a:t>
            </a:fld>
            <a:endParaRPr lang="en-US"/>
          </a:p>
        </p:txBody>
      </p:sp>
    </p:spTree>
    <p:extLst>
      <p:ext uri="{BB962C8B-B14F-4D97-AF65-F5344CB8AC3E}">
        <p14:creationId xmlns:p14="http://schemas.microsoft.com/office/powerpoint/2010/main" val="18582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4" name="Rectangle 6"/>
          <p:cNvSpPr>
            <a:spLocks noGrp="1" noChangeArrowheads="1"/>
          </p:cNvSpPr>
          <p:nvPr>
            <p:ph type="sldNum" sz="quarter" idx="12"/>
          </p:nvPr>
        </p:nvSpPr>
        <p:spPr>
          <a:ln/>
        </p:spPr>
        <p:txBody>
          <a:bodyPr/>
          <a:lstStyle>
            <a:lvl1pPr>
              <a:defRPr/>
            </a:lvl1pPr>
          </a:lstStyle>
          <a:p>
            <a:pPr>
              <a:defRPr/>
            </a:pPr>
            <a:fld id="{503CB42A-2E18-4DE3-9E47-A1024A83A649}" type="slidenum">
              <a:rPr lang="en-US"/>
              <a:pPr>
                <a:defRPr/>
              </a:pPr>
              <a:t>‹#›</a:t>
            </a:fld>
            <a:endParaRPr lang="en-US"/>
          </a:p>
        </p:txBody>
      </p:sp>
    </p:spTree>
    <p:extLst>
      <p:ext uri="{BB962C8B-B14F-4D97-AF65-F5344CB8AC3E}">
        <p14:creationId xmlns:p14="http://schemas.microsoft.com/office/powerpoint/2010/main" val="423196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76088E89-CEE5-4AD3-B2FA-74758296E72F}" type="slidenum">
              <a:rPr lang="en-US"/>
              <a:pPr>
                <a:defRPr/>
              </a:pPr>
              <a:t>‹#›</a:t>
            </a:fld>
            <a:endParaRPr lang="en-US"/>
          </a:p>
        </p:txBody>
      </p:sp>
    </p:spTree>
    <p:extLst>
      <p:ext uri="{BB962C8B-B14F-4D97-AF65-F5344CB8AC3E}">
        <p14:creationId xmlns:p14="http://schemas.microsoft.com/office/powerpoint/2010/main" val="2720455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2F92CC30-9A95-4A38-9B9B-86ED168A71D2}" type="slidenum">
              <a:rPr lang="en-US"/>
              <a:pPr>
                <a:defRPr/>
              </a:pPr>
              <a:t>‹#›</a:t>
            </a:fld>
            <a:endParaRPr lang="en-US"/>
          </a:p>
        </p:txBody>
      </p:sp>
    </p:spTree>
    <p:extLst>
      <p:ext uri="{BB962C8B-B14F-4D97-AF65-F5344CB8AC3E}">
        <p14:creationId xmlns:p14="http://schemas.microsoft.com/office/powerpoint/2010/main" val="4229788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Arial" charset="0"/>
                <a:cs typeface="+mn-cs"/>
              </a:defRPr>
            </a:lvl1pPr>
          </a:lstStyle>
          <a:p>
            <a:pPr>
              <a:defRPr/>
            </a:pPr>
            <a:r>
              <a:rPr lang="en-US"/>
              <a:t>Copyright 2005-2008 Kenneth M. Chipps Ph.D. www.chipps.com</a:t>
            </a:r>
            <a:endParaRPr lang="en-US"/>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F4775512-C331-44E6-A8FA-A89CF8F48C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lstStyle/>
          <a:p>
            <a:pPr eaLnBrk="1" hangingPunct="1"/>
            <a:r>
              <a:rPr lang="en-US" smtClean="0"/>
              <a:t>Wireless WAN</a:t>
            </a:r>
          </a:p>
        </p:txBody>
      </p:sp>
      <p:sp>
        <p:nvSpPr>
          <p:cNvPr id="4099" name="Rectangle 3"/>
          <p:cNvSpPr>
            <a:spLocks noGrp="1" noChangeArrowheads="1"/>
          </p:cNvSpPr>
          <p:nvPr>
            <p:ph type="subTitle" idx="1"/>
          </p:nvPr>
        </p:nvSpPr>
        <p:spPr/>
        <p:txBody>
          <a:bodyPr/>
          <a:lstStyle/>
          <a:p>
            <a:pPr eaLnBrk="1" hangingPunct="1"/>
            <a:r>
              <a:rPr lang="en-US" sz="2400" smtClean="0"/>
              <a:t>Last Update 2012.05.29</a:t>
            </a:r>
          </a:p>
          <a:p>
            <a:pPr eaLnBrk="1" hangingPunct="1"/>
            <a:r>
              <a:rPr lang="en-US" sz="2400" smtClean="0"/>
              <a:t>3.0.0</a:t>
            </a:r>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32E2120-F344-427A-85E6-79524850425C}" type="slidenum">
              <a:rPr lang="en-US" smtClean="0"/>
              <a:pPr eaLnBrk="1" hangingPunct="1"/>
              <a:t>1</a:t>
            </a:fld>
            <a:endParaRPr lang="en-US" smtClean="0"/>
          </a:p>
        </p:txBody>
      </p:sp>
      <p:sp>
        <p:nvSpPr>
          <p:cNvPr id="4101" name="Footer Placeholder 6"/>
          <p:cNvSpPr>
            <a:spLocks noGrp="1"/>
          </p:cNvSpPr>
          <p:nvPr>
            <p:ph type="ftr" sz="quarter" idx="11"/>
          </p:nvPr>
        </p:nvSpPr>
        <p:spPr>
          <a:xfrm>
            <a:off x="2651125" y="6245225"/>
            <a:ext cx="4106863"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AT&amp;T Long Lines Network</a:t>
            </a:r>
          </a:p>
        </p:txBody>
      </p:sp>
      <p:sp>
        <p:nvSpPr>
          <p:cNvPr id="13315" name="Content Placeholder 2"/>
          <p:cNvSpPr>
            <a:spLocks noGrp="1"/>
          </p:cNvSpPr>
          <p:nvPr>
            <p:ph idx="1"/>
          </p:nvPr>
        </p:nvSpPr>
        <p:spPr/>
        <p:txBody>
          <a:bodyPr/>
          <a:lstStyle/>
          <a:p>
            <a:pPr eaLnBrk="1" hangingPunct="1"/>
            <a:r>
              <a:rPr lang="en-US" smtClean="0"/>
              <a:t>These 100,000 SONET rings provide the connections that were once the work of the radio waves going between these towers</a:t>
            </a:r>
          </a:p>
          <a:p>
            <a:pPr eaLnBrk="1" hangingPunct="1"/>
            <a:r>
              <a:rPr lang="en-US" smtClean="0"/>
              <a:t>American Tower Corporation purchased most of the 2,000 towers from AT&amp;T in 1999</a:t>
            </a:r>
          </a:p>
        </p:txBody>
      </p:sp>
      <p:sp>
        <p:nvSpPr>
          <p:cNvPr id="133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C291C08-5346-4094-BE01-808A40DC7FE2}" type="slidenum">
              <a:rPr lang="en-US" smtClean="0"/>
              <a:pPr eaLnBrk="1" hangingPunct="1"/>
              <a:t>10</a:t>
            </a:fld>
            <a:endParaRPr lang="en-US" smtClean="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smtClean="0"/>
              <a:t>Bit Error Rates</a:t>
            </a:r>
          </a:p>
        </p:txBody>
      </p:sp>
      <p:sp>
        <p:nvSpPr>
          <p:cNvPr id="105475" name="Content Placeholder 2"/>
          <p:cNvSpPr>
            <a:spLocks noGrp="1"/>
          </p:cNvSpPr>
          <p:nvPr>
            <p:ph idx="1"/>
          </p:nvPr>
        </p:nvSpPr>
        <p:spPr/>
        <p:txBody>
          <a:bodyPr/>
          <a:lstStyle/>
          <a:p>
            <a:r>
              <a:rPr lang="en-US" smtClean="0"/>
              <a:t>Satellite links are very prone to high bit error rates</a:t>
            </a:r>
          </a:p>
          <a:p>
            <a:r>
              <a:rPr lang="en-US" smtClean="0"/>
              <a:t>What bit error rate is acceptable</a:t>
            </a:r>
          </a:p>
          <a:p>
            <a:r>
              <a:rPr lang="en-US" smtClean="0"/>
              <a:t>1 in 10</a:t>
            </a:r>
            <a:r>
              <a:rPr lang="en-US" baseline="30000" smtClean="0"/>
              <a:t>-7</a:t>
            </a:r>
            <a:r>
              <a:rPr lang="en-US" smtClean="0"/>
              <a:t> is the minimum acceptable for a satellite link</a:t>
            </a:r>
          </a:p>
          <a:p>
            <a:r>
              <a:rPr lang="en-US" smtClean="0"/>
              <a:t>This is one bad bit in every 10,000,000 bits</a:t>
            </a:r>
          </a:p>
          <a:p>
            <a:r>
              <a:rPr lang="en-US" smtClean="0"/>
              <a:t>Now that sounds pretty good doesn’t it</a:t>
            </a:r>
          </a:p>
        </p:txBody>
      </p:sp>
      <p:sp>
        <p:nvSpPr>
          <p:cNvPr id="1054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054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CE7B89F-8917-4C9E-B07A-43504B721D52}" type="slidenum">
              <a:rPr lang="en-US" smtClean="0"/>
              <a:pPr eaLnBrk="1" hangingPunct="1"/>
              <a:t>100</a:t>
            </a:fld>
            <a:endParaRPr lang="en-US"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smtClean="0"/>
              <a:t>Bit Error Rates</a:t>
            </a:r>
          </a:p>
        </p:txBody>
      </p:sp>
      <p:sp>
        <p:nvSpPr>
          <p:cNvPr id="3" name="Content Placeholder 2"/>
          <p:cNvSpPr>
            <a:spLocks noGrp="1"/>
          </p:cNvSpPr>
          <p:nvPr>
            <p:ph idx="1"/>
          </p:nvPr>
        </p:nvSpPr>
        <p:spPr/>
        <p:txBody>
          <a:bodyPr/>
          <a:lstStyle/>
          <a:p>
            <a:pPr>
              <a:defRPr/>
            </a:pPr>
            <a:r>
              <a:rPr lang="en-US" dirty="0" smtClean="0"/>
              <a:t>1 in </a:t>
            </a:r>
            <a:r>
              <a:rPr lang="en-US" kern="1200" dirty="0" smtClean="0"/>
              <a:t>10</a:t>
            </a:r>
            <a:r>
              <a:rPr lang="en-US" baseline="30000" dirty="0" smtClean="0"/>
              <a:t>-7</a:t>
            </a:r>
            <a:r>
              <a:rPr lang="en-US" kern="1200" dirty="0" smtClean="0"/>
              <a:t>, now how could this be a problem</a:t>
            </a:r>
          </a:p>
          <a:p>
            <a:pPr>
              <a:defRPr/>
            </a:pPr>
            <a:r>
              <a:rPr lang="en-US" kern="1200" dirty="0" smtClean="0"/>
              <a:t>Well, keep in mind that if even one of the bits in a frame is bad the whole frame is thrown out</a:t>
            </a:r>
          </a:p>
          <a:p>
            <a:pPr>
              <a:defRPr/>
            </a:pPr>
            <a:r>
              <a:rPr lang="en-US" kern="1200" dirty="0" smtClean="0"/>
              <a:t>So PDU – Protocol Data Unit error rates are more important than Bit Error Rates</a:t>
            </a:r>
            <a:endParaRPr lang="en-US" dirty="0"/>
          </a:p>
        </p:txBody>
      </p:sp>
      <p:sp>
        <p:nvSpPr>
          <p:cNvPr id="1065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065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5A9CA6-CE47-4D76-81FC-18ACFF2DC6AC}" type="slidenum">
              <a:rPr lang="en-US" smtClean="0"/>
              <a:pPr eaLnBrk="1" hangingPunct="1"/>
              <a:t>101</a:t>
            </a:fld>
            <a:endParaRPr lang="en-US"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smtClean="0"/>
              <a:t>Bit Error Rates</a:t>
            </a:r>
          </a:p>
        </p:txBody>
      </p:sp>
      <p:sp>
        <p:nvSpPr>
          <p:cNvPr id="3" name="Content Placeholder 2"/>
          <p:cNvSpPr>
            <a:spLocks noGrp="1"/>
          </p:cNvSpPr>
          <p:nvPr>
            <p:ph idx="1"/>
          </p:nvPr>
        </p:nvSpPr>
        <p:spPr/>
        <p:txBody>
          <a:bodyPr>
            <a:normAutofit/>
          </a:bodyPr>
          <a:lstStyle/>
          <a:p>
            <a:pPr>
              <a:defRPr/>
            </a:pPr>
            <a:r>
              <a:rPr lang="en-US" kern="1200" dirty="0" smtClean="0"/>
              <a:t>Here we are talking about frames as the relevant PDU</a:t>
            </a:r>
          </a:p>
          <a:p>
            <a:pPr>
              <a:defRPr/>
            </a:pPr>
            <a:r>
              <a:rPr lang="en-US" kern="1200" dirty="0" smtClean="0"/>
              <a:t>How many bits are in a frame</a:t>
            </a:r>
          </a:p>
          <a:p>
            <a:pPr>
              <a:defRPr/>
            </a:pPr>
            <a:r>
              <a:rPr lang="en-US" kern="1200" dirty="0" smtClean="0"/>
              <a:t>It depends on the size of the frame</a:t>
            </a:r>
          </a:p>
          <a:p>
            <a:pPr>
              <a:defRPr/>
            </a:pPr>
            <a:r>
              <a:rPr lang="en-US" dirty="0" smtClean="0"/>
              <a:t>The minimum frame size on a local area network is 64 bytes</a:t>
            </a:r>
          </a:p>
          <a:p>
            <a:pPr>
              <a:defRPr/>
            </a:pPr>
            <a:r>
              <a:rPr lang="en-US" dirty="0" smtClean="0"/>
              <a:t>The maximum frame size on a local area network is 1,518 bytes</a:t>
            </a:r>
          </a:p>
        </p:txBody>
      </p:sp>
      <p:sp>
        <p:nvSpPr>
          <p:cNvPr id="1075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075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A5389E-148B-4F67-BB6B-B4F144EEC070}" type="slidenum">
              <a:rPr lang="en-US" smtClean="0"/>
              <a:pPr eaLnBrk="1" hangingPunct="1"/>
              <a:t>102</a:t>
            </a:fld>
            <a:endParaRPr lang="en-US"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smtClean="0"/>
              <a:t>Latency</a:t>
            </a:r>
          </a:p>
        </p:txBody>
      </p:sp>
      <p:sp>
        <p:nvSpPr>
          <p:cNvPr id="108547" name="Content Placeholder 2"/>
          <p:cNvSpPr>
            <a:spLocks noGrp="1"/>
          </p:cNvSpPr>
          <p:nvPr>
            <p:ph idx="1"/>
          </p:nvPr>
        </p:nvSpPr>
        <p:spPr/>
        <p:txBody>
          <a:bodyPr/>
          <a:lstStyle/>
          <a:p>
            <a:r>
              <a:rPr lang="en-US" smtClean="0"/>
              <a:t>So the total number of bits would range between 512 and 12,144</a:t>
            </a:r>
          </a:p>
          <a:p>
            <a:r>
              <a:rPr lang="en-US" smtClean="0"/>
              <a:t>Which would mean one in every 19,531 at best to one every 823 at worst would be thrown away</a:t>
            </a:r>
          </a:p>
          <a:p>
            <a:r>
              <a:rPr lang="en-US" smtClean="0"/>
              <a:t>Each of these must be resent</a:t>
            </a:r>
          </a:p>
          <a:p>
            <a:r>
              <a:rPr lang="en-US" smtClean="0"/>
              <a:t>This slows things down even more</a:t>
            </a:r>
          </a:p>
        </p:txBody>
      </p:sp>
      <p:sp>
        <p:nvSpPr>
          <p:cNvPr id="1085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085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578E5FA-E819-4B25-9C2E-505E48D4EE49}" type="slidenum">
              <a:rPr lang="en-US" smtClean="0"/>
              <a:pPr eaLnBrk="1" hangingPunct="1"/>
              <a:t>103</a:t>
            </a:fld>
            <a:endParaRPr lang="en-US"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smtClean="0"/>
              <a:t>Bit Error Rates</a:t>
            </a:r>
          </a:p>
        </p:txBody>
      </p:sp>
      <p:sp>
        <p:nvSpPr>
          <p:cNvPr id="3" name="Content Placeholder 2"/>
          <p:cNvSpPr>
            <a:spLocks noGrp="1"/>
          </p:cNvSpPr>
          <p:nvPr>
            <p:ph idx="1"/>
          </p:nvPr>
        </p:nvSpPr>
        <p:spPr/>
        <p:txBody>
          <a:bodyPr/>
          <a:lstStyle/>
          <a:p>
            <a:pPr>
              <a:defRPr/>
            </a:pPr>
            <a:r>
              <a:rPr lang="en-US" dirty="0" smtClean="0"/>
              <a:t>Now of course if the bit error rate is better than 1 in </a:t>
            </a:r>
            <a:r>
              <a:rPr lang="en-US" sz="2600" kern="1200" dirty="0" smtClean="0"/>
              <a:t>10</a:t>
            </a:r>
            <a:r>
              <a:rPr lang="en-US" baseline="30000" dirty="0" smtClean="0"/>
              <a:t>-7</a:t>
            </a:r>
            <a:r>
              <a:rPr lang="en-US" dirty="0" smtClean="0"/>
              <a:t> then not so many must be resent</a:t>
            </a:r>
          </a:p>
          <a:p>
            <a:pPr>
              <a:defRPr/>
            </a:pPr>
            <a:r>
              <a:rPr lang="en-US" dirty="0" smtClean="0"/>
              <a:t>Satellite networks are designed for a 10</a:t>
            </a:r>
            <a:r>
              <a:rPr lang="en-US" baseline="30000" dirty="0" smtClean="0"/>
              <a:t>-9</a:t>
            </a:r>
            <a:r>
              <a:rPr lang="en-US" dirty="0" smtClean="0"/>
              <a:t> environment, but can see bit error rates as bad as 10</a:t>
            </a:r>
            <a:r>
              <a:rPr lang="en-US" baseline="30000" dirty="0" smtClean="0"/>
              <a:t>-6</a:t>
            </a:r>
          </a:p>
        </p:txBody>
      </p:sp>
      <p:sp>
        <p:nvSpPr>
          <p:cNvPr id="1095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095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7D3DCF-AA6E-471F-BA44-6485B94CDA2B}" type="slidenum">
              <a:rPr lang="en-US" smtClean="0"/>
              <a:pPr eaLnBrk="1" hangingPunct="1"/>
              <a:t>104</a:t>
            </a:fld>
            <a:endParaRPr lang="en-US"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smtClean="0"/>
              <a:t>Bit Error Rates</a:t>
            </a:r>
          </a:p>
        </p:txBody>
      </p:sp>
      <p:sp>
        <p:nvSpPr>
          <p:cNvPr id="110595" name="Content Placeholder 2"/>
          <p:cNvSpPr>
            <a:spLocks noGrp="1"/>
          </p:cNvSpPr>
          <p:nvPr>
            <p:ph idx="1"/>
          </p:nvPr>
        </p:nvSpPr>
        <p:spPr/>
        <p:txBody>
          <a:bodyPr/>
          <a:lstStyle/>
          <a:p>
            <a:r>
              <a:rPr lang="en-US" smtClean="0"/>
              <a:t>Why are satellite links so prone to high bit error rates</a:t>
            </a:r>
          </a:p>
          <a:p>
            <a:pPr lvl="1"/>
            <a:r>
              <a:rPr lang="en-US" smtClean="0"/>
              <a:t>Look angle</a:t>
            </a:r>
          </a:p>
          <a:p>
            <a:pPr lvl="1"/>
            <a:r>
              <a:rPr lang="en-US" smtClean="0"/>
              <a:t>The Sun</a:t>
            </a:r>
          </a:p>
          <a:p>
            <a:pPr lvl="1"/>
            <a:r>
              <a:rPr lang="en-US" smtClean="0"/>
              <a:t>Interference</a:t>
            </a:r>
          </a:p>
          <a:p>
            <a:pPr lvl="1"/>
            <a:r>
              <a:rPr lang="en-US" smtClean="0"/>
              <a:t>Signal blockage</a:t>
            </a:r>
          </a:p>
          <a:p>
            <a:r>
              <a:rPr lang="en-US" smtClean="0"/>
              <a:t>We have already discussed the look angle problem</a:t>
            </a:r>
          </a:p>
          <a:p>
            <a:r>
              <a:rPr lang="en-US" smtClean="0"/>
              <a:t>What does the Sun have to do with this</a:t>
            </a:r>
          </a:p>
        </p:txBody>
      </p:sp>
      <p:sp>
        <p:nvSpPr>
          <p:cNvPr id="1105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105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D1CD9B6-1C07-436F-AE88-4FD3AC87EBFA}" type="slidenum">
              <a:rPr lang="en-US" smtClean="0"/>
              <a:pPr eaLnBrk="1" hangingPunct="1"/>
              <a:t>105</a:t>
            </a:fld>
            <a:endParaRPr lang="en-US"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smtClean="0"/>
              <a:t>The Sun</a:t>
            </a:r>
          </a:p>
        </p:txBody>
      </p:sp>
      <p:sp>
        <p:nvSpPr>
          <p:cNvPr id="111619" name="Content Placeholder 2"/>
          <p:cNvSpPr>
            <a:spLocks noGrp="1"/>
          </p:cNvSpPr>
          <p:nvPr>
            <p:ph idx="1"/>
          </p:nvPr>
        </p:nvSpPr>
        <p:spPr/>
        <p:txBody>
          <a:bodyPr/>
          <a:lstStyle/>
          <a:p>
            <a:r>
              <a:rPr lang="en-US" smtClean="0"/>
              <a:t>The Sun affects satellite based telecommunications in several ways</a:t>
            </a:r>
          </a:p>
          <a:p>
            <a:r>
              <a:rPr lang="en-US" smtClean="0"/>
              <a:t>The most basic are those outages due to the time of year</a:t>
            </a:r>
          </a:p>
          <a:p>
            <a:r>
              <a:rPr lang="en-US" smtClean="0"/>
              <a:t>This type of outage is due to the Sun emitting strong microwave signals</a:t>
            </a:r>
          </a:p>
          <a:p>
            <a:r>
              <a:rPr lang="en-US" smtClean="0"/>
              <a:t>To the satellite that cannot read these signals it is seen as noise</a:t>
            </a:r>
          </a:p>
        </p:txBody>
      </p:sp>
      <p:sp>
        <p:nvSpPr>
          <p:cNvPr id="1116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116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0E69199-ECB0-4FA5-94CE-9A22EA2386B8}" type="slidenum">
              <a:rPr lang="en-US" smtClean="0"/>
              <a:pPr eaLnBrk="1" hangingPunct="1"/>
              <a:t>106</a:t>
            </a:fld>
            <a:endParaRPr lang="en-US"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smtClean="0"/>
              <a:t>The Sun</a:t>
            </a:r>
          </a:p>
        </p:txBody>
      </p:sp>
      <p:sp>
        <p:nvSpPr>
          <p:cNvPr id="112643" name="Content Placeholder 2"/>
          <p:cNvSpPr>
            <a:spLocks noGrp="1"/>
          </p:cNvSpPr>
          <p:nvPr>
            <p:ph idx="1"/>
          </p:nvPr>
        </p:nvSpPr>
        <p:spPr/>
        <p:txBody>
          <a:bodyPr/>
          <a:lstStyle/>
          <a:p>
            <a:r>
              <a:rPr lang="en-US" smtClean="0"/>
              <a:t>When the noise level is higher than the desired signal level communication slows or ceases entirely</a:t>
            </a:r>
          </a:p>
          <a:p>
            <a:r>
              <a:rPr lang="en-US" smtClean="0"/>
              <a:t>This always happens two times per year when the Sun passes directly behind the satellite</a:t>
            </a:r>
          </a:p>
          <a:p>
            <a:r>
              <a:rPr lang="en-US" smtClean="0"/>
              <a:t>In this case the antennas on the ground are pointed at the Sun</a:t>
            </a:r>
          </a:p>
        </p:txBody>
      </p:sp>
      <p:sp>
        <p:nvSpPr>
          <p:cNvPr id="1126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126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8271512-248D-4622-9386-9067CC8B4044}" type="slidenum">
              <a:rPr lang="en-US" smtClean="0"/>
              <a:pPr eaLnBrk="1" hangingPunct="1"/>
              <a:t>107</a:t>
            </a:fld>
            <a:endParaRPr lang="en-US"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smtClean="0"/>
              <a:t>The Sun</a:t>
            </a:r>
          </a:p>
        </p:txBody>
      </p:sp>
      <p:sp>
        <p:nvSpPr>
          <p:cNvPr id="113667" name="Content Placeholder 2"/>
          <p:cNvSpPr>
            <a:spLocks noGrp="1"/>
          </p:cNvSpPr>
          <p:nvPr>
            <p:ph idx="1"/>
          </p:nvPr>
        </p:nvSpPr>
        <p:spPr/>
        <p:txBody>
          <a:bodyPr/>
          <a:lstStyle/>
          <a:p>
            <a:r>
              <a:rPr lang="en-US" smtClean="0"/>
              <a:t>For example</a:t>
            </a:r>
          </a:p>
          <a:p>
            <a:pPr lvl="1"/>
            <a:r>
              <a:rPr lang="en-US" sz="1000" smtClean="0"/>
              <a:t>Graphic by Radioelectronics.com</a:t>
            </a:r>
            <a:endParaRPr lang="en-US" smtClean="0"/>
          </a:p>
        </p:txBody>
      </p:sp>
      <p:sp>
        <p:nvSpPr>
          <p:cNvPr id="1136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136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2470956-2337-42E2-986B-2329BA10D0A8}" type="slidenum">
              <a:rPr lang="en-US" smtClean="0"/>
              <a:pPr eaLnBrk="1" hangingPunct="1"/>
              <a:t>108</a:t>
            </a:fld>
            <a:endParaRPr lang="en-US"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smtClean="0"/>
              <a:t>The Sun</a:t>
            </a:r>
          </a:p>
        </p:txBody>
      </p:sp>
      <p:pic>
        <p:nvPicPr>
          <p:cNvPr id="114691" name="Content Placeholder 5" descr="solar-outage.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12800" y="2514600"/>
            <a:ext cx="7639050" cy="2252663"/>
          </a:xfrm>
        </p:spPr>
      </p:pic>
      <p:sp>
        <p:nvSpPr>
          <p:cNvPr id="1146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146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189D3BF-3E36-4148-A563-BD5895C70322}" type="slidenum">
              <a:rPr lang="en-US" smtClean="0"/>
              <a:pPr eaLnBrk="1" hangingPunct="1"/>
              <a:t>109</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AT&amp;T Long Lines Network</a:t>
            </a:r>
          </a:p>
        </p:txBody>
      </p:sp>
      <p:sp>
        <p:nvSpPr>
          <p:cNvPr id="14339" name="Rectangle 3"/>
          <p:cNvSpPr>
            <a:spLocks noGrp="1" noChangeArrowheads="1"/>
          </p:cNvSpPr>
          <p:nvPr>
            <p:ph idx="1"/>
          </p:nvPr>
        </p:nvSpPr>
        <p:spPr/>
        <p:txBody>
          <a:bodyPr/>
          <a:lstStyle/>
          <a:p>
            <a:pPr eaLnBrk="1" hangingPunct="1"/>
            <a:r>
              <a:rPr lang="en-US" smtClean="0"/>
              <a:t>For the ones they still own American Tower is using them for cellular and PCS antenna sites, as well as leasing space on them for other wireless uses</a:t>
            </a:r>
          </a:p>
          <a:p>
            <a:pPr eaLnBrk="1" hangingPunct="1"/>
            <a:r>
              <a:rPr lang="en-US" smtClean="0"/>
              <a:t>The rest have been sold to other providers</a:t>
            </a:r>
          </a:p>
        </p:txBody>
      </p:sp>
      <p:sp>
        <p:nvSpPr>
          <p:cNvPr id="143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52361F5-30F3-4395-9883-A2A65D5877DD}" type="slidenum">
              <a:rPr lang="en-US" smtClean="0"/>
              <a:pPr eaLnBrk="1" hangingPunct="1"/>
              <a:t>11</a:t>
            </a:fld>
            <a:endParaRPr lang="en-US" smtClean="0"/>
          </a:p>
        </p:txBody>
      </p:sp>
      <p:sp>
        <p:nvSpPr>
          <p:cNvPr id="143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smtClean="0"/>
              <a:t>The Sun</a:t>
            </a:r>
          </a:p>
        </p:txBody>
      </p:sp>
      <p:sp>
        <p:nvSpPr>
          <p:cNvPr id="115715" name="Content Placeholder 2"/>
          <p:cNvSpPr>
            <a:spLocks noGrp="1"/>
          </p:cNvSpPr>
          <p:nvPr>
            <p:ph idx="1"/>
          </p:nvPr>
        </p:nvSpPr>
        <p:spPr/>
        <p:txBody>
          <a:bodyPr/>
          <a:lstStyle/>
          <a:p>
            <a:r>
              <a:rPr lang="en-US" smtClean="0"/>
              <a:t>The timing and duration of the outage depend on</a:t>
            </a:r>
          </a:p>
          <a:p>
            <a:pPr lvl="1"/>
            <a:r>
              <a:rPr lang="en-US" smtClean="0"/>
              <a:t>The ground location</a:t>
            </a:r>
          </a:p>
          <a:p>
            <a:pPr lvl="1"/>
            <a:r>
              <a:rPr lang="en-US" smtClean="0"/>
              <a:t>The satellite location</a:t>
            </a:r>
          </a:p>
          <a:p>
            <a:pPr lvl="1"/>
            <a:r>
              <a:rPr lang="en-US" smtClean="0"/>
              <a:t>The beamwidth of the antenna</a:t>
            </a:r>
          </a:p>
          <a:p>
            <a:r>
              <a:rPr lang="en-US" smtClean="0"/>
              <a:t>This is not an on off type of thing</a:t>
            </a:r>
          </a:p>
          <a:p>
            <a:r>
              <a:rPr lang="en-US" smtClean="0"/>
              <a:t>It is a gradual transition</a:t>
            </a:r>
          </a:p>
        </p:txBody>
      </p:sp>
      <p:sp>
        <p:nvSpPr>
          <p:cNvPr id="1157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157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463C1F5-E12D-4BDB-85D7-B429FAC30440}" type="slidenum">
              <a:rPr lang="en-US" smtClean="0"/>
              <a:pPr eaLnBrk="1" hangingPunct="1"/>
              <a:t>110</a:t>
            </a:fld>
            <a:endParaRPr lang="en-US"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smtClean="0"/>
              <a:t>The Sun</a:t>
            </a:r>
          </a:p>
        </p:txBody>
      </p:sp>
      <p:sp>
        <p:nvSpPr>
          <p:cNvPr id="116739" name="Content Placeholder 2"/>
          <p:cNvSpPr>
            <a:spLocks noGrp="1"/>
          </p:cNvSpPr>
          <p:nvPr>
            <p:ph idx="1"/>
          </p:nvPr>
        </p:nvSpPr>
        <p:spPr/>
        <p:txBody>
          <a:bodyPr/>
          <a:lstStyle/>
          <a:p>
            <a:r>
              <a:rPr lang="en-US" smtClean="0"/>
              <a:t>This occurs around the equinoxes</a:t>
            </a:r>
          </a:p>
          <a:p>
            <a:pPr lvl="1"/>
            <a:r>
              <a:rPr lang="en-US" smtClean="0"/>
              <a:t>March and April</a:t>
            </a:r>
          </a:p>
          <a:p>
            <a:pPr lvl="1"/>
            <a:r>
              <a:rPr lang="en-US" smtClean="0"/>
              <a:t>September and October</a:t>
            </a:r>
          </a:p>
          <a:p>
            <a:r>
              <a:rPr lang="en-US" smtClean="0"/>
              <a:t>In the Northern Hemisphere the affect is more pronounced in March and October</a:t>
            </a:r>
          </a:p>
          <a:p>
            <a:r>
              <a:rPr lang="en-US" smtClean="0"/>
              <a:t>In the Southern Hemisphere April and September are the worst months</a:t>
            </a:r>
          </a:p>
        </p:txBody>
      </p:sp>
      <p:sp>
        <p:nvSpPr>
          <p:cNvPr id="1167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167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90E7367-0957-4BD6-B9E9-F3EF02775240}" type="slidenum">
              <a:rPr lang="en-US" smtClean="0"/>
              <a:pPr eaLnBrk="1" hangingPunct="1"/>
              <a:t>111</a:t>
            </a:fld>
            <a:endParaRPr lang="en-US"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smtClean="0"/>
              <a:t>The Sun</a:t>
            </a:r>
          </a:p>
        </p:txBody>
      </p:sp>
      <p:sp>
        <p:nvSpPr>
          <p:cNvPr id="117763" name="Content Placeholder 2"/>
          <p:cNvSpPr>
            <a:spLocks noGrp="1"/>
          </p:cNvSpPr>
          <p:nvPr>
            <p:ph idx="1"/>
          </p:nvPr>
        </p:nvSpPr>
        <p:spPr/>
        <p:txBody>
          <a:bodyPr/>
          <a:lstStyle/>
          <a:p>
            <a:r>
              <a:rPr lang="en-US" smtClean="0"/>
              <a:t>For example, here is the outage prediction for NSS-5 for September 2008</a:t>
            </a:r>
          </a:p>
          <a:p>
            <a:r>
              <a:rPr lang="en-US" smtClean="0"/>
              <a:t>This is the satellite that provides Internet access over the Pacific Ocean</a:t>
            </a:r>
          </a:p>
        </p:txBody>
      </p:sp>
      <p:sp>
        <p:nvSpPr>
          <p:cNvPr id="1177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177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2006ED-3F61-48DD-AAA6-C5850DE6F544}" type="slidenum">
              <a:rPr lang="en-US" smtClean="0"/>
              <a:pPr eaLnBrk="1" hangingPunct="1"/>
              <a:t>112</a:t>
            </a:fld>
            <a:endParaRPr lang="en-US"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mtClean="0"/>
              <a:t>Equinox Outage</a:t>
            </a:r>
          </a:p>
        </p:txBody>
      </p:sp>
      <p:sp>
        <p:nvSpPr>
          <p:cNvPr id="11878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1878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7F0E03-0BAF-419B-8ACE-9996EC1D683F}" type="slidenum">
              <a:rPr lang="en-US" smtClean="0"/>
              <a:pPr eaLnBrk="1" hangingPunct="1"/>
              <a:t>113</a:t>
            </a:fld>
            <a:endParaRPr lang="en-US" smtClean="0"/>
          </a:p>
        </p:txBody>
      </p:sp>
      <p:pic>
        <p:nvPicPr>
          <p:cNvPr id="118789" name="Picture 5"/>
          <p:cNvPicPr>
            <a:picLocks noChangeAspect="1" noChangeArrowheads="1"/>
          </p:cNvPicPr>
          <p:nvPr/>
        </p:nvPicPr>
        <p:blipFill>
          <a:blip r:embed="rId3">
            <a:extLst>
              <a:ext uri="{28A0092B-C50C-407E-A947-70E740481C1C}">
                <a14:useLocalDpi xmlns:a14="http://schemas.microsoft.com/office/drawing/2010/main" val="0"/>
              </a:ext>
            </a:extLst>
          </a:blip>
          <a:srcRect l="20000" t="23958" r="21875" b="16667"/>
          <a:stretch>
            <a:fillRect/>
          </a:stretch>
        </p:blipFill>
        <p:spPr bwMode="auto">
          <a:xfrm>
            <a:off x="990600" y="1524000"/>
            <a:ext cx="7227888"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smtClean="0"/>
              <a:t>The Sun</a:t>
            </a:r>
          </a:p>
        </p:txBody>
      </p:sp>
      <p:sp>
        <p:nvSpPr>
          <p:cNvPr id="119811" name="Content Placeholder 2"/>
          <p:cNvSpPr>
            <a:spLocks noGrp="1"/>
          </p:cNvSpPr>
          <p:nvPr>
            <p:ph idx="1"/>
          </p:nvPr>
        </p:nvSpPr>
        <p:spPr/>
        <p:txBody>
          <a:bodyPr/>
          <a:lstStyle/>
          <a:p>
            <a:r>
              <a:rPr lang="en-US" smtClean="0"/>
              <a:t>In addition to these expected outages the Sun can case other problems due to solar activity, such as sun spots</a:t>
            </a:r>
          </a:p>
          <a:p>
            <a:r>
              <a:rPr lang="en-US" smtClean="0"/>
              <a:t>Unfortunately a new cycle of solar activity began in March 2008</a:t>
            </a:r>
          </a:p>
          <a:p>
            <a:r>
              <a:rPr lang="en-US" smtClean="0"/>
              <a:t>It is predicted to last for 11 years</a:t>
            </a:r>
          </a:p>
        </p:txBody>
      </p:sp>
      <p:sp>
        <p:nvSpPr>
          <p:cNvPr id="1198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198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8C82030-7132-43FD-BD2C-6BDB84E6CDD4}" type="slidenum">
              <a:rPr lang="en-US" smtClean="0"/>
              <a:pPr eaLnBrk="1" hangingPunct="1"/>
              <a:t>114</a:t>
            </a:fld>
            <a:endParaRPr lang="en-US"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smtClean="0"/>
              <a:t>The Sun</a:t>
            </a:r>
          </a:p>
        </p:txBody>
      </p:sp>
      <p:sp>
        <p:nvSpPr>
          <p:cNvPr id="120835" name="Content Placeholder 2"/>
          <p:cNvSpPr>
            <a:spLocks noGrp="1"/>
          </p:cNvSpPr>
          <p:nvPr>
            <p:ph idx="1"/>
          </p:nvPr>
        </p:nvSpPr>
        <p:spPr/>
        <p:txBody>
          <a:bodyPr/>
          <a:lstStyle/>
          <a:p>
            <a:r>
              <a:rPr lang="en-US" smtClean="0"/>
              <a:t>This shows up as higher noise with the resultant higher bit error rates, leading to more retransmission, and lower throughput, rather than a complete blockage of the signal</a:t>
            </a:r>
          </a:p>
          <a:p>
            <a:r>
              <a:rPr lang="en-US" smtClean="0"/>
              <a:t>Right now we are in a period of relatively low solar activity</a:t>
            </a:r>
          </a:p>
          <a:p>
            <a:r>
              <a:rPr lang="en-US" smtClean="0"/>
              <a:t>Therefore communication is stable</a:t>
            </a:r>
          </a:p>
        </p:txBody>
      </p:sp>
      <p:sp>
        <p:nvSpPr>
          <p:cNvPr id="1208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208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873705-B0C7-484F-9BFA-A54D5F58A12C}" type="slidenum">
              <a:rPr lang="en-US" smtClean="0"/>
              <a:pPr eaLnBrk="1" hangingPunct="1"/>
              <a:t>115</a:t>
            </a:fld>
            <a:endParaRPr lang="en-US"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smtClean="0">
                <a:cs typeface="Times New Roman" pitchFamily="18" charset="0"/>
              </a:rPr>
              <a:t>The Sun</a:t>
            </a:r>
          </a:p>
        </p:txBody>
      </p:sp>
      <p:sp>
        <p:nvSpPr>
          <p:cNvPr id="121859" name="Rectangle 3"/>
          <p:cNvSpPr>
            <a:spLocks noGrp="1" noChangeArrowheads="1"/>
          </p:cNvSpPr>
          <p:nvPr>
            <p:ph idx="1"/>
          </p:nvPr>
        </p:nvSpPr>
        <p:spPr/>
        <p:txBody>
          <a:bodyPr/>
          <a:lstStyle/>
          <a:p>
            <a:r>
              <a:rPr lang="en-US" smtClean="0">
                <a:cs typeface="Times New Roman" pitchFamily="18" charset="0"/>
              </a:rPr>
              <a:t>The telecommunications manager can keep up with this by checking the space weather reports at http://www.sec.noaa.gov</a:t>
            </a:r>
          </a:p>
          <a:p>
            <a:r>
              <a:rPr lang="en-US" smtClean="0">
                <a:cs typeface="Times New Roman" pitchFamily="18" charset="0"/>
              </a:rPr>
              <a:t>There you will see for example</a:t>
            </a:r>
          </a:p>
        </p:txBody>
      </p:sp>
      <p:sp>
        <p:nvSpPr>
          <p:cNvPr id="12186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218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51B6346-670E-4629-A954-37B6E770D981}" type="slidenum">
              <a:rPr lang="en-US" smtClean="0"/>
              <a:pPr eaLnBrk="1" hangingPunct="1"/>
              <a:t>116</a:t>
            </a:fld>
            <a:endParaRPr lang="en-US"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smtClean="0">
                <a:cs typeface="Times New Roman" pitchFamily="18" charset="0"/>
              </a:rPr>
              <a:t>Space Weather Reports</a:t>
            </a:r>
          </a:p>
        </p:txBody>
      </p:sp>
      <p:sp>
        <p:nvSpPr>
          <p:cNvPr id="12288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228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51D04E3-BA94-4259-9A43-0AD23C3F6EF2}" type="slidenum">
              <a:rPr lang="en-US" smtClean="0"/>
              <a:pPr eaLnBrk="1" hangingPunct="1"/>
              <a:t>117</a:t>
            </a:fld>
            <a:endParaRPr lang="en-US" smtClean="0"/>
          </a:p>
        </p:txBody>
      </p:sp>
      <p:pic>
        <p:nvPicPr>
          <p:cNvPr id="1228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600200"/>
            <a:ext cx="73152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smtClean="0">
                <a:cs typeface="Times New Roman" pitchFamily="18" charset="0"/>
              </a:rPr>
              <a:t>Space Weather Reports</a:t>
            </a:r>
          </a:p>
        </p:txBody>
      </p:sp>
      <p:sp>
        <p:nvSpPr>
          <p:cNvPr id="12390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239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42DDC1-096A-4DC0-82DA-28C4F3A303F5}" type="slidenum">
              <a:rPr lang="en-US" smtClean="0"/>
              <a:pPr eaLnBrk="1" hangingPunct="1"/>
              <a:t>118</a:t>
            </a:fld>
            <a:endParaRPr lang="en-US" smtClean="0"/>
          </a:p>
        </p:txBody>
      </p:sp>
      <p:pic>
        <p:nvPicPr>
          <p:cNvPr id="1239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524000"/>
            <a:ext cx="73152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smtClean="0"/>
              <a:t>How Can We Fix This</a:t>
            </a:r>
          </a:p>
        </p:txBody>
      </p:sp>
      <p:sp>
        <p:nvSpPr>
          <p:cNvPr id="124931" name="Content Placeholder 2"/>
          <p:cNvSpPr>
            <a:spLocks noGrp="1"/>
          </p:cNvSpPr>
          <p:nvPr>
            <p:ph idx="1"/>
          </p:nvPr>
        </p:nvSpPr>
        <p:spPr/>
        <p:txBody>
          <a:bodyPr/>
          <a:lstStyle/>
          <a:p>
            <a:r>
              <a:rPr lang="en-US" sz="3600" smtClean="0"/>
              <a:t>Problems, problems, problems</a:t>
            </a:r>
          </a:p>
          <a:p>
            <a:r>
              <a:rPr lang="en-US" sz="3600" smtClean="0"/>
              <a:t>How can we fix this</a:t>
            </a:r>
          </a:p>
          <a:p>
            <a:pPr lvl="1"/>
            <a:r>
              <a:rPr lang="en-US" smtClean="0"/>
              <a:t>Bandwidth</a:t>
            </a:r>
          </a:p>
          <a:p>
            <a:pPr lvl="1"/>
            <a:r>
              <a:rPr lang="en-US" smtClean="0"/>
              <a:t>Compression</a:t>
            </a:r>
          </a:p>
          <a:p>
            <a:pPr lvl="1"/>
            <a:r>
              <a:rPr lang="en-US" smtClean="0"/>
              <a:t>Caching</a:t>
            </a:r>
          </a:p>
          <a:p>
            <a:pPr lvl="1"/>
            <a:r>
              <a:rPr lang="en-US" smtClean="0"/>
              <a:t>QoS</a:t>
            </a:r>
          </a:p>
        </p:txBody>
      </p:sp>
      <p:sp>
        <p:nvSpPr>
          <p:cNvPr id="1249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249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96BD196-7575-4D0C-B003-A993CD8EC99B}" type="slidenum">
              <a:rPr lang="en-US" smtClean="0"/>
              <a:pPr eaLnBrk="1" hangingPunct="1"/>
              <a:t>119</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Satellite Based Networks</a:t>
            </a:r>
          </a:p>
        </p:txBody>
      </p:sp>
      <p:sp>
        <p:nvSpPr>
          <p:cNvPr id="15363" name="Content Placeholder 2"/>
          <p:cNvSpPr>
            <a:spLocks noGrp="1"/>
          </p:cNvSpPr>
          <p:nvPr>
            <p:ph idx="1"/>
          </p:nvPr>
        </p:nvSpPr>
        <p:spPr/>
        <p:txBody>
          <a:bodyPr/>
          <a:lstStyle/>
          <a:p>
            <a:r>
              <a:rPr lang="en-US" smtClean="0">
                <a:cs typeface="Times New Roman" pitchFamily="18" charset="0"/>
              </a:rPr>
              <a:t>The only true wireless WAN left is one that uses satellites</a:t>
            </a:r>
          </a:p>
          <a:p>
            <a:pPr eaLnBrk="1" hangingPunct="1"/>
            <a:r>
              <a:rPr lang="en-US" smtClean="0">
                <a:cs typeface="Times New Roman" pitchFamily="18" charset="0"/>
              </a:rPr>
              <a:t>Satellites are used where nothing else can be used</a:t>
            </a:r>
          </a:p>
          <a:p>
            <a:pPr eaLnBrk="1" hangingPunct="1"/>
            <a:r>
              <a:rPr lang="en-US" smtClean="0">
                <a:cs typeface="Times New Roman" pitchFamily="18" charset="0"/>
              </a:rPr>
              <a:t>This is due to the cost of the equipment and the delay in signal transmission</a:t>
            </a:r>
          </a:p>
        </p:txBody>
      </p:sp>
      <p:sp>
        <p:nvSpPr>
          <p:cNvPr id="153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15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814D4D3-B452-44F1-952E-D011D91324DC}" type="slidenum">
              <a:rPr lang="en-US" smtClean="0"/>
              <a:pPr eaLnBrk="1" hangingPunct="1"/>
              <a:t>12</a:t>
            </a:fld>
            <a:endParaRPr lang="en-US" smtClean="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smtClean="0"/>
              <a:t>Bandwidth</a:t>
            </a:r>
          </a:p>
        </p:txBody>
      </p:sp>
      <p:sp>
        <p:nvSpPr>
          <p:cNvPr id="3" name="Content Placeholder 2"/>
          <p:cNvSpPr>
            <a:spLocks noGrp="1"/>
          </p:cNvSpPr>
          <p:nvPr>
            <p:ph idx="1"/>
          </p:nvPr>
        </p:nvSpPr>
        <p:spPr/>
        <p:txBody>
          <a:bodyPr>
            <a:normAutofit lnSpcReduction="10000"/>
          </a:bodyPr>
          <a:lstStyle/>
          <a:p>
            <a:pPr>
              <a:defRPr/>
            </a:pPr>
            <a:r>
              <a:rPr lang="en-US" dirty="0" smtClean="0"/>
              <a:t>The bandwidth of a telecommunications link is similar to the number of lanes on a freeway</a:t>
            </a:r>
          </a:p>
          <a:p>
            <a:pPr>
              <a:defRPr/>
            </a:pPr>
            <a:r>
              <a:rPr lang="en-US" dirty="0" smtClean="0"/>
              <a:t>The more lanes, the faster the traffic</a:t>
            </a:r>
          </a:p>
          <a:p>
            <a:pPr>
              <a:defRPr/>
            </a:pPr>
            <a:r>
              <a:rPr lang="en-US" dirty="0" smtClean="0"/>
              <a:t>For example, a dial-up, analog connection to the Internet using a modem can go as fast as 53 kbps</a:t>
            </a:r>
          </a:p>
          <a:p>
            <a:pPr>
              <a:defRPr/>
            </a:pPr>
            <a:r>
              <a:rPr lang="en-US" dirty="0" smtClean="0"/>
              <a:t>Whereas, a typical ADSL connection is 3 Mbps</a:t>
            </a:r>
          </a:p>
        </p:txBody>
      </p:sp>
      <p:sp>
        <p:nvSpPr>
          <p:cNvPr id="1259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259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616DD9-9E50-45E2-9713-27AC8A2BD46E}" type="slidenum">
              <a:rPr lang="en-US" smtClean="0"/>
              <a:pPr eaLnBrk="1" hangingPunct="1"/>
              <a:t>120</a:t>
            </a:fld>
            <a:endParaRPr lang="en-US"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smtClean="0"/>
              <a:t>Bandwidth</a:t>
            </a:r>
          </a:p>
        </p:txBody>
      </p:sp>
      <p:sp>
        <p:nvSpPr>
          <p:cNvPr id="126979" name="Content Placeholder 2"/>
          <p:cNvSpPr>
            <a:spLocks noGrp="1"/>
          </p:cNvSpPr>
          <p:nvPr>
            <p:ph idx="1"/>
          </p:nvPr>
        </p:nvSpPr>
        <p:spPr/>
        <p:txBody>
          <a:bodyPr/>
          <a:lstStyle/>
          <a:p>
            <a:r>
              <a:rPr lang="en-US" smtClean="0"/>
              <a:t>In other words, much, much, much faster</a:t>
            </a:r>
          </a:p>
          <a:p>
            <a:r>
              <a:rPr lang="en-US" smtClean="0"/>
              <a:t>Most cruise ship Internet links are 128 kbps and up</a:t>
            </a:r>
          </a:p>
          <a:p>
            <a:r>
              <a:rPr lang="en-US" smtClean="0"/>
              <a:t>A common speed is 1 Mbps that can burst up to 2 Mbps</a:t>
            </a:r>
          </a:p>
          <a:p>
            <a:r>
              <a:rPr lang="en-US" smtClean="0"/>
              <a:t>Unlike the 53 kbps analog link at $16 a month or so, a typical cruise ship bill is about $10,000 to $15,000 a month</a:t>
            </a:r>
          </a:p>
        </p:txBody>
      </p:sp>
      <p:sp>
        <p:nvSpPr>
          <p:cNvPr id="1269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269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4825360-3CD6-4928-A768-3E44785ECBB6}" type="slidenum">
              <a:rPr lang="en-US" smtClean="0"/>
              <a:pPr eaLnBrk="1" hangingPunct="1"/>
              <a:t>121</a:t>
            </a:fld>
            <a:endParaRPr lang="en-US"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smtClean="0"/>
              <a:t>Bandwidth</a:t>
            </a:r>
          </a:p>
        </p:txBody>
      </p:sp>
      <p:sp>
        <p:nvSpPr>
          <p:cNvPr id="128003" name="Content Placeholder 2"/>
          <p:cNvSpPr>
            <a:spLocks noGrp="1"/>
          </p:cNvSpPr>
          <p:nvPr>
            <p:ph idx="1"/>
          </p:nvPr>
        </p:nvSpPr>
        <p:spPr/>
        <p:txBody>
          <a:bodyPr/>
          <a:lstStyle/>
          <a:p>
            <a:r>
              <a:rPr lang="en-US" smtClean="0"/>
              <a:t>So cruise lines are reluctant to increase the bandwidth too much due to the high cost of these types of links</a:t>
            </a:r>
          </a:p>
          <a:p>
            <a:r>
              <a:rPr lang="en-US" smtClean="0"/>
              <a:t>In their defense increasing the link speed does not do as much as other methods do to improve the customer experience</a:t>
            </a:r>
          </a:p>
        </p:txBody>
      </p:sp>
      <p:sp>
        <p:nvSpPr>
          <p:cNvPr id="1280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280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ABA104A-72F9-4582-84EC-7265B56DB334}" type="slidenum">
              <a:rPr lang="en-US" smtClean="0"/>
              <a:pPr eaLnBrk="1" hangingPunct="1"/>
              <a:t>122</a:t>
            </a:fld>
            <a:endParaRPr lang="en-US"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smtClean="0"/>
              <a:t>Compression</a:t>
            </a:r>
          </a:p>
        </p:txBody>
      </p:sp>
      <p:sp>
        <p:nvSpPr>
          <p:cNvPr id="129027" name="Content Placeholder 2"/>
          <p:cNvSpPr>
            <a:spLocks noGrp="1"/>
          </p:cNvSpPr>
          <p:nvPr>
            <p:ph idx="1"/>
          </p:nvPr>
        </p:nvSpPr>
        <p:spPr/>
        <p:txBody>
          <a:bodyPr/>
          <a:lstStyle/>
          <a:p>
            <a:r>
              <a:rPr lang="en-US" smtClean="0"/>
              <a:t>The most basic and easiest thing to do to improve the user experience is to compress the data being sent</a:t>
            </a:r>
          </a:p>
          <a:p>
            <a:r>
              <a:rPr lang="en-US" smtClean="0"/>
              <a:t>There are several ways to do this</a:t>
            </a:r>
          </a:p>
          <a:p>
            <a:r>
              <a:rPr lang="en-US" smtClean="0"/>
              <a:t>In general all compression methods uses a single symbol to represent common elements</a:t>
            </a:r>
          </a:p>
          <a:p>
            <a:r>
              <a:rPr lang="en-US" smtClean="0"/>
              <a:t>For example, this slide is mostly white space</a:t>
            </a:r>
          </a:p>
        </p:txBody>
      </p:sp>
      <p:sp>
        <p:nvSpPr>
          <p:cNvPr id="1290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290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D30346-84FF-4975-8E97-06E89076F5F1}" type="slidenum">
              <a:rPr lang="en-US" smtClean="0"/>
              <a:pPr eaLnBrk="1" hangingPunct="1"/>
              <a:t>123</a:t>
            </a:fld>
            <a:endParaRPr lang="en-US"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smtClean="0"/>
              <a:t>Caching</a:t>
            </a:r>
          </a:p>
        </p:txBody>
      </p:sp>
      <p:sp>
        <p:nvSpPr>
          <p:cNvPr id="130051" name="Content Placeholder 2"/>
          <p:cNvSpPr>
            <a:spLocks noGrp="1"/>
          </p:cNvSpPr>
          <p:nvPr>
            <p:ph idx="1"/>
          </p:nvPr>
        </p:nvSpPr>
        <p:spPr/>
        <p:txBody>
          <a:bodyPr/>
          <a:lstStyle/>
          <a:p>
            <a:r>
              <a:rPr lang="en-US" smtClean="0"/>
              <a:t>Instead of sending all of this white space we could use a single symbol to represent any white space, then only one other symbol to indicate how much white space</a:t>
            </a:r>
          </a:p>
          <a:p>
            <a:r>
              <a:rPr lang="en-US" smtClean="0"/>
              <a:t>Caching is simple in concept</a:t>
            </a:r>
          </a:p>
          <a:p>
            <a:r>
              <a:rPr lang="en-US" smtClean="0"/>
              <a:t>All you need to do is notice what most users are looking at, then keep that on a local drive</a:t>
            </a:r>
          </a:p>
        </p:txBody>
      </p:sp>
      <p:sp>
        <p:nvSpPr>
          <p:cNvPr id="1300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300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675B2AC-B3ED-4510-9B49-4A2E6B96AFE8}" type="slidenum">
              <a:rPr lang="en-US" smtClean="0"/>
              <a:pPr eaLnBrk="1" hangingPunct="1"/>
              <a:t>124</a:t>
            </a:fld>
            <a:endParaRPr lang="en-US"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smtClean="0"/>
              <a:t>Caching</a:t>
            </a:r>
          </a:p>
        </p:txBody>
      </p:sp>
      <p:sp>
        <p:nvSpPr>
          <p:cNvPr id="131075" name="Content Placeholder 2"/>
          <p:cNvSpPr>
            <a:spLocks noGrp="1"/>
          </p:cNvSpPr>
          <p:nvPr>
            <p:ph idx="1"/>
          </p:nvPr>
        </p:nvSpPr>
        <p:spPr/>
        <p:txBody>
          <a:bodyPr/>
          <a:lstStyle/>
          <a:p>
            <a:r>
              <a:rPr lang="en-US" smtClean="0"/>
              <a:t>When the next user asks for it, the answer comes from the local storage</a:t>
            </a:r>
          </a:p>
          <a:p>
            <a:r>
              <a:rPr lang="en-US" smtClean="0"/>
              <a:t>There is no need to ask for it again from the source</a:t>
            </a:r>
          </a:p>
        </p:txBody>
      </p:sp>
      <p:sp>
        <p:nvSpPr>
          <p:cNvPr id="1310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310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992FF6E-172E-4E85-8ED3-3C3B60D32A63}" type="slidenum">
              <a:rPr lang="en-US" smtClean="0"/>
              <a:pPr eaLnBrk="1" hangingPunct="1"/>
              <a:t>125</a:t>
            </a:fld>
            <a:endParaRPr lang="en-US"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smtClean="0"/>
              <a:t>Compression and Caching</a:t>
            </a:r>
          </a:p>
        </p:txBody>
      </p:sp>
      <p:sp>
        <p:nvSpPr>
          <p:cNvPr id="3" name="Content Placeholder 2"/>
          <p:cNvSpPr>
            <a:spLocks noGrp="1"/>
          </p:cNvSpPr>
          <p:nvPr>
            <p:ph idx="1"/>
          </p:nvPr>
        </p:nvSpPr>
        <p:spPr/>
        <p:txBody>
          <a:bodyPr>
            <a:normAutofit/>
          </a:bodyPr>
          <a:lstStyle/>
          <a:p>
            <a:pPr>
              <a:defRPr/>
            </a:pPr>
            <a:r>
              <a:rPr lang="en-US" dirty="0" smtClean="0"/>
              <a:t>What is the impact of using compression and caching</a:t>
            </a:r>
          </a:p>
          <a:p>
            <a:pPr>
              <a:defRPr/>
            </a:pPr>
            <a:r>
              <a:rPr lang="en-US" dirty="0" smtClean="0"/>
              <a:t>Let’s see what Crystal says</a:t>
            </a:r>
          </a:p>
          <a:p>
            <a:pPr lvl="1">
              <a:defRPr/>
            </a:pPr>
            <a:r>
              <a:rPr lang="en-US" kern="1200" dirty="0" smtClean="0">
                <a:ea typeface="+mn-ea"/>
                <a:cs typeface="+mn-cs"/>
              </a:rPr>
              <a:t>Before installing the F5 BIG-IP WebAccelerator, the top speed Crystal Cruises could hit on its satellite Internet links was 664 Kbps to 710 Kbps, and that was for a mere two to three hours per day for 18 to 27 days per month</a:t>
            </a:r>
          </a:p>
        </p:txBody>
      </p:sp>
      <p:sp>
        <p:nvSpPr>
          <p:cNvPr id="1321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32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EE1126A-52AA-4519-B4B6-CA18DB56B256}" type="slidenum">
              <a:rPr lang="en-US" smtClean="0"/>
              <a:pPr eaLnBrk="1" hangingPunct="1"/>
              <a:t>126</a:t>
            </a:fld>
            <a:endParaRPr lang="en-US"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smtClean="0"/>
              <a:t>Compression and Caching</a:t>
            </a:r>
          </a:p>
        </p:txBody>
      </p:sp>
      <p:sp>
        <p:nvSpPr>
          <p:cNvPr id="3" name="Content Placeholder 2"/>
          <p:cNvSpPr>
            <a:spLocks noGrp="1"/>
          </p:cNvSpPr>
          <p:nvPr>
            <p:ph idx="1"/>
          </p:nvPr>
        </p:nvSpPr>
        <p:spPr/>
        <p:txBody>
          <a:bodyPr/>
          <a:lstStyle/>
          <a:p>
            <a:pPr lvl="1">
              <a:defRPr/>
            </a:pPr>
            <a:r>
              <a:rPr lang="en-US" kern="1200" dirty="0" smtClean="0">
                <a:ea typeface="+mn-ea"/>
                <a:cs typeface="+mn-cs"/>
              </a:rPr>
              <a:t>After installing BIG-IP WebAccelerator, the company saw Internet throughput shoot to 2 Mbps to 3 Mbps for 12 to 13 hours per days, a full 30 days per month—an improvement of roughly 300 to 500 percent</a:t>
            </a:r>
            <a:endParaRPr lang="en-US" dirty="0"/>
          </a:p>
        </p:txBody>
      </p:sp>
      <p:sp>
        <p:nvSpPr>
          <p:cNvPr id="133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33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8165F37-1F25-47BE-84CD-1824F46808A3}" type="slidenum">
              <a:rPr lang="en-US" smtClean="0"/>
              <a:pPr eaLnBrk="1" hangingPunct="1"/>
              <a:t>127</a:t>
            </a:fld>
            <a:endParaRPr lang="en-US"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smtClean="0"/>
              <a:t>Compression and Caching</a:t>
            </a:r>
          </a:p>
        </p:txBody>
      </p:sp>
      <p:sp>
        <p:nvSpPr>
          <p:cNvPr id="3" name="Content Placeholder 2"/>
          <p:cNvSpPr>
            <a:spLocks noGrp="1"/>
          </p:cNvSpPr>
          <p:nvPr>
            <p:ph idx="1"/>
          </p:nvPr>
        </p:nvSpPr>
        <p:spPr/>
        <p:txBody>
          <a:bodyPr/>
          <a:lstStyle/>
          <a:p>
            <a:pPr>
              <a:defRPr/>
            </a:pPr>
            <a:r>
              <a:rPr lang="en-US" dirty="0" smtClean="0"/>
              <a:t>How exactly is this done</a:t>
            </a:r>
          </a:p>
          <a:p>
            <a:pPr lvl="1">
              <a:defRPr/>
            </a:pPr>
            <a:r>
              <a:rPr lang="en-US" kern="1200" dirty="0" smtClean="0">
                <a:ea typeface="+mn-ea"/>
                <a:cs typeface="+mn-cs"/>
              </a:rPr>
              <a:t>All Internet traffic flows through the Los Angeles-based BIG-IP WebAccelerator, which caches web pages the first time they’re accessed</a:t>
            </a:r>
          </a:p>
          <a:p>
            <a:pPr lvl="1">
              <a:defRPr/>
            </a:pPr>
            <a:r>
              <a:rPr lang="en-US" kern="1200" dirty="0" smtClean="0">
                <a:ea typeface="+mn-ea"/>
                <a:cs typeface="+mn-cs"/>
              </a:rPr>
              <a:t>All subsequent hits to the same page are lightning-fast, since they are supplied from the cache</a:t>
            </a:r>
          </a:p>
        </p:txBody>
      </p:sp>
      <p:sp>
        <p:nvSpPr>
          <p:cNvPr id="134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34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190FBFC-8CC2-4127-9305-1183A4885F4C}" type="slidenum">
              <a:rPr lang="en-US" smtClean="0"/>
              <a:pPr eaLnBrk="1" hangingPunct="1"/>
              <a:t>128</a:t>
            </a:fld>
            <a:endParaRPr lang="en-US"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smtClean="0"/>
              <a:t>Compression and Caching</a:t>
            </a:r>
          </a:p>
        </p:txBody>
      </p:sp>
      <p:sp>
        <p:nvSpPr>
          <p:cNvPr id="3" name="Content Placeholder 2"/>
          <p:cNvSpPr>
            <a:spLocks noGrp="1"/>
          </p:cNvSpPr>
          <p:nvPr>
            <p:ph idx="1"/>
          </p:nvPr>
        </p:nvSpPr>
        <p:spPr/>
        <p:txBody>
          <a:bodyPr/>
          <a:lstStyle/>
          <a:p>
            <a:pPr lvl="1">
              <a:defRPr/>
            </a:pPr>
            <a:r>
              <a:rPr lang="en-US" kern="1200" dirty="0" smtClean="0">
                <a:ea typeface="+mn-ea"/>
                <a:cs typeface="+mn-cs"/>
              </a:rPr>
              <a:t>BIG-IP WebAccelerator also provides a high level of compression, which reduces the amount of traffic that has to traverse the satellite links</a:t>
            </a:r>
          </a:p>
          <a:p>
            <a:pPr>
              <a:defRPr/>
            </a:pPr>
            <a:r>
              <a:rPr lang="en-US" dirty="0" smtClean="0"/>
              <a:t>Now what is odd about Crystal’s implementation is the location of the caching device</a:t>
            </a:r>
          </a:p>
        </p:txBody>
      </p:sp>
      <p:sp>
        <p:nvSpPr>
          <p:cNvPr id="135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35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90852C-29B7-4D1A-B9B1-6C11C96C7782}" type="slidenum">
              <a:rPr lang="en-US" smtClean="0"/>
              <a:pPr eaLnBrk="1" hangingPunct="1"/>
              <a:t>129</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Satellite Based Networks</a:t>
            </a:r>
          </a:p>
        </p:txBody>
      </p:sp>
      <p:sp>
        <p:nvSpPr>
          <p:cNvPr id="16387" name="Rectangle 3"/>
          <p:cNvSpPr>
            <a:spLocks noGrp="1" noChangeArrowheads="1"/>
          </p:cNvSpPr>
          <p:nvPr>
            <p:ph idx="1"/>
          </p:nvPr>
        </p:nvSpPr>
        <p:spPr/>
        <p:txBody>
          <a:bodyPr/>
          <a:lstStyle/>
          <a:p>
            <a:pPr eaLnBrk="1" hangingPunct="1"/>
            <a:r>
              <a:rPr lang="en-US" smtClean="0">
                <a:cs typeface="Times New Roman" pitchFamily="18" charset="0"/>
              </a:rPr>
              <a:t>To illustrate the various problems seen when using these systems a satellite link as is commonly used on cruise ships for Internet access, voice, and corporate data exchange will be used</a:t>
            </a:r>
          </a:p>
        </p:txBody>
      </p:sp>
      <p:sp>
        <p:nvSpPr>
          <p:cNvPr id="163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63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D3DF25-6957-439F-9791-3F34ED8AFCE5}" type="slidenum">
              <a:rPr lang="en-US" smtClean="0"/>
              <a:pPr eaLnBrk="1" hangingPunct="1"/>
              <a:t>13</a:t>
            </a:fld>
            <a:endParaRPr lang="en-US"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smtClean="0"/>
              <a:t>Compression and Caching</a:t>
            </a:r>
          </a:p>
        </p:txBody>
      </p:sp>
      <p:sp>
        <p:nvSpPr>
          <p:cNvPr id="3" name="Content Placeholder 2"/>
          <p:cNvSpPr>
            <a:spLocks noGrp="1"/>
          </p:cNvSpPr>
          <p:nvPr>
            <p:ph idx="1"/>
          </p:nvPr>
        </p:nvSpPr>
        <p:spPr/>
        <p:txBody>
          <a:bodyPr>
            <a:normAutofit lnSpcReduction="10000"/>
          </a:bodyPr>
          <a:lstStyle/>
          <a:p>
            <a:pPr>
              <a:defRPr/>
            </a:pPr>
            <a:r>
              <a:rPr lang="en-US" dirty="0" smtClean="0"/>
              <a:t>Crystal has a single box at their Los Angeles location</a:t>
            </a:r>
          </a:p>
          <a:p>
            <a:pPr>
              <a:defRPr/>
            </a:pPr>
            <a:r>
              <a:rPr lang="en-US" dirty="0" smtClean="0"/>
              <a:t>This requires any request for data to go</a:t>
            </a:r>
          </a:p>
          <a:p>
            <a:pPr lvl="1">
              <a:defRPr/>
            </a:pPr>
            <a:r>
              <a:rPr lang="en-US" dirty="0" smtClean="0"/>
              <a:t>Ship to satellite</a:t>
            </a:r>
          </a:p>
          <a:p>
            <a:pPr lvl="1">
              <a:defRPr/>
            </a:pPr>
            <a:r>
              <a:rPr lang="en-US" dirty="0" smtClean="0"/>
              <a:t>Satellite to ground station</a:t>
            </a:r>
          </a:p>
          <a:p>
            <a:pPr lvl="1">
              <a:defRPr/>
            </a:pPr>
            <a:r>
              <a:rPr lang="en-US" dirty="0" smtClean="0"/>
              <a:t>Ground station to LA</a:t>
            </a:r>
          </a:p>
          <a:p>
            <a:pPr lvl="1">
              <a:defRPr/>
            </a:pPr>
            <a:r>
              <a:rPr lang="en-US" dirty="0" smtClean="0"/>
              <a:t>LA to ground station</a:t>
            </a:r>
          </a:p>
          <a:p>
            <a:pPr lvl="1">
              <a:defRPr/>
            </a:pPr>
            <a:r>
              <a:rPr lang="en-US" dirty="0" smtClean="0"/>
              <a:t>Ground station to satellite</a:t>
            </a:r>
          </a:p>
          <a:p>
            <a:pPr lvl="1">
              <a:defRPr/>
            </a:pPr>
            <a:r>
              <a:rPr lang="en-US" dirty="0" smtClean="0"/>
              <a:t>Satellite to ship</a:t>
            </a:r>
          </a:p>
        </p:txBody>
      </p:sp>
      <p:sp>
        <p:nvSpPr>
          <p:cNvPr id="136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36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FF9E84-CC3F-472B-81BA-4F8972113049}" type="slidenum">
              <a:rPr lang="en-US" smtClean="0"/>
              <a:pPr eaLnBrk="1" hangingPunct="1"/>
              <a:t>130</a:t>
            </a:fld>
            <a:endParaRPr lang="en-US"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smtClean="0"/>
              <a:t>Compression and Caching</a:t>
            </a:r>
          </a:p>
        </p:txBody>
      </p:sp>
      <p:sp>
        <p:nvSpPr>
          <p:cNvPr id="137219" name="Content Placeholder 2"/>
          <p:cNvSpPr>
            <a:spLocks noGrp="1"/>
          </p:cNvSpPr>
          <p:nvPr>
            <p:ph idx="1"/>
          </p:nvPr>
        </p:nvSpPr>
        <p:spPr/>
        <p:txBody>
          <a:bodyPr/>
          <a:lstStyle/>
          <a:p>
            <a:r>
              <a:rPr lang="en-US" smtClean="0"/>
              <a:t>It would be faster to locate the box on the ship</a:t>
            </a:r>
          </a:p>
          <a:p>
            <a:r>
              <a:rPr lang="en-US" smtClean="0"/>
              <a:t>Some satellite equipment include this accelerator function as well</a:t>
            </a:r>
          </a:p>
        </p:txBody>
      </p:sp>
      <p:sp>
        <p:nvSpPr>
          <p:cNvPr id="137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37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89A72CB-28C7-4911-B0CE-6C56FA675F81}" type="slidenum">
              <a:rPr lang="en-US" smtClean="0"/>
              <a:pPr eaLnBrk="1" hangingPunct="1"/>
              <a:t>131</a:t>
            </a:fld>
            <a:endParaRPr lang="en-US"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smtClean="0"/>
              <a:t>QoS</a:t>
            </a:r>
          </a:p>
        </p:txBody>
      </p:sp>
      <p:sp>
        <p:nvSpPr>
          <p:cNvPr id="138243" name="Content Placeholder 2"/>
          <p:cNvSpPr>
            <a:spLocks noGrp="1"/>
          </p:cNvSpPr>
          <p:nvPr>
            <p:ph idx="1"/>
          </p:nvPr>
        </p:nvSpPr>
        <p:spPr/>
        <p:txBody>
          <a:bodyPr/>
          <a:lstStyle/>
          <a:p>
            <a:r>
              <a:rPr lang="en-US" smtClean="0"/>
              <a:t>QoS – Quality of Service puts some traffic in front of other traffic</a:t>
            </a:r>
          </a:p>
          <a:p>
            <a:r>
              <a:rPr lang="en-US" smtClean="0"/>
              <a:t>For example, voice traffic which is delay sensitive is put in front of traffic that can handle delays, such as email</a:t>
            </a:r>
          </a:p>
          <a:p>
            <a:r>
              <a:rPr lang="en-US" smtClean="0"/>
              <a:t>This does little for the overall user experience as all it does is put someone at the front of the line instead speeding up the line</a:t>
            </a:r>
          </a:p>
        </p:txBody>
      </p:sp>
      <p:sp>
        <p:nvSpPr>
          <p:cNvPr id="1382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38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87D3465-3B19-4543-9D57-0CB4FAB80324}" type="slidenum">
              <a:rPr lang="en-US" smtClean="0"/>
              <a:pPr eaLnBrk="1" hangingPunct="1"/>
              <a:t>132</a:t>
            </a:fld>
            <a:endParaRPr lang="en-US"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smtClean="0"/>
              <a:t>QoS</a:t>
            </a:r>
          </a:p>
        </p:txBody>
      </p:sp>
      <p:sp>
        <p:nvSpPr>
          <p:cNvPr id="139267" name="Content Placeholder 2"/>
          <p:cNvSpPr>
            <a:spLocks noGrp="1"/>
          </p:cNvSpPr>
          <p:nvPr>
            <p:ph idx="1"/>
          </p:nvPr>
        </p:nvSpPr>
        <p:spPr/>
        <p:txBody>
          <a:bodyPr/>
          <a:lstStyle/>
          <a:p>
            <a:r>
              <a:rPr lang="en-US" smtClean="0"/>
              <a:t>On cruise ships the passenger requests are put in front of the crew traffic for example</a:t>
            </a:r>
          </a:p>
          <a:p>
            <a:r>
              <a:rPr lang="en-US" smtClean="0"/>
              <a:t>However, keep in mind the ship must also use this connection for daily ship activities, such as checking reservations, credit card processing, and talking to the home office</a:t>
            </a:r>
          </a:p>
          <a:p>
            <a:r>
              <a:rPr lang="en-US" smtClean="0"/>
              <a:t>In addition, all those cell phone calls go over this link as well</a:t>
            </a:r>
          </a:p>
        </p:txBody>
      </p:sp>
      <p:sp>
        <p:nvSpPr>
          <p:cNvPr id="139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39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7AA8A5-D6C9-469D-9E59-FC9FE86E2F8B}" type="slidenum">
              <a:rPr lang="en-US" smtClean="0"/>
              <a:pPr eaLnBrk="1" hangingPunct="1"/>
              <a:t>133</a:t>
            </a:fld>
            <a:endParaRPr lang="en-US"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smtClean="0"/>
              <a:t>QoS</a:t>
            </a:r>
          </a:p>
        </p:txBody>
      </p:sp>
      <p:sp>
        <p:nvSpPr>
          <p:cNvPr id="140291" name="Content Placeholder 2"/>
          <p:cNvSpPr>
            <a:spLocks noGrp="1"/>
          </p:cNvSpPr>
          <p:nvPr>
            <p:ph idx="1"/>
          </p:nvPr>
        </p:nvSpPr>
        <p:spPr/>
        <p:txBody>
          <a:bodyPr/>
          <a:lstStyle/>
          <a:p>
            <a:r>
              <a:rPr lang="en-US" smtClean="0"/>
              <a:t>On the Crystal Symphony the passenger traffic appears to be limited to about 250 kbps of the total available</a:t>
            </a:r>
          </a:p>
          <a:p>
            <a:r>
              <a:rPr lang="en-US" smtClean="0"/>
              <a:t>The majority of the bandwidth must be reserve for ship use</a:t>
            </a:r>
          </a:p>
        </p:txBody>
      </p:sp>
      <p:sp>
        <p:nvSpPr>
          <p:cNvPr id="1402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402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8859291-95D1-48A7-B717-F36FE23C07C7}" type="slidenum">
              <a:rPr lang="en-US" smtClean="0"/>
              <a:pPr eaLnBrk="1" hangingPunct="1"/>
              <a:t>134</a:t>
            </a:fld>
            <a:endParaRPr lang="en-US"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smtClean="0"/>
              <a:t>QoS</a:t>
            </a:r>
          </a:p>
        </p:txBody>
      </p:sp>
      <p:sp>
        <p:nvSpPr>
          <p:cNvPr id="14131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413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EAAC3F-C687-4B0A-907C-100F00EFE162}" type="slidenum">
              <a:rPr lang="en-US" smtClean="0"/>
              <a:pPr eaLnBrk="1" hangingPunct="1"/>
              <a:t>135</a:t>
            </a:fld>
            <a:endParaRPr lang="en-US" smtClean="0"/>
          </a:p>
        </p:txBody>
      </p:sp>
      <p:pic>
        <p:nvPicPr>
          <p:cNvPr id="141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5943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smtClean="0"/>
              <a:t>Satellite Links on Shore</a:t>
            </a:r>
          </a:p>
        </p:txBody>
      </p:sp>
      <p:sp>
        <p:nvSpPr>
          <p:cNvPr id="142339" name="Content Placeholder 2"/>
          <p:cNvSpPr>
            <a:spLocks noGrp="1"/>
          </p:cNvSpPr>
          <p:nvPr>
            <p:ph idx="1"/>
          </p:nvPr>
        </p:nvSpPr>
        <p:spPr/>
        <p:txBody>
          <a:bodyPr/>
          <a:lstStyle/>
          <a:p>
            <a:r>
              <a:rPr lang="en-US" smtClean="0"/>
              <a:t>Enough of ships</a:t>
            </a:r>
          </a:p>
          <a:p>
            <a:r>
              <a:rPr lang="en-US" smtClean="0"/>
              <a:t>Where might you use a satellite connection on shore</a:t>
            </a:r>
          </a:p>
          <a:p>
            <a:r>
              <a:rPr lang="en-US" smtClean="0"/>
              <a:t>How about here</a:t>
            </a:r>
          </a:p>
        </p:txBody>
      </p:sp>
      <p:sp>
        <p:nvSpPr>
          <p:cNvPr id="1423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42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2073E8-4FE4-4CB0-A59C-E33B8A1EEF9C}" type="slidenum">
              <a:rPr lang="en-US" smtClean="0"/>
              <a:pPr eaLnBrk="1" hangingPunct="1"/>
              <a:t>136</a:t>
            </a:fld>
            <a:endParaRPr lang="en-US"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smtClean="0"/>
              <a:t>Satellite Links on Shore</a:t>
            </a:r>
          </a:p>
        </p:txBody>
      </p:sp>
      <p:sp>
        <p:nvSpPr>
          <p:cNvPr id="1433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43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6F1F215-172C-4C25-AC9C-7EB128C66707}" type="slidenum">
              <a:rPr lang="en-US" smtClean="0"/>
              <a:pPr eaLnBrk="1" hangingPunct="1"/>
              <a:t>137</a:t>
            </a:fld>
            <a:endParaRPr lang="en-US" smtClean="0"/>
          </a:p>
        </p:txBody>
      </p:sp>
      <p:pic>
        <p:nvPicPr>
          <p:cNvPr id="143365" name="Picture 4" descr="SatelliteDish"/>
          <p:cNvPicPr>
            <a:picLocks noChangeAspect="1" noChangeArrowheads="1"/>
          </p:cNvPicPr>
          <p:nvPr/>
        </p:nvPicPr>
        <p:blipFill>
          <a:blip r:embed="rId2">
            <a:extLst>
              <a:ext uri="{28A0092B-C50C-407E-A947-70E740481C1C}">
                <a14:useLocalDpi xmlns:a14="http://schemas.microsoft.com/office/drawing/2010/main" val="0"/>
              </a:ext>
            </a:extLst>
          </a:blip>
          <a:srcRect l="6737" t="6741" r="16913" b="25842"/>
          <a:stretch>
            <a:fillRect/>
          </a:stretch>
        </p:blipFill>
        <p:spPr bwMode="auto">
          <a:xfrm>
            <a:off x="1066800" y="1447800"/>
            <a:ext cx="708660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6" name="Text Box 5"/>
          <p:cNvSpPr txBox="1">
            <a:spLocks noChangeArrowheads="1"/>
          </p:cNvSpPr>
          <p:nvPr/>
        </p:nvSpPr>
        <p:spPr bwMode="auto">
          <a:xfrm>
            <a:off x="6172200" y="1676400"/>
            <a:ext cx="129540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solidFill>
                  <a:schemeClr val="bg1"/>
                </a:solidFill>
              </a:rPr>
              <a:t>Antenna</a:t>
            </a:r>
          </a:p>
        </p:txBody>
      </p:sp>
      <p:sp>
        <p:nvSpPr>
          <p:cNvPr id="143367" name="Line 6"/>
          <p:cNvSpPr>
            <a:spLocks noChangeShapeType="1"/>
          </p:cNvSpPr>
          <p:nvPr/>
        </p:nvSpPr>
        <p:spPr bwMode="auto">
          <a:xfrm flipH="1">
            <a:off x="6553200" y="2209800"/>
            <a:ext cx="228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368" name="Oval 7"/>
          <p:cNvSpPr>
            <a:spLocks noChangeArrowheads="1"/>
          </p:cNvSpPr>
          <p:nvPr/>
        </p:nvSpPr>
        <p:spPr bwMode="auto">
          <a:xfrm>
            <a:off x="6019800" y="2819400"/>
            <a:ext cx="838200" cy="6858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smtClean="0"/>
              <a:t>Other Satellite Link Uses</a:t>
            </a:r>
          </a:p>
        </p:txBody>
      </p:sp>
      <p:sp>
        <p:nvSpPr>
          <p:cNvPr id="144387" name="Content Placeholder 2"/>
          <p:cNvSpPr>
            <a:spLocks noGrp="1"/>
          </p:cNvSpPr>
          <p:nvPr>
            <p:ph idx="1"/>
          </p:nvPr>
        </p:nvSpPr>
        <p:spPr/>
        <p:txBody>
          <a:bodyPr/>
          <a:lstStyle/>
          <a:p>
            <a:r>
              <a:rPr lang="en-US" smtClean="0"/>
              <a:t>Other uses now and in the future include</a:t>
            </a:r>
          </a:p>
          <a:p>
            <a:pPr lvl="1"/>
            <a:r>
              <a:rPr lang="en-US" smtClean="0"/>
              <a:t>On aircraft</a:t>
            </a:r>
          </a:p>
          <a:p>
            <a:pPr lvl="1"/>
            <a:r>
              <a:rPr lang="en-US" smtClean="0"/>
              <a:t>From a car</a:t>
            </a:r>
          </a:p>
          <a:p>
            <a:pPr lvl="1"/>
            <a:r>
              <a:rPr lang="en-US" smtClean="0"/>
              <a:t>From a train</a:t>
            </a:r>
          </a:p>
        </p:txBody>
      </p:sp>
      <p:sp>
        <p:nvSpPr>
          <p:cNvPr id="1443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44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D5575C0-44A2-4199-BD96-C92F1730DA69}" type="slidenum">
              <a:rPr lang="en-US" smtClean="0"/>
              <a:pPr eaLnBrk="1" hangingPunct="1"/>
              <a:t>138</a:t>
            </a:fld>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Satellite Based Networks</a:t>
            </a:r>
          </a:p>
        </p:txBody>
      </p:sp>
      <p:sp>
        <p:nvSpPr>
          <p:cNvPr id="17411" name="Content Placeholder 2"/>
          <p:cNvSpPr>
            <a:spLocks noGrp="1"/>
          </p:cNvSpPr>
          <p:nvPr>
            <p:ph idx="1"/>
          </p:nvPr>
        </p:nvSpPr>
        <p:spPr/>
        <p:txBody>
          <a:bodyPr/>
          <a:lstStyle/>
          <a:p>
            <a:r>
              <a:rPr lang="en-US" smtClean="0"/>
              <a:t>Before we get to the source of the problems let’s see how a satellite link works by discussing</a:t>
            </a:r>
          </a:p>
          <a:p>
            <a:pPr lvl="1"/>
            <a:r>
              <a:rPr lang="en-US" smtClean="0"/>
              <a:t>The Bent Pipe</a:t>
            </a:r>
          </a:p>
          <a:p>
            <a:pPr lvl="1"/>
            <a:r>
              <a:rPr lang="en-US" smtClean="0"/>
              <a:t>LEO MEO GEO</a:t>
            </a:r>
          </a:p>
          <a:p>
            <a:pPr lvl="1"/>
            <a:r>
              <a:rPr lang="en-US" smtClean="0"/>
              <a:t>PVCs</a:t>
            </a:r>
          </a:p>
          <a:p>
            <a:pPr lvl="1"/>
            <a:r>
              <a:rPr lang="en-US" smtClean="0"/>
              <a:t>Capacity v Throughput</a:t>
            </a:r>
          </a:p>
        </p:txBody>
      </p:sp>
      <p:sp>
        <p:nvSpPr>
          <p:cNvPr id="174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741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EE396D-71C1-41CF-9799-34D045F48B52}" type="slidenum">
              <a:rPr lang="en-US" smtClean="0"/>
              <a:pPr eaLnBrk="1" hangingPunct="1"/>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The Bent Pipe</a:t>
            </a:r>
          </a:p>
        </p:txBody>
      </p:sp>
      <p:sp>
        <p:nvSpPr>
          <p:cNvPr id="18435" name="Rectangle 3"/>
          <p:cNvSpPr>
            <a:spLocks noGrp="1" noChangeArrowheads="1"/>
          </p:cNvSpPr>
          <p:nvPr>
            <p:ph idx="1"/>
          </p:nvPr>
        </p:nvSpPr>
        <p:spPr/>
        <p:txBody>
          <a:bodyPr/>
          <a:lstStyle/>
          <a:p>
            <a:pPr eaLnBrk="1" hangingPunct="1"/>
            <a:r>
              <a:rPr lang="en-US" smtClean="0">
                <a:cs typeface="Times New Roman" pitchFamily="18" charset="0"/>
              </a:rPr>
              <a:t>A satellite link requires a ground station at each end and a satellite in the middle</a:t>
            </a:r>
          </a:p>
          <a:p>
            <a:pPr eaLnBrk="1" hangingPunct="1"/>
            <a:r>
              <a:rPr lang="en-US" smtClean="0">
                <a:cs typeface="Times New Roman" pitchFamily="18" charset="0"/>
              </a:rPr>
              <a:t>A communications satellite functions as an overhead wireless repeater station that connects two sites that cannot see each other</a:t>
            </a:r>
          </a:p>
          <a:p>
            <a:pPr eaLnBrk="1" hangingPunct="1"/>
            <a:r>
              <a:rPr lang="en-US" smtClean="0">
                <a:cs typeface="Times New Roman" pitchFamily="18" charset="0"/>
              </a:rPr>
              <a:t>To do this each satellite is equipped with a set of 24 transponders</a:t>
            </a:r>
          </a:p>
        </p:txBody>
      </p:sp>
      <p:sp>
        <p:nvSpPr>
          <p:cNvPr id="184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84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0615D24-D3DF-4A04-9E0B-34BF55199575}" type="slidenum">
              <a:rPr lang="en-US" smtClean="0"/>
              <a:pPr eaLnBrk="1" hangingPunct="1"/>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cs typeface="Times New Roman" pitchFamily="18" charset="0"/>
              </a:rPr>
              <a:t>The Bent Pipe</a:t>
            </a:r>
          </a:p>
        </p:txBody>
      </p:sp>
      <p:sp>
        <p:nvSpPr>
          <p:cNvPr id="19459" name="Rectangle 3"/>
          <p:cNvSpPr>
            <a:spLocks noGrp="1" noChangeArrowheads="1"/>
          </p:cNvSpPr>
          <p:nvPr>
            <p:ph idx="1"/>
          </p:nvPr>
        </p:nvSpPr>
        <p:spPr/>
        <p:txBody>
          <a:bodyPr/>
          <a:lstStyle/>
          <a:p>
            <a:pPr eaLnBrk="1" hangingPunct="1"/>
            <a:r>
              <a:rPr lang="en-US" smtClean="0">
                <a:cs typeface="Times New Roman" pitchFamily="18" charset="0"/>
              </a:rPr>
              <a:t>These consist of a transceiver and an antenna tuned to a specific frequency band</a:t>
            </a:r>
          </a:p>
          <a:p>
            <a:pPr eaLnBrk="1" hangingPunct="1"/>
            <a:r>
              <a:rPr lang="en-US" smtClean="0">
                <a:cs typeface="Times New Roman" pitchFamily="18" charset="0"/>
              </a:rPr>
              <a:t>Since traditional satellites just receive and retransmit whatever comes in they have been called bent pipes</a:t>
            </a:r>
          </a:p>
          <a:p>
            <a:pPr eaLnBrk="1" hangingPunct="1"/>
            <a:r>
              <a:rPr lang="en-US" smtClean="0">
                <a:cs typeface="Times New Roman" pitchFamily="18" charset="0"/>
              </a:rPr>
              <a:t>For example</a:t>
            </a:r>
          </a:p>
        </p:txBody>
      </p:sp>
      <p:sp>
        <p:nvSpPr>
          <p:cNvPr id="19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A2F6AEE-96B6-4A4C-9EB6-484CCC865CC9}" type="slidenum">
              <a:rPr lang="en-US" smtClean="0"/>
              <a:pPr eaLnBrk="1" hangingPunct="1"/>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cs typeface="Times New Roman" pitchFamily="18" charset="0"/>
              </a:rPr>
              <a:t>The Bent Pipe</a:t>
            </a:r>
          </a:p>
        </p:txBody>
      </p:sp>
      <p:pic>
        <p:nvPicPr>
          <p:cNvPr id="20483" name="Picture 4" descr="Fig03-0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1475" b="21312"/>
          <a:stretch>
            <a:fillRect/>
          </a:stretch>
        </p:blipFill>
        <p:spPr>
          <a:xfrm>
            <a:off x="533400" y="1981200"/>
            <a:ext cx="8008938" cy="4038600"/>
          </a:xfrm>
        </p:spPr>
      </p:pic>
      <p:sp>
        <p:nvSpPr>
          <p:cNvPr id="204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204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3A8B9C1-EEC4-4848-B204-F9F1B236160F}" type="slidenum">
              <a:rPr lang="en-US" smtClean="0"/>
              <a:pPr eaLnBrk="1" hangingPunct="1"/>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The Bent Pipe</a:t>
            </a:r>
          </a:p>
        </p:txBody>
      </p:sp>
      <p:sp>
        <p:nvSpPr>
          <p:cNvPr id="21507" name="Content Placeholder 2"/>
          <p:cNvSpPr>
            <a:spLocks noGrp="1"/>
          </p:cNvSpPr>
          <p:nvPr>
            <p:ph idx="1"/>
          </p:nvPr>
        </p:nvSpPr>
        <p:spPr/>
        <p:txBody>
          <a:bodyPr/>
          <a:lstStyle/>
          <a:p>
            <a:r>
              <a:rPr lang="en-US" smtClean="0"/>
              <a:t>Notice that between the two ground stations there is no wire</a:t>
            </a:r>
          </a:p>
          <a:p>
            <a:r>
              <a:rPr lang="en-US" smtClean="0"/>
              <a:t>And we cannot place a wire there as it is a long way across the sea</a:t>
            </a:r>
          </a:p>
          <a:p>
            <a:r>
              <a:rPr lang="en-US" smtClean="0"/>
              <a:t>Also one end of the connection cannot be seen from the other end</a:t>
            </a:r>
          </a:p>
          <a:p>
            <a:r>
              <a:rPr lang="en-US" smtClean="0"/>
              <a:t>Therefore a normal wireless link will not work</a:t>
            </a:r>
          </a:p>
        </p:txBody>
      </p:sp>
      <p:sp>
        <p:nvSpPr>
          <p:cNvPr id="215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9570BD-17FE-43A4-A622-131BAF23E9F3}" type="slidenum">
              <a:rPr lang="en-US" smtClean="0"/>
              <a:pPr eaLnBrk="1" hangingPunct="1"/>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The Bent Pipe</a:t>
            </a:r>
          </a:p>
        </p:txBody>
      </p:sp>
      <p:sp>
        <p:nvSpPr>
          <p:cNvPr id="22531" name="Content Placeholder 2"/>
          <p:cNvSpPr>
            <a:spLocks noGrp="1"/>
          </p:cNvSpPr>
          <p:nvPr>
            <p:ph idx="1"/>
          </p:nvPr>
        </p:nvSpPr>
        <p:spPr/>
        <p:txBody>
          <a:bodyPr/>
          <a:lstStyle/>
          <a:p>
            <a:r>
              <a:rPr lang="en-US" smtClean="0"/>
              <a:t>So we will go up to a fixed orbit geostationary satellite and back down to connect the two points</a:t>
            </a:r>
          </a:p>
        </p:txBody>
      </p:sp>
      <p:sp>
        <p:nvSpPr>
          <p:cNvPr id="225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22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A3AF176-75E3-4B5B-B0B8-322AB18902DB}" type="slidenum">
              <a:rPr lang="en-US" smtClean="0"/>
              <a:pPr eaLnBrk="1" hangingPunct="1"/>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Introduction</a:t>
            </a:r>
          </a:p>
        </p:txBody>
      </p:sp>
      <p:sp>
        <p:nvSpPr>
          <p:cNvPr id="5123" name="Content Placeholder 2"/>
          <p:cNvSpPr>
            <a:spLocks noGrp="1"/>
          </p:cNvSpPr>
          <p:nvPr>
            <p:ph idx="1"/>
          </p:nvPr>
        </p:nvSpPr>
        <p:spPr/>
        <p:txBody>
          <a:bodyPr/>
          <a:lstStyle/>
          <a:p>
            <a:pPr eaLnBrk="1" hangingPunct="1"/>
            <a:r>
              <a:rPr lang="en-US" smtClean="0"/>
              <a:t>Recall that a wide area network is a network that connects distant sites when the distance is such that one could not drive there, work on some aspect of the system, and return in a single work day</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F678216-C5DE-4DAA-8478-59C463725E8F}" type="slidenum">
              <a:rPr lang="en-US" smtClean="0"/>
              <a:pPr eaLnBrk="1" hangingPunct="1"/>
              <a:t>2</a:t>
            </a:fld>
            <a:endParaRPr lang="en-US" smtClean="0"/>
          </a:p>
        </p:txBody>
      </p:sp>
      <p:sp>
        <p:nvSpPr>
          <p:cNvPr id="5125" name="Footer Placeholder 4"/>
          <p:cNvSpPr>
            <a:spLocks noGrp="1"/>
          </p:cNvSpPr>
          <p:nvPr>
            <p:ph type="ftr" sz="quarter" idx="11"/>
          </p:nvPr>
        </p:nvSpPr>
        <p:spPr>
          <a:xfrm>
            <a:off x="2603500" y="6261100"/>
            <a:ext cx="40290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The Parts of the Bent Pipe</a:t>
            </a:r>
          </a:p>
        </p:txBody>
      </p:sp>
      <p:sp>
        <p:nvSpPr>
          <p:cNvPr id="23555" name="Content Placeholder 2"/>
          <p:cNvSpPr>
            <a:spLocks noGrp="1"/>
          </p:cNvSpPr>
          <p:nvPr>
            <p:ph idx="1"/>
          </p:nvPr>
        </p:nvSpPr>
        <p:spPr/>
        <p:txBody>
          <a:bodyPr/>
          <a:lstStyle/>
          <a:p>
            <a:r>
              <a:rPr lang="en-US" smtClean="0"/>
              <a:t>The parts required to make all of this work include</a:t>
            </a:r>
          </a:p>
          <a:p>
            <a:pPr lvl="1"/>
            <a:r>
              <a:rPr lang="en-US" smtClean="0"/>
              <a:t>A teleport that talks to all of the satellites</a:t>
            </a:r>
          </a:p>
          <a:p>
            <a:pPr lvl="2"/>
            <a:r>
              <a:rPr lang="en-US" sz="1000" smtClean="0"/>
              <a:t>Photo by MTN Inc. (Seamobile)</a:t>
            </a:r>
          </a:p>
          <a:p>
            <a:pPr lvl="1"/>
            <a:r>
              <a:rPr lang="en-US" smtClean="0"/>
              <a:t>The satellite in the middle</a:t>
            </a:r>
          </a:p>
          <a:p>
            <a:pPr lvl="2"/>
            <a:r>
              <a:rPr lang="en-US" sz="1000" smtClean="0"/>
              <a:t>Graphic by Spaceflight Now</a:t>
            </a:r>
          </a:p>
          <a:p>
            <a:pPr lvl="1"/>
            <a:r>
              <a:rPr lang="en-US" smtClean="0"/>
              <a:t>An antenna and radio at the user end</a:t>
            </a:r>
          </a:p>
          <a:p>
            <a:pPr lvl="2"/>
            <a:r>
              <a:rPr lang="en-US" sz="1000" smtClean="0"/>
              <a:t>Photo by the author</a:t>
            </a:r>
          </a:p>
          <a:p>
            <a:r>
              <a:rPr lang="en-US" smtClean="0"/>
              <a:t>For example</a:t>
            </a:r>
          </a:p>
        </p:txBody>
      </p:sp>
      <p:sp>
        <p:nvSpPr>
          <p:cNvPr id="235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1CB2BB2-C509-4C1A-AFA8-D5EC462F6150}" type="slidenum">
              <a:rPr lang="en-US" smtClean="0"/>
              <a:pPr eaLnBrk="1" hangingPunct="1"/>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Teleport</a:t>
            </a:r>
          </a:p>
        </p:txBody>
      </p:sp>
      <p:sp>
        <p:nvSpPr>
          <p:cNvPr id="2457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2458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4EFFA9-DCD0-4E91-A3C1-75FC87789F98}" type="slidenum">
              <a:rPr lang="en-US" smtClean="0"/>
              <a:pPr eaLnBrk="1" hangingPunct="1"/>
              <a:t>21</a:t>
            </a:fld>
            <a:endParaRPr lang="en-US" smtClean="0"/>
          </a:p>
        </p:txBody>
      </p:sp>
      <p:pic>
        <p:nvPicPr>
          <p:cNvPr id="24581" name="Table Placeholder 5" descr="219-2188A53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670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Satellite</a:t>
            </a:r>
          </a:p>
        </p:txBody>
      </p:sp>
      <p:sp>
        <p:nvSpPr>
          <p:cNvPr id="256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256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BB8630C-B9AB-4CFA-B849-C8AF945BF364}" type="slidenum">
              <a:rPr lang="en-US" smtClean="0"/>
              <a:pPr eaLnBrk="1" hangingPunct="1"/>
              <a:t>22</a:t>
            </a:fld>
            <a:endParaRPr lang="en-US" smtClean="0"/>
          </a:p>
        </p:txBody>
      </p:sp>
      <p:pic>
        <p:nvPicPr>
          <p:cNvPr id="25605" name="Table Placeholder 5" descr="intelsat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0"/>
            <a:ext cx="48006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Antenna on the Ship</a:t>
            </a:r>
          </a:p>
        </p:txBody>
      </p:sp>
      <p:sp>
        <p:nvSpPr>
          <p:cNvPr id="2662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2662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96FCE61-7658-4ECB-BA1A-9EF25F290EE9}" type="slidenum">
              <a:rPr lang="en-US" smtClean="0"/>
              <a:pPr eaLnBrk="1" hangingPunct="1"/>
              <a:t>23</a:t>
            </a:fld>
            <a:endParaRPr lang="en-US" smtClean="0"/>
          </a:p>
        </p:txBody>
      </p:sp>
      <p:pic>
        <p:nvPicPr>
          <p:cNvPr id="26629" name="Picture 6" descr="20081031-013-MTNAntenn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1150" y="1676400"/>
            <a:ext cx="2863850"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Antenna on the Ship</a:t>
            </a:r>
          </a:p>
        </p:txBody>
      </p:sp>
      <p:pic>
        <p:nvPicPr>
          <p:cNvPr id="27651" name="Content Placeholder 5" descr="20081031-002-MTNAntenna.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68413" y="1477963"/>
            <a:ext cx="6607175" cy="4389437"/>
          </a:xfrm>
        </p:spPr>
      </p:pic>
      <p:sp>
        <p:nvSpPr>
          <p:cNvPr id="276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276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8DC0DB-6F83-430E-BF47-5766978CE07C}" type="slidenum">
              <a:rPr lang="en-US" smtClean="0"/>
              <a:pPr eaLnBrk="1" hangingPunct="1"/>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Antenna on the Ship</a:t>
            </a:r>
          </a:p>
        </p:txBody>
      </p:sp>
      <p:pic>
        <p:nvPicPr>
          <p:cNvPr id="28675" name="Content Placeholder 7" descr="20081031-010-MTNAntenna.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68413" y="1524000"/>
            <a:ext cx="6607175" cy="4389438"/>
          </a:xfrm>
        </p:spPr>
      </p:pic>
      <p:sp>
        <p:nvSpPr>
          <p:cNvPr id="286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AB07CA-4AB3-4435-937F-367787F9F3C4}" type="slidenum">
              <a:rPr lang="en-US" smtClean="0"/>
              <a:pPr eaLnBrk="1" hangingPunct="1"/>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Controller for Connection</a:t>
            </a:r>
          </a:p>
        </p:txBody>
      </p:sp>
      <p:pic>
        <p:nvPicPr>
          <p:cNvPr id="29699" name="Content Placeholder 5" descr="20081027-006-ComRack.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68413" y="1600200"/>
            <a:ext cx="6607175" cy="4389438"/>
          </a:xfrm>
        </p:spPr>
      </p:pic>
      <p:sp>
        <p:nvSpPr>
          <p:cNvPr id="297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29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AB0F325-1AA9-4550-8517-A6AEBDE04794}" type="slidenum">
              <a:rPr lang="en-US" smtClean="0"/>
              <a:pPr eaLnBrk="1" hangingPunct="1"/>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Controller for Connection</a:t>
            </a:r>
          </a:p>
        </p:txBody>
      </p:sp>
      <p:pic>
        <p:nvPicPr>
          <p:cNvPr id="30723" name="Content Placeholder 5" descr="20081027-008-ComRack.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68413" y="1668463"/>
            <a:ext cx="6607175" cy="4389437"/>
          </a:xfrm>
        </p:spPr>
      </p:pic>
      <p:sp>
        <p:nvSpPr>
          <p:cNvPr id="307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307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BAB3957-3AEA-49DD-A84D-834A5FD7FC3C}" type="slidenum">
              <a:rPr lang="en-US" smtClean="0"/>
              <a:pPr eaLnBrk="1" hangingPunct="1"/>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cs typeface="Times New Roman" pitchFamily="18" charset="0"/>
              </a:rPr>
              <a:t>The Bent Pipe</a:t>
            </a:r>
          </a:p>
        </p:txBody>
      </p:sp>
      <p:sp>
        <p:nvSpPr>
          <p:cNvPr id="31747" name="Rectangle 3"/>
          <p:cNvSpPr>
            <a:spLocks noGrp="1" noChangeArrowheads="1"/>
          </p:cNvSpPr>
          <p:nvPr>
            <p:ph idx="1"/>
          </p:nvPr>
        </p:nvSpPr>
        <p:spPr/>
        <p:txBody>
          <a:bodyPr/>
          <a:lstStyle/>
          <a:p>
            <a:pPr eaLnBrk="1" hangingPunct="1"/>
            <a:r>
              <a:rPr lang="en-US" smtClean="0">
                <a:cs typeface="Times New Roman" pitchFamily="18" charset="0"/>
              </a:rPr>
              <a:t>Satellite links can operate in various frequency bands including S, C, Ku, Ka, and X</a:t>
            </a:r>
          </a:p>
          <a:p>
            <a:pPr eaLnBrk="1" hangingPunct="1"/>
            <a:r>
              <a:rPr lang="en-US" smtClean="0">
                <a:cs typeface="Times New Roman" pitchFamily="18" charset="0"/>
              </a:rPr>
              <a:t>They use separate carrier frequencies for the uplink and downlink</a:t>
            </a:r>
          </a:p>
          <a:p>
            <a:pPr eaLnBrk="1" hangingPunct="1"/>
            <a:r>
              <a:rPr lang="en-US" smtClean="0">
                <a:cs typeface="Times New Roman" pitchFamily="18" charset="0"/>
              </a:rPr>
              <a:t>The table below shows the most common frequency bands</a:t>
            </a:r>
          </a:p>
        </p:txBody>
      </p:sp>
      <p:sp>
        <p:nvSpPr>
          <p:cNvPr id="317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317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5936922-9F7C-4F3C-864A-887149092558}" type="slidenum">
              <a:rPr lang="en-US" smtClean="0"/>
              <a:pPr eaLnBrk="1" hangingPunct="1"/>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Frequency Bands</a:t>
            </a:r>
          </a:p>
        </p:txBody>
      </p:sp>
      <p:sp>
        <p:nvSpPr>
          <p:cNvPr id="32771" name="Content Placeholder 2"/>
          <p:cNvSpPr>
            <a:spLocks noGrp="1"/>
          </p:cNvSpPr>
          <p:nvPr>
            <p:ph idx="1"/>
          </p:nvPr>
        </p:nvSpPr>
        <p:spPr/>
        <p:txBody>
          <a:bodyPr/>
          <a:lstStyle/>
          <a:p>
            <a:endParaRPr lang="en-US" smtClean="0"/>
          </a:p>
        </p:txBody>
      </p:sp>
      <p:sp>
        <p:nvSpPr>
          <p:cNvPr id="327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327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6EA4A5D-790C-4725-8B03-8B0B214273B0}" type="slidenum">
              <a:rPr lang="en-US" smtClean="0"/>
              <a:pPr eaLnBrk="1" hangingPunct="1"/>
              <a:t>29</a:t>
            </a:fld>
            <a:endParaRPr lang="en-US" smtClean="0"/>
          </a:p>
        </p:txBody>
      </p:sp>
      <p:pic>
        <p:nvPicPr>
          <p:cNvPr id="32774" name="Picture 4"/>
          <p:cNvPicPr>
            <a:picLocks noChangeAspect="1" noChangeArrowheads="1"/>
          </p:cNvPicPr>
          <p:nvPr/>
        </p:nvPicPr>
        <p:blipFill>
          <a:blip r:embed="rId2">
            <a:extLst>
              <a:ext uri="{28A0092B-C50C-407E-A947-70E740481C1C}">
                <a14:useLocalDpi xmlns:a14="http://schemas.microsoft.com/office/drawing/2010/main" val="0"/>
              </a:ext>
            </a:extLst>
          </a:blip>
          <a:srcRect r="3343"/>
          <a:stretch>
            <a:fillRect/>
          </a:stretch>
        </p:blipFill>
        <p:spPr bwMode="auto">
          <a:xfrm>
            <a:off x="2209800" y="1676400"/>
            <a:ext cx="4818063"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Wireless WANs</a:t>
            </a:r>
          </a:p>
        </p:txBody>
      </p:sp>
      <p:sp>
        <p:nvSpPr>
          <p:cNvPr id="6147" name="Content Placeholder 2"/>
          <p:cNvSpPr>
            <a:spLocks noGrp="1"/>
          </p:cNvSpPr>
          <p:nvPr>
            <p:ph idx="1"/>
          </p:nvPr>
        </p:nvSpPr>
        <p:spPr/>
        <p:txBody>
          <a:bodyPr/>
          <a:lstStyle/>
          <a:p>
            <a:pPr eaLnBrk="1" hangingPunct="1"/>
            <a:r>
              <a:rPr lang="en-US" smtClean="0"/>
              <a:t>Over the years there have been two types of wireless WANs</a:t>
            </a:r>
          </a:p>
          <a:p>
            <a:pPr eaLnBrk="1" hangingPunct="1"/>
            <a:r>
              <a:rPr lang="en-US" smtClean="0"/>
              <a:t>One has gone away</a:t>
            </a:r>
          </a:p>
          <a:p>
            <a:pPr eaLnBrk="1" hangingPunct="1"/>
            <a:r>
              <a:rPr lang="en-US" smtClean="0"/>
              <a:t>The other still exists</a:t>
            </a:r>
          </a:p>
        </p:txBody>
      </p:sp>
      <p:sp>
        <p:nvSpPr>
          <p:cNvPr id="6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DAC81EE-1282-474D-9360-6E104EA71D8A}" type="slidenum">
              <a:rPr lang="en-US" smtClean="0"/>
              <a:pPr eaLnBrk="1" hangingPunct="1"/>
              <a:t>3</a:t>
            </a:fld>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Frequencies</a:t>
            </a:r>
          </a:p>
        </p:txBody>
      </p:sp>
      <p:sp>
        <p:nvSpPr>
          <p:cNvPr id="33795" name="Content Placeholder 2"/>
          <p:cNvSpPr>
            <a:spLocks noGrp="1"/>
          </p:cNvSpPr>
          <p:nvPr>
            <p:ph idx="1"/>
          </p:nvPr>
        </p:nvSpPr>
        <p:spPr/>
        <p:txBody>
          <a:bodyPr/>
          <a:lstStyle/>
          <a:p>
            <a:endParaRPr lang="en-US" smtClean="0"/>
          </a:p>
        </p:txBody>
      </p:sp>
      <p:sp>
        <p:nvSpPr>
          <p:cNvPr id="337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337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F981D6-1733-4233-A624-76364A802E2C}" type="slidenum">
              <a:rPr lang="en-US" smtClean="0"/>
              <a:pPr eaLnBrk="1" hangingPunct="1"/>
              <a:t>30</a:t>
            </a:fld>
            <a:endParaRPr lang="en-US" smtClean="0"/>
          </a:p>
        </p:txBody>
      </p:sp>
      <p:graphicFrame>
        <p:nvGraphicFramePr>
          <p:cNvPr id="33798" name="Object 5"/>
          <p:cNvGraphicFramePr>
            <a:graphicFrameLocks noChangeAspect="1"/>
          </p:cNvGraphicFramePr>
          <p:nvPr/>
        </p:nvGraphicFramePr>
        <p:xfrm>
          <a:off x="1716088" y="1760538"/>
          <a:ext cx="5599112" cy="4259262"/>
        </p:xfrm>
        <a:graphic>
          <a:graphicData uri="http://schemas.openxmlformats.org/presentationml/2006/ole">
            <mc:AlternateContent xmlns:mc="http://schemas.openxmlformats.org/markup-compatibility/2006">
              <mc:Choice xmlns:v="urn:schemas-microsoft-com:vml" Requires="v">
                <p:oleObj spid="_x0000_s33799" name="VISIO" r:id="rId3" imgW="8447760" imgH="6424920" progId="Visio.Drawing.6">
                  <p:embed/>
                </p:oleObj>
              </mc:Choice>
              <mc:Fallback>
                <p:oleObj name="VISIO" r:id="rId3" imgW="8447760" imgH="6424920" progId="Visio.Drawing.6">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6088" y="1760538"/>
                        <a:ext cx="5599112"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The Bent Pipe</a:t>
            </a:r>
          </a:p>
        </p:txBody>
      </p:sp>
      <p:sp>
        <p:nvSpPr>
          <p:cNvPr id="34819" name="Content Placeholder 2"/>
          <p:cNvSpPr>
            <a:spLocks noGrp="1"/>
          </p:cNvSpPr>
          <p:nvPr>
            <p:ph idx="1"/>
          </p:nvPr>
        </p:nvSpPr>
        <p:spPr/>
        <p:txBody>
          <a:bodyPr/>
          <a:lstStyle/>
          <a:p>
            <a:pPr eaLnBrk="1" hangingPunct="1"/>
            <a:r>
              <a:rPr lang="en-US" smtClean="0">
                <a:cs typeface="Times New Roman" pitchFamily="18" charset="0"/>
              </a:rPr>
              <a:t>The C band has been the most used</a:t>
            </a:r>
          </a:p>
          <a:p>
            <a:pPr eaLnBrk="1" hangingPunct="1"/>
            <a:r>
              <a:rPr lang="en-US" smtClean="0">
                <a:cs typeface="Times New Roman" pitchFamily="18" charset="0"/>
              </a:rPr>
              <a:t>However this band is getting crowded as terrestrial microwave links also use these same and nearby frequencies</a:t>
            </a:r>
          </a:p>
          <a:p>
            <a:pPr eaLnBrk="1" hangingPunct="1"/>
            <a:r>
              <a:rPr lang="en-US" smtClean="0">
                <a:cs typeface="Times New Roman" pitchFamily="18" charset="0"/>
              </a:rPr>
              <a:t>However, the C band will remain dominate for quite some time because it is immune to weather related problems</a:t>
            </a:r>
            <a:endParaRPr lang="en-US" smtClean="0"/>
          </a:p>
        </p:txBody>
      </p:sp>
      <p:sp>
        <p:nvSpPr>
          <p:cNvPr id="348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348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2D99BBF-697D-448C-A862-E704122D2748}" type="slidenum">
              <a:rPr lang="en-US" smtClean="0"/>
              <a:pPr eaLnBrk="1" hangingPunct="1"/>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cs typeface="Times New Roman" pitchFamily="18" charset="0"/>
              </a:rPr>
              <a:t>The Bent Pipe</a:t>
            </a:r>
          </a:p>
        </p:txBody>
      </p:sp>
      <p:sp>
        <p:nvSpPr>
          <p:cNvPr id="35843" name="Rectangle 3"/>
          <p:cNvSpPr>
            <a:spLocks noGrp="1" noChangeArrowheads="1"/>
          </p:cNvSpPr>
          <p:nvPr>
            <p:ph idx="1"/>
          </p:nvPr>
        </p:nvSpPr>
        <p:spPr/>
        <p:txBody>
          <a:bodyPr/>
          <a:lstStyle/>
          <a:p>
            <a:pPr eaLnBrk="1" hangingPunct="1"/>
            <a:r>
              <a:rPr lang="en-US" smtClean="0">
                <a:cs typeface="Times New Roman" pitchFamily="18" charset="0"/>
              </a:rPr>
              <a:t>Alternatives include the higher frequencies of Ku and Ka bands</a:t>
            </a:r>
          </a:p>
          <a:p>
            <a:pPr eaLnBrk="1" hangingPunct="1"/>
            <a:r>
              <a:rPr lang="en-US" smtClean="0">
                <a:cs typeface="Times New Roman" pitchFamily="18" charset="0"/>
              </a:rPr>
              <a:t>Attenuation due to rain is a major problem in both of these bands, due to the higher frequencies they use</a:t>
            </a:r>
          </a:p>
          <a:p>
            <a:pPr eaLnBrk="1" hangingPunct="1"/>
            <a:r>
              <a:rPr lang="en-US" smtClean="0">
                <a:cs typeface="Times New Roman" pitchFamily="18" charset="0"/>
              </a:rPr>
              <a:t>The ¼ wavelength of these frequencies is about the same size as a raindrop</a:t>
            </a:r>
          </a:p>
        </p:txBody>
      </p:sp>
      <p:sp>
        <p:nvSpPr>
          <p:cNvPr id="358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358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8E995EE-988F-4CA1-826F-BD3D1DDA0F8E}" type="slidenum">
              <a:rPr lang="en-US" smtClean="0"/>
              <a:pPr eaLnBrk="1" hangingPunct="1"/>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The Bent Pipe</a:t>
            </a:r>
          </a:p>
        </p:txBody>
      </p:sp>
      <p:sp>
        <p:nvSpPr>
          <p:cNvPr id="36867" name="Content Placeholder 2"/>
          <p:cNvSpPr>
            <a:spLocks noGrp="1"/>
          </p:cNvSpPr>
          <p:nvPr>
            <p:ph idx="1"/>
          </p:nvPr>
        </p:nvSpPr>
        <p:spPr/>
        <p:txBody>
          <a:bodyPr/>
          <a:lstStyle/>
          <a:p>
            <a:pPr eaLnBrk="1" hangingPunct="1"/>
            <a:r>
              <a:rPr lang="en-US" smtClean="0">
                <a:cs typeface="Times New Roman" pitchFamily="18" charset="0"/>
              </a:rPr>
              <a:t>Also due to the higher frequencies, the equipment is very expensive, therefore the cost per MHz to use these satellites is higher</a:t>
            </a:r>
            <a:endParaRPr lang="en-US" smtClean="0"/>
          </a:p>
        </p:txBody>
      </p:sp>
      <p:sp>
        <p:nvSpPr>
          <p:cNvPr id="368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36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2DB8AED-86F0-46A9-9CBE-9AC6B7A0A5C5}" type="slidenum">
              <a:rPr lang="en-US" smtClean="0"/>
              <a:pPr eaLnBrk="1" hangingPunct="1"/>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LEO MEO GEO</a:t>
            </a:r>
          </a:p>
        </p:txBody>
      </p:sp>
      <p:sp>
        <p:nvSpPr>
          <p:cNvPr id="37891" name="Content Placeholder 2"/>
          <p:cNvSpPr>
            <a:spLocks noGrp="1"/>
          </p:cNvSpPr>
          <p:nvPr>
            <p:ph idx="1"/>
          </p:nvPr>
        </p:nvSpPr>
        <p:spPr/>
        <p:txBody>
          <a:bodyPr/>
          <a:lstStyle/>
          <a:p>
            <a:pPr eaLnBrk="1" hangingPunct="1"/>
            <a:r>
              <a:rPr lang="en-US" smtClean="0">
                <a:cs typeface="Times New Roman" pitchFamily="18" charset="0"/>
              </a:rPr>
              <a:t>There are three levels where satellites operate</a:t>
            </a:r>
          </a:p>
          <a:p>
            <a:pPr lvl="1" eaLnBrk="1" hangingPunct="1"/>
            <a:r>
              <a:rPr lang="en-US" smtClean="0">
                <a:cs typeface="Times New Roman" pitchFamily="18" charset="0"/>
              </a:rPr>
              <a:t>LEO - Low Earth Orbiting</a:t>
            </a:r>
          </a:p>
          <a:p>
            <a:pPr lvl="2" eaLnBrk="1" hangingPunct="1"/>
            <a:r>
              <a:rPr lang="en-US" smtClean="0">
                <a:cs typeface="Times New Roman" pitchFamily="18" charset="0"/>
              </a:rPr>
              <a:t>Around 1,000 km</a:t>
            </a:r>
            <a:endParaRPr lang="en-US" smtClean="0"/>
          </a:p>
          <a:p>
            <a:pPr lvl="1" eaLnBrk="1" hangingPunct="1"/>
            <a:r>
              <a:rPr lang="en-US" smtClean="0">
                <a:cs typeface="Times New Roman" pitchFamily="18" charset="0"/>
              </a:rPr>
              <a:t>MEO - Medium Earth Orbiting</a:t>
            </a:r>
          </a:p>
          <a:p>
            <a:pPr lvl="2" eaLnBrk="1" hangingPunct="1"/>
            <a:r>
              <a:rPr lang="en-US" smtClean="0">
                <a:cs typeface="Times New Roman" pitchFamily="18" charset="0"/>
              </a:rPr>
              <a:t>From 8,000 to 20,000 km</a:t>
            </a:r>
          </a:p>
          <a:p>
            <a:pPr lvl="1" eaLnBrk="1" hangingPunct="1"/>
            <a:r>
              <a:rPr lang="en-US" smtClean="0">
                <a:cs typeface="Times New Roman" pitchFamily="18" charset="0"/>
              </a:rPr>
              <a:t>GEO – Geostationary</a:t>
            </a:r>
          </a:p>
          <a:p>
            <a:pPr lvl="2" eaLnBrk="1" hangingPunct="1"/>
            <a:r>
              <a:rPr lang="en-US" smtClean="0">
                <a:cs typeface="Times New Roman" pitchFamily="18" charset="0"/>
              </a:rPr>
              <a:t>At 35,786 km</a:t>
            </a:r>
          </a:p>
        </p:txBody>
      </p:sp>
      <p:sp>
        <p:nvSpPr>
          <p:cNvPr id="378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378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AFB6065-53A3-4770-86EE-0F40D6584AAA}" type="slidenum">
              <a:rPr lang="en-US" smtClean="0"/>
              <a:pPr eaLnBrk="1" hangingPunct="1"/>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LEO</a:t>
            </a:r>
          </a:p>
        </p:txBody>
      </p:sp>
      <p:sp>
        <p:nvSpPr>
          <p:cNvPr id="38915" name="Content Placeholder 2"/>
          <p:cNvSpPr>
            <a:spLocks noGrp="1"/>
          </p:cNvSpPr>
          <p:nvPr>
            <p:ph idx="1"/>
          </p:nvPr>
        </p:nvSpPr>
        <p:spPr/>
        <p:txBody>
          <a:bodyPr/>
          <a:lstStyle/>
          <a:p>
            <a:r>
              <a:rPr lang="en-US" smtClean="0"/>
              <a:t>In this orbit it takes quite a few satellites to over the entire surface</a:t>
            </a:r>
          </a:p>
          <a:p>
            <a:r>
              <a:rPr lang="en-US" smtClean="0"/>
              <a:t>Being near the surface their coverage area, called the footprint, is small</a:t>
            </a:r>
          </a:p>
        </p:txBody>
      </p:sp>
      <p:sp>
        <p:nvSpPr>
          <p:cNvPr id="389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389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1F0C780-06EE-41D2-8ECE-1DAEF6234BA8}" type="slidenum">
              <a:rPr lang="en-US" smtClean="0"/>
              <a:pPr eaLnBrk="1" hangingPunct="1"/>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MEO</a:t>
            </a:r>
          </a:p>
        </p:txBody>
      </p:sp>
      <p:sp>
        <p:nvSpPr>
          <p:cNvPr id="39939" name="Content Placeholder 2"/>
          <p:cNvSpPr>
            <a:spLocks noGrp="1"/>
          </p:cNvSpPr>
          <p:nvPr>
            <p:ph idx="1"/>
          </p:nvPr>
        </p:nvSpPr>
        <p:spPr/>
        <p:txBody>
          <a:bodyPr/>
          <a:lstStyle/>
          <a:p>
            <a:r>
              <a:rPr lang="en-US" smtClean="0"/>
              <a:t>MEO satellites are typically used to cover the two polar areas</a:t>
            </a:r>
          </a:p>
          <a:p>
            <a:r>
              <a:rPr lang="en-US" smtClean="0"/>
              <a:t>This is due to their orbital shape</a:t>
            </a:r>
          </a:p>
        </p:txBody>
      </p:sp>
      <p:sp>
        <p:nvSpPr>
          <p:cNvPr id="399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39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AFDD7C-3AD9-4AF8-961F-AB9B8C892F2F}" type="slidenum">
              <a:rPr lang="en-US" smtClean="0"/>
              <a:pPr eaLnBrk="1" hangingPunct="1"/>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GEO</a:t>
            </a:r>
          </a:p>
        </p:txBody>
      </p:sp>
      <p:sp>
        <p:nvSpPr>
          <p:cNvPr id="40963" name="Content Placeholder 2"/>
          <p:cNvSpPr>
            <a:spLocks noGrp="1"/>
          </p:cNvSpPr>
          <p:nvPr>
            <p:ph idx="1"/>
          </p:nvPr>
        </p:nvSpPr>
        <p:spPr/>
        <p:txBody>
          <a:bodyPr/>
          <a:lstStyle/>
          <a:p>
            <a:r>
              <a:rPr lang="en-US" smtClean="0"/>
              <a:t>The geostationary satellites sit at various locations on the equator</a:t>
            </a:r>
          </a:p>
          <a:p>
            <a:r>
              <a:rPr lang="en-US" smtClean="0"/>
              <a:t>By placing them there they appear to an observer on Earth to be stationary</a:t>
            </a:r>
          </a:p>
          <a:p>
            <a:r>
              <a:rPr lang="en-US" smtClean="0"/>
              <a:t>Each GEO satellite can cover about one third of the Earth’s area</a:t>
            </a:r>
          </a:p>
          <a:p>
            <a:r>
              <a:rPr lang="en-US" smtClean="0"/>
              <a:t>Therefore three satellites in GEO orbits can cover most of the surface</a:t>
            </a:r>
          </a:p>
        </p:txBody>
      </p:sp>
      <p:sp>
        <p:nvSpPr>
          <p:cNvPr id="40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95DF97D-C11B-4E75-A602-2EC913AC8C27}" type="slidenum">
              <a:rPr lang="en-US" smtClean="0"/>
              <a:pPr eaLnBrk="1" hangingPunct="1"/>
              <a:t>37</a:t>
            </a:fld>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LEO MEO GEO</a:t>
            </a:r>
          </a:p>
        </p:txBody>
      </p:sp>
      <p:pic>
        <p:nvPicPr>
          <p:cNvPr id="41987" name="Picture 4" descr="Fig09-2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8197"/>
          <a:stretch>
            <a:fillRect/>
          </a:stretch>
        </p:blipFill>
        <p:spPr>
          <a:xfrm>
            <a:off x="1473200" y="1600200"/>
            <a:ext cx="6196013" cy="4267200"/>
          </a:xfrm>
        </p:spPr>
      </p:pic>
      <p:sp>
        <p:nvSpPr>
          <p:cNvPr id="419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419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264E33F-4362-4061-A236-0F8ECFC9ADA9}" type="slidenum">
              <a:rPr lang="en-US" smtClean="0"/>
              <a:pPr eaLnBrk="1" hangingPunct="1"/>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GEO</a:t>
            </a:r>
          </a:p>
        </p:txBody>
      </p:sp>
      <p:sp>
        <p:nvSpPr>
          <p:cNvPr id="43011" name="Content Placeholder 2"/>
          <p:cNvSpPr>
            <a:spLocks noGrp="1"/>
          </p:cNvSpPr>
          <p:nvPr>
            <p:ph idx="1"/>
          </p:nvPr>
        </p:nvSpPr>
        <p:spPr/>
        <p:txBody>
          <a:bodyPr/>
          <a:lstStyle/>
          <a:p>
            <a:endParaRPr lang="en-US" smtClean="0"/>
          </a:p>
        </p:txBody>
      </p:sp>
      <p:sp>
        <p:nvSpPr>
          <p:cNvPr id="43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43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2D6DCDB-76D9-49CC-B5F7-6D6952237578}" type="slidenum">
              <a:rPr lang="en-US" smtClean="0"/>
              <a:pPr eaLnBrk="1" hangingPunct="1"/>
              <a:t>39</a:t>
            </a:fld>
            <a:endParaRPr lang="en-US" smtClean="0"/>
          </a:p>
        </p:txBody>
      </p:sp>
      <p:pic>
        <p:nvPicPr>
          <p:cNvPr id="430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5184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AT&amp;T Long Lines Network</a:t>
            </a:r>
          </a:p>
        </p:txBody>
      </p:sp>
      <p:sp>
        <p:nvSpPr>
          <p:cNvPr id="7171" name="Rectangle 3"/>
          <p:cNvSpPr>
            <a:spLocks noGrp="1" noChangeArrowheads="1"/>
          </p:cNvSpPr>
          <p:nvPr>
            <p:ph idx="1"/>
          </p:nvPr>
        </p:nvSpPr>
        <p:spPr/>
        <p:txBody>
          <a:bodyPr/>
          <a:lstStyle/>
          <a:p>
            <a:pPr eaLnBrk="1" hangingPunct="1"/>
            <a:r>
              <a:rPr lang="en-US" smtClean="0"/>
              <a:t>First is the wireless WAN that no longer exists</a:t>
            </a:r>
          </a:p>
          <a:p>
            <a:pPr eaLnBrk="1" hangingPunct="1"/>
            <a:r>
              <a:rPr lang="en-US" smtClean="0"/>
              <a:t>You have probably seen the signs of this wireless WAN when traveling down the highway, especially outside of a major city</a:t>
            </a:r>
          </a:p>
          <a:p>
            <a:pPr eaLnBrk="1" hangingPunct="1"/>
            <a:r>
              <a:rPr lang="en-US" smtClean="0"/>
              <a:t>The sign to look for to identify the remains of this network is</a:t>
            </a:r>
          </a:p>
        </p:txBody>
      </p:sp>
      <p:sp>
        <p:nvSpPr>
          <p:cNvPr id="7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01FC2A-1404-4693-98A8-A26CA2CFB2EE}" type="slidenum">
              <a:rPr lang="en-US" smtClean="0"/>
              <a:pPr eaLnBrk="1" hangingPunct="1"/>
              <a:t>4</a:t>
            </a:fld>
            <a:endParaRPr lang="en-US" smtClean="0"/>
          </a:p>
        </p:txBody>
      </p:sp>
      <p:sp>
        <p:nvSpPr>
          <p:cNvPr id="71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Footprint</a:t>
            </a:r>
          </a:p>
        </p:txBody>
      </p:sp>
      <p:sp>
        <p:nvSpPr>
          <p:cNvPr id="44035" name="Content Placeholder 2"/>
          <p:cNvSpPr>
            <a:spLocks noGrp="1"/>
          </p:cNvSpPr>
          <p:nvPr>
            <p:ph idx="1"/>
          </p:nvPr>
        </p:nvSpPr>
        <p:spPr/>
        <p:txBody>
          <a:bodyPr/>
          <a:lstStyle/>
          <a:p>
            <a:r>
              <a:rPr lang="en-US" smtClean="0"/>
              <a:t>The satellite footprint defines a region on the surface where signal is receivable </a:t>
            </a:r>
          </a:p>
          <a:p>
            <a:r>
              <a:rPr lang="en-US" smtClean="0"/>
              <a:t>Satellites can have several beams or footprints with many several different coverage areas</a:t>
            </a:r>
          </a:p>
        </p:txBody>
      </p:sp>
      <p:sp>
        <p:nvSpPr>
          <p:cNvPr id="44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44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7301813-A565-4F38-859E-43A454F65934}" type="slidenum">
              <a:rPr lang="en-US" smtClean="0"/>
              <a:pPr eaLnBrk="1" hangingPunct="1"/>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PVCs</a:t>
            </a:r>
          </a:p>
        </p:txBody>
      </p:sp>
      <p:sp>
        <p:nvSpPr>
          <p:cNvPr id="45059" name="Content Placeholder 2"/>
          <p:cNvSpPr>
            <a:spLocks noGrp="1"/>
          </p:cNvSpPr>
          <p:nvPr>
            <p:ph idx="1"/>
          </p:nvPr>
        </p:nvSpPr>
        <p:spPr/>
        <p:txBody>
          <a:bodyPr/>
          <a:lstStyle/>
          <a:p>
            <a:r>
              <a:rPr lang="en-US" smtClean="0"/>
              <a:t>Satellite circuits are unlike a telephone connection where wires and switches connect one end to the other</a:t>
            </a:r>
          </a:p>
          <a:p>
            <a:r>
              <a:rPr lang="en-US" smtClean="0"/>
              <a:t>A satellite connection uses the concept of a PVC – Permanent Virtual Circuit</a:t>
            </a:r>
          </a:p>
          <a:p>
            <a:r>
              <a:rPr lang="en-US" smtClean="0"/>
              <a:t>A PVC provides a guaranteed bandwidth called a CIR – Committed Information Rate</a:t>
            </a:r>
          </a:p>
        </p:txBody>
      </p:sp>
      <p:sp>
        <p:nvSpPr>
          <p:cNvPr id="450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45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C0C3FDB-60A3-43E5-9BCA-1D401EA71829}" type="slidenum">
              <a:rPr lang="en-US" smtClean="0"/>
              <a:pPr eaLnBrk="1" hangingPunct="1"/>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PVCs</a:t>
            </a:r>
          </a:p>
        </p:txBody>
      </p:sp>
      <p:sp>
        <p:nvSpPr>
          <p:cNvPr id="46083" name="Content Placeholder 2"/>
          <p:cNvSpPr>
            <a:spLocks noGrp="1"/>
          </p:cNvSpPr>
          <p:nvPr>
            <p:ph idx="1"/>
          </p:nvPr>
        </p:nvSpPr>
        <p:spPr/>
        <p:txBody>
          <a:bodyPr/>
          <a:lstStyle/>
          <a:p>
            <a:r>
              <a:rPr lang="en-US" smtClean="0"/>
              <a:t>The CIR is what the service provider guarantees you will get</a:t>
            </a:r>
          </a:p>
          <a:p>
            <a:r>
              <a:rPr lang="en-US" smtClean="0"/>
              <a:t>The advantage to a PVC, in this case when using TDMA or CDMA, is the ability to burst up to a higher speed if no one else is using the circuit</a:t>
            </a:r>
          </a:p>
        </p:txBody>
      </p:sp>
      <p:sp>
        <p:nvSpPr>
          <p:cNvPr id="460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46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71BAC85-A8D4-4571-BBC8-91ADE56FBFEE}" type="slidenum">
              <a:rPr lang="en-US" smtClean="0"/>
              <a:pPr eaLnBrk="1" hangingPunct="1"/>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Capacity v Throughput</a:t>
            </a:r>
          </a:p>
        </p:txBody>
      </p:sp>
      <p:sp>
        <p:nvSpPr>
          <p:cNvPr id="47107" name="Content Placeholder 2"/>
          <p:cNvSpPr>
            <a:spLocks noGrp="1"/>
          </p:cNvSpPr>
          <p:nvPr>
            <p:ph idx="1"/>
          </p:nvPr>
        </p:nvSpPr>
        <p:spPr/>
        <p:txBody>
          <a:bodyPr/>
          <a:lstStyle/>
          <a:p>
            <a:r>
              <a:rPr lang="en-US" smtClean="0"/>
              <a:t>Capacity is the design limit of the transmission line</a:t>
            </a:r>
          </a:p>
          <a:p>
            <a:r>
              <a:rPr lang="en-US" smtClean="0"/>
              <a:t>In the case of the satellite this is the CIR of the PVC as discussed above</a:t>
            </a:r>
          </a:p>
          <a:p>
            <a:r>
              <a:rPr lang="en-US" smtClean="0"/>
              <a:t>The problem is the capacity is never reached</a:t>
            </a:r>
          </a:p>
          <a:p>
            <a:r>
              <a:rPr lang="en-US" smtClean="0"/>
              <a:t>It cannot be</a:t>
            </a:r>
          </a:p>
          <a:p>
            <a:r>
              <a:rPr lang="en-US" smtClean="0"/>
              <a:t>Why</a:t>
            </a:r>
          </a:p>
        </p:txBody>
      </p:sp>
      <p:sp>
        <p:nvSpPr>
          <p:cNvPr id="471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471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7878516-4BEC-4F3A-B998-2006BBFC011D}" type="slidenum">
              <a:rPr lang="en-US" smtClean="0"/>
              <a:pPr eaLnBrk="1" hangingPunct="1"/>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Capacity</a:t>
            </a:r>
          </a:p>
        </p:txBody>
      </p:sp>
      <p:sp>
        <p:nvSpPr>
          <p:cNvPr id="48131" name="Content Placeholder 2"/>
          <p:cNvSpPr>
            <a:spLocks noGrp="1"/>
          </p:cNvSpPr>
          <p:nvPr>
            <p:ph idx="1"/>
          </p:nvPr>
        </p:nvSpPr>
        <p:spPr/>
        <p:txBody>
          <a:bodyPr/>
          <a:lstStyle/>
          <a:p>
            <a:r>
              <a:rPr lang="en-US" smtClean="0"/>
              <a:t>Let’s use the example of a freeway</a:t>
            </a:r>
          </a:p>
          <a:p>
            <a:r>
              <a:rPr lang="en-US" smtClean="0"/>
              <a:t>What is a freeway for</a:t>
            </a:r>
          </a:p>
          <a:p>
            <a:r>
              <a:rPr lang="en-US" smtClean="0"/>
              <a:t>Most would say to carry traffic</a:t>
            </a:r>
          </a:p>
          <a:p>
            <a:r>
              <a:rPr lang="en-US" smtClean="0"/>
              <a:t>In other words, cars and trucks and such</a:t>
            </a:r>
          </a:p>
          <a:p>
            <a:r>
              <a:rPr lang="en-US" smtClean="0"/>
              <a:t>But no</a:t>
            </a:r>
          </a:p>
          <a:p>
            <a:r>
              <a:rPr lang="en-US" smtClean="0"/>
              <a:t>In reality it is to carry people, in the case of cars</a:t>
            </a:r>
          </a:p>
        </p:txBody>
      </p:sp>
      <p:sp>
        <p:nvSpPr>
          <p:cNvPr id="481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48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521840B-F2E7-424E-B84C-28D7E4965F55}" type="slidenum">
              <a:rPr lang="en-US" smtClean="0"/>
              <a:pPr eaLnBrk="1" hangingPunct="1"/>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Capacity</a:t>
            </a:r>
          </a:p>
        </p:txBody>
      </p:sp>
      <p:sp>
        <p:nvSpPr>
          <p:cNvPr id="49155" name="Content Placeholder 2"/>
          <p:cNvSpPr>
            <a:spLocks noGrp="1"/>
          </p:cNvSpPr>
          <p:nvPr>
            <p:ph idx="1"/>
          </p:nvPr>
        </p:nvSpPr>
        <p:spPr/>
        <p:txBody>
          <a:bodyPr/>
          <a:lstStyle/>
          <a:p>
            <a:r>
              <a:rPr lang="en-US" smtClean="0"/>
              <a:t>For example, how many people could we fit in a one mile section of a three lane freeway</a:t>
            </a:r>
          </a:p>
          <a:p>
            <a:r>
              <a:rPr lang="en-US" smtClean="0"/>
              <a:t>I would measure it this way</a:t>
            </a:r>
          </a:p>
          <a:p>
            <a:r>
              <a:rPr lang="en-US" smtClean="0"/>
              <a:t>Strip everybody down naked as jaybirds</a:t>
            </a:r>
          </a:p>
          <a:p>
            <a:r>
              <a:rPr lang="en-US" smtClean="0"/>
              <a:t>Pack them nose to you know what, shoulder to shoulder</a:t>
            </a:r>
          </a:p>
        </p:txBody>
      </p:sp>
      <p:sp>
        <p:nvSpPr>
          <p:cNvPr id="491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491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B81D9FB-0A9F-4737-A8AF-20911E3E7164}" type="slidenum">
              <a:rPr lang="en-US" smtClean="0"/>
              <a:pPr eaLnBrk="1" hangingPunct="1"/>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Capacity</a:t>
            </a:r>
          </a:p>
        </p:txBody>
      </p:sp>
      <p:sp>
        <p:nvSpPr>
          <p:cNvPr id="50179" name="Content Placeholder 2"/>
          <p:cNvSpPr>
            <a:spLocks noGrp="1"/>
          </p:cNvSpPr>
          <p:nvPr>
            <p:ph idx="1"/>
          </p:nvPr>
        </p:nvSpPr>
        <p:spPr/>
        <p:txBody>
          <a:bodyPr/>
          <a:lstStyle/>
          <a:p>
            <a:r>
              <a:rPr lang="en-US" smtClean="0"/>
              <a:t>I estimate we could stuff about 103,680 humans in this space</a:t>
            </a:r>
          </a:p>
          <a:p>
            <a:r>
              <a:rPr lang="en-US" smtClean="0"/>
              <a:t>So how is throughput different</a:t>
            </a:r>
          </a:p>
        </p:txBody>
      </p:sp>
      <p:sp>
        <p:nvSpPr>
          <p:cNvPr id="501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50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C062690-3EC7-42B4-8F69-0B21129269EE}" type="slidenum">
              <a:rPr lang="en-US" smtClean="0"/>
              <a:pPr eaLnBrk="1" hangingPunct="1"/>
              <a:t>46</a:t>
            </a:fld>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Throughput</a:t>
            </a:r>
          </a:p>
        </p:txBody>
      </p:sp>
      <p:sp>
        <p:nvSpPr>
          <p:cNvPr id="51203" name="Content Placeholder 2"/>
          <p:cNvSpPr>
            <a:spLocks noGrp="1"/>
          </p:cNvSpPr>
          <p:nvPr>
            <p:ph idx="1"/>
          </p:nvPr>
        </p:nvSpPr>
        <p:spPr/>
        <p:txBody>
          <a:bodyPr/>
          <a:lstStyle/>
          <a:p>
            <a:r>
              <a:rPr lang="en-US" smtClean="0"/>
              <a:t>On this same freeway if we place the people in cars, now how many can we pack into that same mile of three lanes</a:t>
            </a:r>
          </a:p>
          <a:p>
            <a:r>
              <a:rPr lang="en-US" smtClean="0"/>
              <a:t>I calculate this as about 975 people</a:t>
            </a:r>
          </a:p>
          <a:p>
            <a:r>
              <a:rPr lang="en-US" smtClean="0"/>
              <a:t>Quite a difference isn’t it</a:t>
            </a:r>
          </a:p>
          <a:p>
            <a:r>
              <a:rPr lang="en-US" smtClean="0"/>
              <a:t>At least in the case of telecommunications lines typically we will see throughput at 75%</a:t>
            </a:r>
          </a:p>
        </p:txBody>
      </p:sp>
      <p:sp>
        <p:nvSpPr>
          <p:cNvPr id="512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512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C9357A0-E014-424D-851F-5C7EB124D624}" type="slidenum">
              <a:rPr lang="en-US" smtClean="0"/>
              <a:pPr eaLnBrk="1" hangingPunct="1"/>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Throughput</a:t>
            </a:r>
          </a:p>
        </p:txBody>
      </p:sp>
      <p:sp>
        <p:nvSpPr>
          <p:cNvPr id="52227" name="Content Placeholder 2"/>
          <p:cNvSpPr>
            <a:spLocks noGrp="1"/>
          </p:cNvSpPr>
          <p:nvPr>
            <p:ph idx="1"/>
          </p:nvPr>
        </p:nvSpPr>
        <p:spPr/>
        <p:txBody>
          <a:bodyPr/>
          <a:lstStyle/>
          <a:p>
            <a:r>
              <a:rPr lang="en-US" smtClean="0"/>
              <a:t>When using telecommunications circuits such as a satellite link the data, such as an email message, must be broken up into chunks called frames</a:t>
            </a:r>
          </a:p>
          <a:p>
            <a:r>
              <a:rPr lang="en-US" smtClean="0"/>
              <a:t>When we do that the frame structure becomes overhead, just like the car</a:t>
            </a:r>
          </a:p>
          <a:p>
            <a:r>
              <a:rPr lang="en-US" smtClean="0"/>
              <a:t>The car or frame is needed to carry the people or data, but it is wasted space on the freeway or communications link</a:t>
            </a:r>
          </a:p>
        </p:txBody>
      </p:sp>
      <p:sp>
        <p:nvSpPr>
          <p:cNvPr id="522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522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CB6044C-1F53-47DF-B3AB-FACF681959EC}" type="slidenum">
              <a:rPr lang="en-US" smtClean="0"/>
              <a:pPr eaLnBrk="1" hangingPunct="1"/>
              <a:t>48</a:t>
            </a:fld>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Throughput</a:t>
            </a:r>
          </a:p>
        </p:txBody>
      </p:sp>
      <p:sp>
        <p:nvSpPr>
          <p:cNvPr id="53251" name="Content Placeholder 2"/>
          <p:cNvSpPr>
            <a:spLocks noGrp="1"/>
          </p:cNvSpPr>
          <p:nvPr>
            <p:ph idx="1"/>
          </p:nvPr>
        </p:nvSpPr>
        <p:spPr/>
        <p:txBody>
          <a:bodyPr/>
          <a:lstStyle/>
          <a:p>
            <a:r>
              <a:rPr lang="en-US" smtClean="0"/>
              <a:t>Therefore, we never see the transfer rate approach the rated speed of the circuit unless the circuit is oversized by at least 20 percent over the CIR requested</a:t>
            </a:r>
          </a:p>
        </p:txBody>
      </p:sp>
      <p:sp>
        <p:nvSpPr>
          <p:cNvPr id="532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53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E92AB10-88D1-491D-90F7-26A4D054BAA0}" type="slidenum">
              <a:rPr lang="en-US" smtClean="0"/>
              <a:pPr eaLnBrk="1" hangingPunct="1"/>
              <a:t>49</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AT&amp;T Long Lines Network</a:t>
            </a:r>
          </a:p>
        </p:txBody>
      </p:sp>
      <p:pic>
        <p:nvPicPr>
          <p:cNvPr id="8195" name="Picture 4" descr="ATTWirelessWANTow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89088" y="1423988"/>
            <a:ext cx="5983287" cy="4551362"/>
          </a:xfrm>
        </p:spPr>
      </p:pic>
      <p:sp>
        <p:nvSpPr>
          <p:cNvPr id="81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40EC96F-DB94-4EBE-B083-F43AED7AD469}" type="slidenum">
              <a:rPr lang="en-US" smtClean="0"/>
              <a:pPr eaLnBrk="1" hangingPunct="1"/>
              <a:t>5</a:t>
            </a:fld>
            <a:endParaRPr lang="en-US" smtClean="0"/>
          </a:p>
        </p:txBody>
      </p:sp>
      <p:sp>
        <p:nvSpPr>
          <p:cNvPr id="81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Satellite Locations</a:t>
            </a:r>
          </a:p>
        </p:txBody>
      </p:sp>
      <p:sp>
        <p:nvSpPr>
          <p:cNvPr id="54275" name="Content Placeholder 2"/>
          <p:cNvSpPr>
            <a:spLocks noGrp="1"/>
          </p:cNvSpPr>
          <p:nvPr>
            <p:ph idx="1"/>
          </p:nvPr>
        </p:nvSpPr>
        <p:spPr/>
        <p:txBody>
          <a:bodyPr/>
          <a:lstStyle/>
          <a:p>
            <a:r>
              <a:rPr lang="en-US" smtClean="0"/>
              <a:t>The satellites we are interested in are those in geostationary orbits</a:t>
            </a:r>
          </a:p>
          <a:p>
            <a:r>
              <a:rPr lang="en-US" smtClean="0"/>
              <a:t>The GEO satellites</a:t>
            </a:r>
          </a:p>
          <a:p>
            <a:r>
              <a:rPr lang="en-US" smtClean="0"/>
              <a:t>For example</a:t>
            </a:r>
          </a:p>
          <a:p>
            <a:pPr lvl="1"/>
            <a:r>
              <a:rPr lang="en-US" sz="1000" smtClean="0"/>
              <a:t>Graphic by Intelsat</a:t>
            </a:r>
          </a:p>
        </p:txBody>
      </p:sp>
      <p:sp>
        <p:nvSpPr>
          <p:cNvPr id="542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54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57C9B4A-2F84-4A98-994C-19C96EC6A7F5}" type="slidenum">
              <a:rPr lang="en-US" smtClean="0"/>
              <a:pPr eaLnBrk="1" hangingPunct="1"/>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Satellite Locations</a:t>
            </a:r>
          </a:p>
        </p:txBody>
      </p:sp>
      <p:sp>
        <p:nvSpPr>
          <p:cNvPr id="5529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553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6860A6C-5625-4450-9B86-E9EFF95DAC06}" type="slidenum">
              <a:rPr lang="en-US" smtClean="0"/>
              <a:pPr eaLnBrk="1" hangingPunct="1"/>
              <a:t>51</a:t>
            </a:fld>
            <a:endParaRPr lang="en-US" smtClean="0"/>
          </a:p>
        </p:txBody>
      </p:sp>
      <p:pic>
        <p:nvPicPr>
          <p:cNvPr id="55301" name="Picture 2"/>
          <p:cNvPicPr>
            <a:picLocks noChangeAspect="1" noChangeArrowheads="1"/>
          </p:cNvPicPr>
          <p:nvPr/>
        </p:nvPicPr>
        <p:blipFill>
          <a:blip r:embed="rId3">
            <a:extLst>
              <a:ext uri="{28A0092B-C50C-407E-A947-70E740481C1C}">
                <a14:useLocalDpi xmlns:a14="http://schemas.microsoft.com/office/drawing/2010/main" val="0"/>
              </a:ext>
            </a:extLst>
          </a:blip>
          <a:srcRect l="11330" t="13542" r="12500" b="22917"/>
          <a:stretch>
            <a:fillRect/>
          </a:stretch>
        </p:blipFill>
        <p:spPr bwMode="auto">
          <a:xfrm>
            <a:off x="457200" y="1676400"/>
            <a:ext cx="8264525"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Satellite Locations</a:t>
            </a:r>
          </a:p>
        </p:txBody>
      </p:sp>
      <p:sp>
        <p:nvSpPr>
          <p:cNvPr id="3" name="Content Placeholder 2"/>
          <p:cNvSpPr>
            <a:spLocks noGrp="1"/>
          </p:cNvSpPr>
          <p:nvPr>
            <p:ph idx="1"/>
          </p:nvPr>
        </p:nvSpPr>
        <p:spPr/>
        <p:txBody>
          <a:bodyPr>
            <a:normAutofit lnSpcReduction="10000"/>
          </a:bodyPr>
          <a:lstStyle/>
          <a:p>
            <a:pPr eaLnBrk="1" hangingPunct="1">
              <a:defRPr/>
            </a:pPr>
            <a:r>
              <a:rPr lang="en-US" kern="1200" dirty="0" smtClean="0"/>
              <a:t>The transponders on satellites can be tuned to provide general coverage to a large area, a hemisphere, a zone, or spot coverage to a small area</a:t>
            </a:r>
            <a:endParaRPr lang="en-US" dirty="0" smtClean="0"/>
          </a:p>
          <a:p>
            <a:pPr eaLnBrk="1" hangingPunct="1">
              <a:defRPr/>
            </a:pPr>
            <a:r>
              <a:rPr lang="en-US" kern="1200" dirty="0" smtClean="0"/>
              <a:t>In this example we will assume the cruise ship will tune into the global beam of one of three satellites</a:t>
            </a:r>
            <a:endParaRPr lang="en-US" dirty="0" smtClean="0"/>
          </a:p>
          <a:p>
            <a:pPr eaLnBrk="1" hangingPunct="1">
              <a:defRPr/>
            </a:pPr>
            <a:r>
              <a:rPr lang="en-US" kern="1200" dirty="0" smtClean="0"/>
              <a:t>These three satellites can provide coverage for the entire globe</a:t>
            </a:r>
            <a:endParaRPr lang="en-US" dirty="0" smtClean="0"/>
          </a:p>
        </p:txBody>
      </p:sp>
      <p:sp>
        <p:nvSpPr>
          <p:cNvPr id="563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56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BEF61B7-22AA-4CD3-80F9-9885142B5D94}" type="slidenum">
              <a:rPr lang="en-US" smtClean="0"/>
              <a:pPr eaLnBrk="1" hangingPunct="1"/>
              <a:t>52</a:t>
            </a:fld>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Satellite Locations</a:t>
            </a:r>
          </a:p>
        </p:txBody>
      </p:sp>
      <p:sp>
        <p:nvSpPr>
          <p:cNvPr id="3" name="Content Placeholder 2"/>
          <p:cNvSpPr>
            <a:spLocks noGrp="1"/>
          </p:cNvSpPr>
          <p:nvPr>
            <p:ph idx="1"/>
          </p:nvPr>
        </p:nvSpPr>
        <p:spPr/>
        <p:txBody>
          <a:bodyPr/>
          <a:lstStyle/>
          <a:p>
            <a:pPr eaLnBrk="1" hangingPunct="1">
              <a:defRPr/>
            </a:pPr>
            <a:r>
              <a:rPr lang="en-US" kern="1200" dirty="0" smtClean="0"/>
              <a:t>These are</a:t>
            </a:r>
            <a:endParaRPr lang="en-US" dirty="0" smtClean="0"/>
          </a:p>
          <a:p>
            <a:pPr lvl="1" eaLnBrk="1" hangingPunct="1">
              <a:defRPr/>
            </a:pPr>
            <a:r>
              <a:rPr lang="en-US" kern="1200" dirty="0" smtClean="0">
                <a:ea typeface="+mn-ea"/>
                <a:cs typeface="+mn-cs"/>
              </a:rPr>
              <a:t>Intelsat 903 (AOR)</a:t>
            </a:r>
            <a:endParaRPr lang="en-US" dirty="0" smtClean="0"/>
          </a:p>
          <a:p>
            <a:pPr lvl="1" eaLnBrk="1" hangingPunct="1">
              <a:defRPr/>
            </a:pPr>
            <a:r>
              <a:rPr lang="en-US" kern="1200" dirty="0" smtClean="0">
                <a:ea typeface="+mn-ea"/>
                <a:cs typeface="+mn-cs"/>
              </a:rPr>
              <a:t>Intelsat 906 (IOR)</a:t>
            </a:r>
            <a:endParaRPr lang="en-US" dirty="0" smtClean="0"/>
          </a:p>
          <a:p>
            <a:pPr lvl="1" eaLnBrk="1" hangingPunct="1">
              <a:defRPr/>
            </a:pPr>
            <a:r>
              <a:rPr lang="en-US" kern="1200" dirty="0" smtClean="0">
                <a:ea typeface="+mn-ea"/>
                <a:cs typeface="+mn-cs"/>
              </a:rPr>
              <a:t>NSS-5 (POR)</a:t>
            </a:r>
          </a:p>
          <a:p>
            <a:pPr marL="1074420" lvl="2" indent="-274320" eaLnBrk="1" fontAlgn="auto" hangingPunct="1">
              <a:spcAft>
                <a:spcPts val="0"/>
              </a:spcAft>
              <a:buClr>
                <a:schemeClr val="accent3"/>
              </a:buClr>
              <a:buSzPct val="95000"/>
              <a:buFont typeface="Wingdings 2"/>
              <a:buChar char=""/>
              <a:defRPr/>
            </a:pPr>
            <a:r>
              <a:rPr lang="en-US" sz="1000" kern="1200" dirty="0" smtClean="0">
                <a:ea typeface="+mn-ea"/>
                <a:cs typeface="+mn-cs"/>
              </a:rPr>
              <a:t>Graphic by Intelsat</a:t>
            </a:r>
            <a:endParaRPr lang="en-US" sz="1000" dirty="0"/>
          </a:p>
        </p:txBody>
      </p:sp>
      <p:sp>
        <p:nvSpPr>
          <p:cNvPr id="573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D3706D9-DC84-4469-B9A1-66A9171F3420}" type="slidenum">
              <a:rPr lang="en-US" smtClean="0"/>
              <a:pPr eaLnBrk="1" hangingPunct="1"/>
              <a:t>53</a:t>
            </a:fld>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Global C Band Satellites</a:t>
            </a:r>
          </a:p>
        </p:txBody>
      </p:sp>
      <p:sp>
        <p:nvSpPr>
          <p:cNvPr id="5837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583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E009421-2F91-4460-BD92-5FD76C53A38B}" type="slidenum">
              <a:rPr lang="en-US" smtClean="0"/>
              <a:pPr eaLnBrk="1" hangingPunct="1"/>
              <a:t>54</a:t>
            </a:fld>
            <a:endParaRPr lang="en-US" smtClean="0"/>
          </a:p>
        </p:txBody>
      </p:sp>
      <p:pic>
        <p:nvPicPr>
          <p:cNvPr id="58373" name="Picture 2"/>
          <p:cNvPicPr>
            <a:picLocks noChangeAspect="1" noChangeArrowheads="1"/>
          </p:cNvPicPr>
          <p:nvPr/>
        </p:nvPicPr>
        <p:blipFill>
          <a:blip r:embed="rId3">
            <a:extLst>
              <a:ext uri="{28A0092B-C50C-407E-A947-70E740481C1C}">
                <a14:useLocalDpi xmlns:a14="http://schemas.microsoft.com/office/drawing/2010/main" val="0"/>
              </a:ext>
            </a:extLst>
          </a:blip>
          <a:srcRect l="19376" t="26042" r="14999" b="6250"/>
          <a:stretch>
            <a:fillRect/>
          </a:stretch>
        </p:blipFill>
        <p:spPr bwMode="auto">
          <a:xfrm>
            <a:off x="990600" y="1524000"/>
            <a:ext cx="7162800" cy="44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Global C Band Satellites</a:t>
            </a:r>
          </a:p>
        </p:txBody>
      </p:sp>
      <p:sp>
        <p:nvSpPr>
          <p:cNvPr id="59395" name="Content Placeholder 2"/>
          <p:cNvSpPr>
            <a:spLocks noGrp="1"/>
          </p:cNvSpPr>
          <p:nvPr>
            <p:ph idx="1"/>
          </p:nvPr>
        </p:nvSpPr>
        <p:spPr/>
        <p:txBody>
          <a:bodyPr/>
          <a:lstStyle/>
          <a:p>
            <a:r>
              <a:rPr lang="en-US" smtClean="0"/>
              <a:t>Ships use these global coverage satellites when they are out in the ocean</a:t>
            </a:r>
          </a:p>
          <a:p>
            <a:r>
              <a:rPr lang="en-US" smtClean="0"/>
              <a:t>Then nearer to shore they use the regional coverage C band satellites due to their higher signal strength</a:t>
            </a:r>
          </a:p>
          <a:p>
            <a:r>
              <a:rPr lang="en-US" smtClean="0"/>
              <a:t>The smaller foot print of the regional satellites is not a problem when operating in a limited area near shore</a:t>
            </a:r>
          </a:p>
        </p:txBody>
      </p:sp>
      <p:sp>
        <p:nvSpPr>
          <p:cNvPr id="593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59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84A850C-7ED4-4366-9DEA-22080820FF1F}" type="slidenum">
              <a:rPr lang="en-US" smtClean="0"/>
              <a:pPr eaLnBrk="1" hangingPunct="1"/>
              <a:t>55</a:t>
            </a:fld>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Regional C Band Satellites</a:t>
            </a:r>
          </a:p>
        </p:txBody>
      </p:sp>
      <p:sp>
        <p:nvSpPr>
          <p:cNvPr id="604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604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E47089B-5AB9-42F3-94D2-45909331B5D9}" type="slidenum">
              <a:rPr lang="en-US" smtClean="0"/>
              <a:pPr eaLnBrk="1" hangingPunct="1"/>
              <a:t>56</a:t>
            </a:fld>
            <a:endParaRPr lang="en-US" smtClean="0"/>
          </a:p>
        </p:txBody>
      </p:sp>
      <p:pic>
        <p:nvPicPr>
          <p:cNvPr id="60421" name="Picture 2"/>
          <p:cNvPicPr>
            <a:picLocks noChangeAspect="1" noChangeArrowheads="1"/>
          </p:cNvPicPr>
          <p:nvPr/>
        </p:nvPicPr>
        <p:blipFill>
          <a:blip r:embed="rId3">
            <a:extLst>
              <a:ext uri="{28A0092B-C50C-407E-A947-70E740481C1C}">
                <a14:useLocalDpi xmlns:a14="http://schemas.microsoft.com/office/drawing/2010/main" val="0"/>
              </a:ext>
            </a:extLst>
          </a:blip>
          <a:srcRect l="18124" t="26042" r="18750" b="11458"/>
          <a:stretch>
            <a:fillRect/>
          </a:stretch>
        </p:blipFill>
        <p:spPr bwMode="auto">
          <a:xfrm>
            <a:off x="838200" y="1524000"/>
            <a:ext cx="74676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Regional Ku Band Satellites</a:t>
            </a:r>
          </a:p>
        </p:txBody>
      </p:sp>
      <p:sp>
        <p:nvSpPr>
          <p:cNvPr id="61443" name="Content Placeholder 2"/>
          <p:cNvSpPr>
            <a:spLocks noGrp="1"/>
          </p:cNvSpPr>
          <p:nvPr>
            <p:ph idx="1"/>
          </p:nvPr>
        </p:nvSpPr>
        <p:spPr/>
        <p:txBody>
          <a:bodyPr/>
          <a:lstStyle/>
          <a:p>
            <a:r>
              <a:rPr lang="en-US" smtClean="0"/>
              <a:t>Also available are the regional coverage Ku band satellites</a:t>
            </a:r>
          </a:p>
          <a:p>
            <a:r>
              <a:rPr lang="en-US" smtClean="0"/>
              <a:t>These are used for yachts, commercial vessels, oil and gas vessels, and as a backup to the C band links when needed</a:t>
            </a:r>
          </a:p>
        </p:txBody>
      </p:sp>
      <p:sp>
        <p:nvSpPr>
          <p:cNvPr id="614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614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59D5964-7B74-4209-AFCC-81E966F94927}" type="slidenum">
              <a:rPr lang="en-US" smtClean="0"/>
              <a:pPr eaLnBrk="1" hangingPunct="1"/>
              <a:t>57</a:t>
            </a:fld>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Regional Ku Band Satellites</a:t>
            </a:r>
          </a:p>
        </p:txBody>
      </p:sp>
      <p:sp>
        <p:nvSpPr>
          <p:cNvPr id="62467" name="Content Placeholder 2"/>
          <p:cNvSpPr>
            <a:spLocks noGrp="1"/>
          </p:cNvSpPr>
          <p:nvPr>
            <p:ph idx="1"/>
          </p:nvPr>
        </p:nvSpPr>
        <p:spPr/>
        <p:txBody>
          <a:bodyPr/>
          <a:lstStyle/>
          <a:p>
            <a:r>
              <a:rPr lang="en-US" smtClean="0"/>
              <a:t>C band connections are subject to interference when the ship is near shore in many areas as the primary licensed user of these frequencies are point to point microwave links and some radar sites</a:t>
            </a:r>
          </a:p>
          <a:p>
            <a:r>
              <a:rPr lang="en-US" smtClean="0"/>
              <a:t>As such the satellite user must accept any interference from these shore based links cause</a:t>
            </a:r>
          </a:p>
        </p:txBody>
      </p:sp>
      <p:sp>
        <p:nvSpPr>
          <p:cNvPr id="624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624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7563FFC-2D31-47C4-8B51-3AEC383C1892}" type="slidenum">
              <a:rPr lang="en-US" smtClean="0"/>
              <a:pPr eaLnBrk="1" hangingPunct="1"/>
              <a:t>58</a:t>
            </a:fld>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Regional Ku Band Satellites</a:t>
            </a:r>
          </a:p>
        </p:txBody>
      </p:sp>
      <p:sp>
        <p:nvSpPr>
          <p:cNvPr id="634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634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F1F8745-D27F-4C46-9E42-BFEFE060D5FE}" type="slidenum">
              <a:rPr lang="en-US" smtClean="0"/>
              <a:pPr eaLnBrk="1" hangingPunct="1"/>
              <a:t>59</a:t>
            </a:fld>
            <a:endParaRPr lang="en-US" smtClean="0"/>
          </a:p>
        </p:txBody>
      </p:sp>
      <p:pic>
        <p:nvPicPr>
          <p:cNvPr id="63493" name="Picture 2"/>
          <p:cNvPicPr>
            <a:picLocks noChangeAspect="1" noChangeArrowheads="1"/>
          </p:cNvPicPr>
          <p:nvPr/>
        </p:nvPicPr>
        <p:blipFill>
          <a:blip r:embed="rId3">
            <a:extLst>
              <a:ext uri="{28A0092B-C50C-407E-A947-70E740481C1C}">
                <a14:useLocalDpi xmlns:a14="http://schemas.microsoft.com/office/drawing/2010/main" val="0"/>
              </a:ext>
            </a:extLst>
          </a:blip>
          <a:srcRect l="18124" t="22917" r="17500" b="13542"/>
          <a:stretch>
            <a:fillRect/>
          </a:stretch>
        </p:blipFill>
        <p:spPr bwMode="auto">
          <a:xfrm>
            <a:off x="838200" y="1447800"/>
            <a:ext cx="741997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AT&amp;T Long Lines Network</a:t>
            </a:r>
          </a:p>
        </p:txBody>
      </p:sp>
      <p:sp>
        <p:nvSpPr>
          <p:cNvPr id="9219" name="Rectangle 3"/>
          <p:cNvSpPr>
            <a:spLocks noGrp="1" noChangeArrowheads="1"/>
          </p:cNvSpPr>
          <p:nvPr>
            <p:ph idx="1"/>
          </p:nvPr>
        </p:nvSpPr>
        <p:spPr/>
        <p:txBody>
          <a:bodyPr/>
          <a:lstStyle/>
          <a:p>
            <a:pPr eaLnBrk="1" hangingPunct="1"/>
            <a:r>
              <a:rPr lang="en-US" smtClean="0"/>
              <a:t>Just like a dinosaur’s skeleton, this is a sign of something that no longer exists</a:t>
            </a:r>
          </a:p>
          <a:p>
            <a:pPr eaLnBrk="1" hangingPunct="1"/>
            <a:r>
              <a:rPr lang="en-US" smtClean="0"/>
              <a:t>It is the remains of the AT&amp;T Long Lines system</a:t>
            </a:r>
          </a:p>
          <a:p>
            <a:pPr eaLnBrk="1" hangingPunct="1"/>
            <a:r>
              <a:rPr lang="en-US" smtClean="0"/>
              <a:t>AT&amp;T used these towers from 1947 to the late 1990’s to create the AT&amp;T Long Lines network</a:t>
            </a:r>
          </a:p>
        </p:txBody>
      </p:sp>
      <p:sp>
        <p:nvSpPr>
          <p:cNvPr id="92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DFF701-6DA0-4C74-A34E-A6A609320B0C}" type="slidenum">
              <a:rPr lang="en-US" smtClean="0"/>
              <a:pPr eaLnBrk="1" hangingPunct="1"/>
              <a:t>6</a:t>
            </a:fld>
            <a:endParaRPr lang="en-US" smtClean="0"/>
          </a:p>
        </p:txBody>
      </p:sp>
      <p:sp>
        <p:nvSpPr>
          <p:cNvPr id="92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cs typeface="Times New Roman" pitchFamily="18" charset="0"/>
              </a:rPr>
              <a:t>Problems with Satellite Systems</a:t>
            </a:r>
          </a:p>
        </p:txBody>
      </p:sp>
      <p:sp>
        <p:nvSpPr>
          <p:cNvPr id="64515" name="Rectangle 3"/>
          <p:cNvSpPr>
            <a:spLocks noGrp="1" noChangeArrowheads="1"/>
          </p:cNvSpPr>
          <p:nvPr>
            <p:ph idx="1"/>
          </p:nvPr>
        </p:nvSpPr>
        <p:spPr/>
        <p:txBody>
          <a:bodyPr/>
          <a:lstStyle/>
          <a:p>
            <a:pPr eaLnBrk="1" hangingPunct="1"/>
            <a:r>
              <a:rPr lang="en-US" smtClean="0">
                <a:cs typeface="Times New Roman" pitchFamily="18" charset="0"/>
              </a:rPr>
              <a:t>Satellite-based services pose a set of unique issues to the network designer</a:t>
            </a:r>
          </a:p>
          <a:p>
            <a:pPr eaLnBrk="1" hangingPunct="1"/>
            <a:r>
              <a:rPr lang="en-US" smtClean="0">
                <a:cs typeface="Times New Roman" pitchFamily="18" charset="0"/>
              </a:rPr>
              <a:t>Such as</a:t>
            </a:r>
          </a:p>
          <a:p>
            <a:pPr lvl="1" eaLnBrk="1" hangingPunct="1"/>
            <a:r>
              <a:rPr lang="en-US" smtClean="0">
                <a:cs typeface="Times New Roman" pitchFamily="18" charset="0"/>
              </a:rPr>
              <a:t>Look angle</a:t>
            </a:r>
          </a:p>
          <a:p>
            <a:pPr lvl="1" eaLnBrk="1" hangingPunct="1"/>
            <a:r>
              <a:rPr lang="en-US" smtClean="0">
                <a:cs typeface="Times New Roman" pitchFamily="18" charset="0"/>
              </a:rPr>
              <a:t>Latency</a:t>
            </a:r>
          </a:p>
          <a:p>
            <a:pPr lvl="1" eaLnBrk="1" hangingPunct="1"/>
            <a:r>
              <a:rPr lang="en-US" smtClean="0">
                <a:cs typeface="Times New Roman" pitchFamily="18" charset="0"/>
              </a:rPr>
              <a:t>Bit error rates</a:t>
            </a:r>
          </a:p>
        </p:txBody>
      </p:sp>
      <p:sp>
        <p:nvSpPr>
          <p:cNvPr id="645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645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F88ED26-A4DC-45E3-9CDD-C9E4E0EBAD65}" type="slidenum">
              <a:rPr lang="en-US" smtClean="0"/>
              <a:pPr eaLnBrk="1" hangingPunct="1"/>
              <a:t>60</a:t>
            </a:fld>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Look Angle</a:t>
            </a:r>
          </a:p>
        </p:txBody>
      </p:sp>
      <p:sp>
        <p:nvSpPr>
          <p:cNvPr id="65539" name="Content Placeholder 2"/>
          <p:cNvSpPr>
            <a:spLocks noGrp="1"/>
          </p:cNvSpPr>
          <p:nvPr>
            <p:ph idx="1"/>
          </p:nvPr>
        </p:nvSpPr>
        <p:spPr/>
        <p:txBody>
          <a:bodyPr/>
          <a:lstStyle/>
          <a:p>
            <a:r>
              <a:rPr lang="en-US" smtClean="0"/>
              <a:t>What is the look angle</a:t>
            </a:r>
          </a:p>
          <a:p>
            <a:r>
              <a:rPr lang="en-US" smtClean="0"/>
              <a:t>Let’s say we have been cruising South America off of Brazil, but the season is now over</a:t>
            </a:r>
          </a:p>
          <a:p>
            <a:r>
              <a:rPr lang="en-US" smtClean="0"/>
              <a:t>So its time to reposition to Greenland to cruise around Greenland, Iceland, and Norway</a:t>
            </a:r>
          </a:p>
        </p:txBody>
      </p:sp>
      <p:sp>
        <p:nvSpPr>
          <p:cNvPr id="655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655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8E81E24-C388-4621-A8F8-63E762EF3334}" type="slidenum">
              <a:rPr lang="en-US" smtClean="0"/>
              <a:pPr eaLnBrk="1" hangingPunct="1"/>
              <a:t>61</a:t>
            </a:fld>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Look Angle</a:t>
            </a:r>
          </a:p>
        </p:txBody>
      </p:sp>
      <p:sp>
        <p:nvSpPr>
          <p:cNvPr id="66563" name="Content Placeholder 2"/>
          <p:cNvSpPr>
            <a:spLocks noGrp="1"/>
          </p:cNvSpPr>
          <p:nvPr>
            <p:ph idx="1"/>
          </p:nvPr>
        </p:nvSpPr>
        <p:spPr/>
        <p:txBody>
          <a:bodyPr/>
          <a:lstStyle/>
          <a:p>
            <a:r>
              <a:rPr lang="en-US" smtClean="0"/>
              <a:t>As we leave South America to head north we will generally follow the 35 degree W longitude line</a:t>
            </a:r>
          </a:p>
          <a:p>
            <a:r>
              <a:rPr lang="en-US" smtClean="0"/>
              <a:t>For Internet access we have been assigned space on Intelsat 903</a:t>
            </a:r>
          </a:p>
          <a:p>
            <a:r>
              <a:rPr lang="en-US" smtClean="0"/>
              <a:t>This satellite is located at 325.5 degrees E or 34.5 W</a:t>
            </a:r>
          </a:p>
        </p:txBody>
      </p:sp>
      <p:sp>
        <p:nvSpPr>
          <p:cNvPr id="665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665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6139254-CD12-45BB-9588-8905502E67DD}" type="slidenum">
              <a:rPr lang="en-US" smtClean="0"/>
              <a:pPr eaLnBrk="1" hangingPunct="1"/>
              <a:t>62</a:t>
            </a:fld>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Look Angle</a:t>
            </a:r>
          </a:p>
        </p:txBody>
      </p:sp>
      <p:sp>
        <p:nvSpPr>
          <p:cNvPr id="6758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6758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9705B9-0D74-4BB2-9ABA-14DE1679C76A}" type="slidenum">
              <a:rPr lang="en-US" smtClean="0"/>
              <a:pPr eaLnBrk="1" hangingPunct="1"/>
              <a:t>63</a:t>
            </a:fld>
            <a:endParaRPr lang="en-US" smtClean="0"/>
          </a:p>
        </p:txBody>
      </p:sp>
      <p:pic>
        <p:nvPicPr>
          <p:cNvPr id="67589" name="Picture 2"/>
          <p:cNvPicPr>
            <a:picLocks noChangeAspect="1" noChangeArrowheads="1"/>
          </p:cNvPicPr>
          <p:nvPr/>
        </p:nvPicPr>
        <p:blipFill>
          <a:blip r:embed="rId2">
            <a:extLst>
              <a:ext uri="{28A0092B-C50C-407E-A947-70E740481C1C}">
                <a14:useLocalDpi xmlns:a14="http://schemas.microsoft.com/office/drawing/2010/main" val="0"/>
              </a:ext>
            </a:extLst>
          </a:blip>
          <a:srcRect l="16251" t="25555" r="16251" b="3333"/>
          <a:stretch>
            <a:fillRect/>
          </a:stretch>
        </p:blipFill>
        <p:spPr bwMode="auto">
          <a:xfrm>
            <a:off x="742950" y="1600200"/>
            <a:ext cx="7715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Look Angle</a:t>
            </a:r>
          </a:p>
        </p:txBody>
      </p:sp>
      <p:sp>
        <p:nvSpPr>
          <p:cNvPr id="6861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686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3D70B1-0934-4C39-B51A-7617B889E798}" type="slidenum">
              <a:rPr lang="en-US" smtClean="0"/>
              <a:pPr eaLnBrk="1" hangingPunct="1"/>
              <a:t>64</a:t>
            </a:fld>
            <a:endParaRPr lang="en-US" smtClean="0"/>
          </a:p>
        </p:txBody>
      </p:sp>
      <p:pic>
        <p:nvPicPr>
          <p:cNvPr id="68613" name="Picture 2"/>
          <p:cNvPicPr>
            <a:picLocks noChangeAspect="1" noChangeArrowheads="1"/>
          </p:cNvPicPr>
          <p:nvPr/>
        </p:nvPicPr>
        <p:blipFill>
          <a:blip r:embed="rId3">
            <a:extLst>
              <a:ext uri="{28A0092B-C50C-407E-A947-70E740481C1C}">
                <a14:useLocalDpi xmlns:a14="http://schemas.microsoft.com/office/drawing/2010/main" val="0"/>
              </a:ext>
            </a:extLst>
          </a:blip>
          <a:srcRect l="11874" t="14583" r="12500" b="20833"/>
          <a:stretch>
            <a:fillRect/>
          </a:stretch>
        </p:blipFill>
        <p:spPr bwMode="auto">
          <a:xfrm>
            <a:off x="468313" y="1600200"/>
            <a:ext cx="82042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Look Angle</a:t>
            </a:r>
          </a:p>
        </p:txBody>
      </p:sp>
      <p:sp>
        <p:nvSpPr>
          <p:cNvPr id="69635" name="Content Placeholder 2"/>
          <p:cNvSpPr>
            <a:spLocks noGrp="1"/>
          </p:cNvSpPr>
          <p:nvPr>
            <p:ph idx="1"/>
          </p:nvPr>
        </p:nvSpPr>
        <p:spPr/>
        <p:txBody>
          <a:bodyPr/>
          <a:lstStyle/>
          <a:p>
            <a:r>
              <a:rPr lang="en-US" smtClean="0"/>
              <a:t>Let’s calculate the angle between the antenna on-board and the satellite</a:t>
            </a:r>
          </a:p>
          <a:p>
            <a:r>
              <a:rPr lang="en-US" smtClean="0"/>
              <a:t>In other words, the direction in which we point the dish</a:t>
            </a:r>
          </a:p>
          <a:p>
            <a:r>
              <a:rPr lang="en-US" smtClean="0"/>
              <a:t>As we set out headed north with this course as we pass the equator the dish hidden inside the dome is pointed up at an angle of 89.411 degrees</a:t>
            </a:r>
          </a:p>
        </p:txBody>
      </p:sp>
      <p:sp>
        <p:nvSpPr>
          <p:cNvPr id="696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696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994410-3F40-46A4-98C9-8254FE1A70CA}" type="slidenum">
              <a:rPr lang="en-US" smtClean="0"/>
              <a:pPr eaLnBrk="1" hangingPunct="1"/>
              <a:t>65</a:t>
            </a:fld>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Look Angle</a:t>
            </a:r>
          </a:p>
        </p:txBody>
      </p:sp>
      <p:sp>
        <p:nvSpPr>
          <p:cNvPr id="70659" name="Content Placeholder 2"/>
          <p:cNvSpPr>
            <a:spLocks noGrp="1"/>
          </p:cNvSpPr>
          <p:nvPr>
            <p:ph idx="1"/>
          </p:nvPr>
        </p:nvSpPr>
        <p:spPr/>
        <p:txBody>
          <a:bodyPr/>
          <a:lstStyle/>
          <a:p>
            <a:r>
              <a:rPr lang="en-US" smtClean="0"/>
              <a:t>So we point the antenna inside this dome almost straight up</a:t>
            </a:r>
          </a:p>
        </p:txBody>
      </p:sp>
      <p:sp>
        <p:nvSpPr>
          <p:cNvPr id="706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70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7269C22-4D45-48B3-835D-553D697EEE6B}" type="slidenum">
              <a:rPr lang="en-US" smtClean="0"/>
              <a:pPr eaLnBrk="1" hangingPunct="1"/>
              <a:t>66</a:t>
            </a:fld>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Satellite Dish Dome</a:t>
            </a:r>
          </a:p>
        </p:txBody>
      </p:sp>
      <p:pic>
        <p:nvPicPr>
          <p:cNvPr id="71683" name="Content Placeholder 5" descr="IMG_0177.JPG"/>
          <p:cNvPicPr>
            <a:picLocks noGrp="1" noChangeAspect="1"/>
          </p:cNvPicPr>
          <p:nvPr>
            <p:ph idx="1"/>
          </p:nvPr>
        </p:nvPicPr>
        <p:blipFill>
          <a:blip r:embed="rId3">
            <a:extLst>
              <a:ext uri="{28A0092B-C50C-407E-A947-70E740481C1C}">
                <a14:useLocalDpi xmlns:a14="http://schemas.microsoft.com/office/drawing/2010/main" val="0"/>
              </a:ext>
            </a:extLst>
          </a:blip>
          <a:srcRect l="38281" b="79855"/>
          <a:stretch>
            <a:fillRect/>
          </a:stretch>
        </p:blipFill>
        <p:spPr>
          <a:xfrm>
            <a:off x="990600" y="2362200"/>
            <a:ext cx="7148513" cy="1749425"/>
          </a:xfrm>
        </p:spPr>
      </p:pic>
      <p:sp>
        <p:nvSpPr>
          <p:cNvPr id="716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716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5A44AE9-A193-45F6-8158-7D63734BA6E4}" type="slidenum">
              <a:rPr lang="en-US" smtClean="0"/>
              <a:pPr eaLnBrk="1" hangingPunct="1"/>
              <a:t>67</a:t>
            </a:fld>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Latency</a:t>
            </a:r>
          </a:p>
        </p:txBody>
      </p:sp>
      <p:sp>
        <p:nvSpPr>
          <p:cNvPr id="3" name="Content Placeholder 2"/>
          <p:cNvSpPr>
            <a:spLocks noGrp="1"/>
          </p:cNvSpPr>
          <p:nvPr>
            <p:ph idx="1"/>
          </p:nvPr>
        </p:nvSpPr>
        <p:spPr/>
        <p:txBody>
          <a:bodyPr>
            <a:normAutofit lnSpcReduction="10000"/>
          </a:bodyPr>
          <a:lstStyle/>
          <a:p>
            <a:pPr>
              <a:defRPr/>
            </a:pPr>
            <a:r>
              <a:rPr lang="en-US" dirty="0" smtClean="0"/>
              <a:t>Now regardless of the look angle, physics now intrudes on us in the form of latency</a:t>
            </a:r>
          </a:p>
          <a:p>
            <a:pPr>
              <a:defRPr/>
            </a:pPr>
            <a:r>
              <a:rPr lang="en-US" dirty="0" smtClean="0"/>
              <a:t>Latency is how long it takes for something to happen</a:t>
            </a:r>
          </a:p>
          <a:p>
            <a:pPr>
              <a:defRPr/>
            </a:pPr>
            <a:r>
              <a:rPr lang="en-US" kern="1200" dirty="0" smtClean="0"/>
              <a:t>Latency, or delay, is the time a frame takes to travel from the source station to the final destination</a:t>
            </a:r>
          </a:p>
          <a:p>
            <a:pPr>
              <a:defRPr/>
            </a:pPr>
            <a:r>
              <a:rPr lang="en-US" dirty="0" smtClean="0"/>
              <a:t>Humans are only happy if latency is 100 milliseconds or less</a:t>
            </a:r>
          </a:p>
        </p:txBody>
      </p:sp>
      <p:sp>
        <p:nvSpPr>
          <p:cNvPr id="727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727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D4D2650-AAA4-45A8-8D7D-4567B2A084AB}" type="slidenum">
              <a:rPr lang="en-US" smtClean="0"/>
              <a:pPr eaLnBrk="1" hangingPunct="1"/>
              <a:t>68</a:t>
            </a:fld>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Latency</a:t>
            </a:r>
          </a:p>
        </p:txBody>
      </p:sp>
      <p:sp>
        <p:nvSpPr>
          <p:cNvPr id="73731" name="Content Placeholder 2"/>
          <p:cNvSpPr>
            <a:spLocks noGrp="1"/>
          </p:cNvSpPr>
          <p:nvPr>
            <p:ph idx="1"/>
          </p:nvPr>
        </p:nvSpPr>
        <p:spPr/>
        <p:txBody>
          <a:bodyPr/>
          <a:lstStyle/>
          <a:p>
            <a:r>
              <a:rPr lang="en-US" smtClean="0"/>
              <a:t>This is the network design goal</a:t>
            </a:r>
          </a:p>
          <a:p>
            <a:r>
              <a:rPr lang="en-US" smtClean="0"/>
              <a:t>Can we meet this goal</a:t>
            </a:r>
          </a:p>
          <a:p>
            <a:r>
              <a:rPr lang="en-US" smtClean="0"/>
              <a:t>Unfortunately, no</a:t>
            </a:r>
          </a:p>
          <a:p>
            <a:r>
              <a:rPr lang="en-US" smtClean="0"/>
              <a:t>In the best case scenario when we are directly under the satellite the time required for a transmission is about 500 milliseconds for a round trip</a:t>
            </a:r>
          </a:p>
        </p:txBody>
      </p:sp>
      <p:sp>
        <p:nvSpPr>
          <p:cNvPr id="737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73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2ECD8F3-12EE-4320-9D20-439DD92C6243}" type="slidenum">
              <a:rPr lang="en-US" smtClean="0"/>
              <a:pPr eaLnBrk="1" hangingPunct="1"/>
              <a:t>69</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AT&amp;T Long Lines Network</a:t>
            </a:r>
          </a:p>
        </p:txBody>
      </p:sp>
      <p:sp>
        <p:nvSpPr>
          <p:cNvPr id="10243" name="Content Placeholder 2"/>
          <p:cNvSpPr>
            <a:spLocks noGrp="1"/>
          </p:cNvSpPr>
          <p:nvPr>
            <p:ph idx="1"/>
          </p:nvPr>
        </p:nvSpPr>
        <p:spPr/>
        <p:txBody>
          <a:bodyPr/>
          <a:lstStyle/>
          <a:p>
            <a:pPr eaLnBrk="1" hangingPunct="1"/>
            <a:r>
              <a:rPr lang="en-US" smtClean="0"/>
              <a:t>This was the long distance network you used whenever you called someone in another city</a:t>
            </a:r>
          </a:p>
          <a:p>
            <a:pPr eaLnBrk="1" hangingPunct="1"/>
            <a:r>
              <a:rPr lang="en-US" smtClean="0"/>
              <a:t>It connected the central offices throughout the country to each other, and to other provider’s networks</a:t>
            </a:r>
          </a:p>
          <a:p>
            <a:pPr eaLnBrk="1" hangingPunct="1"/>
            <a:r>
              <a:rPr lang="en-US" smtClean="0"/>
              <a:t>This network used microwave radio frequency links</a:t>
            </a:r>
          </a:p>
        </p:txBody>
      </p:sp>
      <p:sp>
        <p:nvSpPr>
          <p:cNvPr id="102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10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6A5AB62-D2EF-4565-BE5F-A3FE1C6C1522}" type="slidenum">
              <a:rPr lang="en-US" smtClean="0"/>
              <a:pPr eaLnBrk="1" hangingPunct="1"/>
              <a:t>7</a:t>
            </a:fld>
            <a:endParaRPr lang="en-US"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Latency</a:t>
            </a:r>
          </a:p>
        </p:txBody>
      </p:sp>
      <p:sp>
        <p:nvSpPr>
          <p:cNvPr id="3" name="Content Placeholder 2"/>
          <p:cNvSpPr>
            <a:spLocks noGrp="1"/>
          </p:cNvSpPr>
          <p:nvPr>
            <p:ph idx="1"/>
          </p:nvPr>
        </p:nvSpPr>
        <p:spPr/>
        <p:txBody>
          <a:bodyPr/>
          <a:lstStyle/>
          <a:p>
            <a:pPr>
              <a:defRPr/>
            </a:pPr>
            <a:r>
              <a:rPr lang="en-US" dirty="0" smtClean="0"/>
              <a:t>And that’s just the part from antenna to antenna</a:t>
            </a:r>
          </a:p>
          <a:p>
            <a:pPr>
              <a:defRPr/>
            </a:pPr>
            <a:r>
              <a:rPr lang="en-US" kern="1200" dirty="0" smtClean="0"/>
              <a:t>In reality the time is more like 660 ms to 2.3 seconds</a:t>
            </a:r>
          </a:p>
          <a:p>
            <a:pPr>
              <a:defRPr/>
            </a:pPr>
            <a:r>
              <a:rPr lang="en-US" kern="1200" dirty="0" smtClean="0"/>
              <a:t>A flatter angle produces an even longer distance, and longer time</a:t>
            </a:r>
          </a:p>
        </p:txBody>
      </p:sp>
      <p:sp>
        <p:nvSpPr>
          <p:cNvPr id="747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747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305014F-1A16-4B51-B5B8-49EB805CCA1C}" type="slidenum">
              <a:rPr lang="en-US" smtClean="0"/>
              <a:pPr eaLnBrk="1" hangingPunct="1"/>
              <a:t>70</a:t>
            </a:fld>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Latency</a:t>
            </a:r>
          </a:p>
        </p:txBody>
      </p:sp>
      <p:sp>
        <p:nvSpPr>
          <p:cNvPr id="75779" name="Content Placeholder 2"/>
          <p:cNvSpPr>
            <a:spLocks noGrp="1"/>
          </p:cNvSpPr>
          <p:nvPr>
            <p:ph idx="1"/>
          </p:nvPr>
        </p:nvSpPr>
        <p:spPr/>
        <p:txBody>
          <a:bodyPr/>
          <a:lstStyle/>
          <a:p>
            <a:r>
              <a:rPr lang="en-US" smtClean="0"/>
              <a:t>On the cruise ship Crystal Symphony the average response time was 700 ms on a cruise from Montreal to the northern edge of South America</a:t>
            </a:r>
          </a:p>
          <a:p>
            <a:r>
              <a:rPr lang="en-US" smtClean="0"/>
              <a:t>The worst response time seen was slightly over 1400 ms</a:t>
            </a:r>
          </a:p>
          <a:p>
            <a:r>
              <a:rPr lang="en-US" smtClean="0"/>
              <a:t>In rough seas retransmissions are common as seen here</a:t>
            </a:r>
          </a:p>
        </p:txBody>
      </p:sp>
      <p:sp>
        <p:nvSpPr>
          <p:cNvPr id="757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75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0610663-9238-44FF-92AE-95604913B6B0}" type="slidenum">
              <a:rPr lang="en-US" smtClean="0"/>
              <a:pPr eaLnBrk="1" hangingPunct="1"/>
              <a:t>71</a:t>
            </a:fld>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Latency</a:t>
            </a:r>
          </a:p>
        </p:txBody>
      </p:sp>
      <p:sp>
        <p:nvSpPr>
          <p:cNvPr id="76803" name="Content Placeholder 2"/>
          <p:cNvSpPr>
            <a:spLocks noGrp="1"/>
          </p:cNvSpPr>
          <p:nvPr>
            <p:ph idx="1"/>
          </p:nvPr>
        </p:nvSpPr>
        <p:spPr/>
        <p:txBody>
          <a:bodyPr/>
          <a:lstStyle/>
          <a:p>
            <a:r>
              <a:rPr lang="en-US" smtClean="0"/>
              <a:t>In this case the seas were from 15 to 25 feet</a:t>
            </a:r>
          </a:p>
        </p:txBody>
      </p:sp>
      <p:sp>
        <p:nvSpPr>
          <p:cNvPr id="768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768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3EB6DC-0AC1-45AE-A707-77B0BDD7E870}" type="slidenum">
              <a:rPr lang="en-US" smtClean="0"/>
              <a:pPr eaLnBrk="1" hangingPunct="1"/>
              <a:t>72</a:t>
            </a:fld>
            <a:endParaRPr 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Latency</a:t>
            </a:r>
          </a:p>
        </p:txBody>
      </p:sp>
      <p:sp>
        <p:nvSpPr>
          <p:cNvPr id="7782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7782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01E6DB2-7A41-4228-96C3-E5CA624CA7D3}" type="slidenum">
              <a:rPr lang="en-US" smtClean="0"/>
              <a:pPr eaLnBrk="1" hangingPunct="1"/>
              <a:t>73</a:t>
            </a:fld>
            <a:endParaRPr lang="en-US" smtClean="0"/>
          </a:p>
        </p:txBody>
      </p:sp>
      <p:pic>
        <p:nvPicPr>
          <p:cNvPr id="77829" name="Picture 5"/>
          <p:cNvPicPr>
            <a:picLocks noChangeAspect="1" noChangeArrowheads="1"/>
          </p:cNvPicPr>
          <p:nvPr/>
        </p:nvPicPr>
        <p:blipFill>
          <a:blip r:embed="rId3">
            <a:extLst>
              <a:ext uri="{28A0092B-C50C-407E-A947-70E740481C1C}">
                <a14:useLocalDpi xmlns:a14="http://schemas.microsoft.com/office/drawing/2010/main" val="0"/>
              </a:ext>
            </a:extLst>
          </a:blip>
          <a:srcRect l="19202" t="20512" r="13301" b="33333"/>
          <a:stretch>
            <a:fillRect/>
          </a:stretch>
        </p:blipFill>
        <p:spPr bwMode="auto">
          <a:xfrm>
            <a:off x="1371600" y="1600200"/>
            <a:ext cx="6705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Look Angle</a:t>
            </a:r>
          </a:p>
        </p:txBody>
      </p:sp>
      <p:sp>
        <p:nvSpPr>
          <p:cNvPr id="3" name="Content Placeholder 2"/>
          <p:cNvSpPr>
            <a:spLocks noGrp="1"/>
          </p:cNvSpPr>
          <p:nvPr>
            <p:ph idx="1"/>
          </p:nvPr>
        </p:nvSpPr>
        <p:spPr/>
        <p:txBody>
          <a:bodyPr>
            <a:normAutofit lnSpcReduction="10000"/>
          </a:bodyPr>
          <a:lstStyle/>
          <a:p>
            <a:pPr>
              <a:defRPr/>
            </a:pPr>
            <a:r>
              <a:rPr lang="en-US" kern="1200" dirty="0" smtClean="0"/>
              <a:t>Let’s see what happens as we sail further north</a:t>
            </a:r>
          </a:p>
          <a:p>
            <a:pPr>
              <a:defRPr/>
            </a:pPr>
            <a:r>
              <a:rPr lang="en-US" kern="1200" dirty="0" smtClean="0"/>
              <a:t>Off the American coast at latitude 32 N the look angle is 52.742 degrees</a:t>
            </a:r>
          </a:p>
          <a:p>
            <a:pPr>
              <a:defRPr/>
            </a:pPr>
            <a:r>
              <a:rPr lang="en-US" kern="1200" dirty="0" smtClean="0"/>
              <a:t>In other words, we are leaning the dish down toward the deck</a:t>
            </a:r>
          </a:p>
          <a:p>
            <a:pPr>
              <a:defRPr/>
            </a:pPr>
            <a:r>
              <a:rPr lang="en-US" kern="1200" dirty="0" smtClean="0"/>
              <a:t>As we cruise Greenland around the Arctic Circle at 70 N the angle drops to 11.474 degrees</a:t>
            </a:r>
          </a:p>
        </p:txBody>
      </p:sp>
      <p:sp>
        <p:nvSpPr>
          <p:cNvPr id="788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788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B5C2A19-A491-432A-BB35-0A3A2AF8EFF8}" type="slidenum">
              <a:rPr lang="en-US" smtClean="0"/>
              <a:pPr eaLnBrk="1" hangingPunct="1"/>
              <a:t>74</a:t>
            </a:fld>
            <a:endParaRPr 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Look Angle</a:t>
            </a:r>
          </a:p>
        </p:txBody>
      </p:sp>
      <p:sp>
        <p:nvSpPr>
          <p:cNvPr id="79875" name="Content Placeholder 2"/>
          <p:cNvSpPr>
            <a:spLocks noGrp="1"/>
          </p:cNvSpPr>
          <p:nvPr>
            <p:ph idx="1"/>
          </p:nvPr>
        </p:nvSpPr>
        <p:spPr/>
        <p:txBody>
          <a:bodyPr/>
          <a:lstStyle/>
          <a:p>
            <a:r>
              <a:rPr lang="en-US" smtClean="0"/>
              <a:t>As the angle drops a new problem often appears</a:t>
            </a:r>
          </a:p>
          <a:p>
            <a:r>
              <a:rPr lang="en-US" smtClean="0"/>
              <a:t>Let’s look back at the photo of the dome that contains the antenna</a:t>
            </a:r>
          </a:p>
        </p:txBody>
      </p:sp>
      <p:sp>
        <p:nvSpPr>
          <p:cNvPr id="798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798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F19BAF2-0957-4DDC-8FD6-B3A55A3B6E74}" type="slidenum">
              <a:rPr lang="en-US" smtClean="0"/>
              <a:pPr eaLnBrk="1" hangingPunct="1"/>
              <a:t>75</a:t>
            </a:fld>
            <a:endParaRPr lang="en-US"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Satellite Dish Dome</a:t>
            </a:r>
          </a:p>
        </p:txBody>
      </p:sp>
      <p:pic>
        <p:nvPicPr>
          <p:cNvPr id="80899" name="Content Placeholder 5" descr="IMG_0177.JPG"/>
          <p:cNvPicPr>
            <a:picLocks noGrp="1" noChangeAspect="1"/>
          </p:cNvPicPr>
          <p:nvPr>
            <p:ph idx="1"/>
          </p:nvPr>
        </p:nvPicPr>
        <p:blipFill>
          <a:blip r:embed="rId3">
            <a:extLst>
              <a:ext uri="{28A0092B-C50C-407E-A947-70E740481C1C}">
                <a14:useLocalDpi xmlns:a14="http://schemas.microsoft.com/office/drawing/2010/main" val="0"/>
              </a:ext>
            </a:extLst>
          </a:blip>
          <a:srcRect l="38281" b="79855"/>
          <a:stretch>
            <a:fillRect/>
          </a:stretch>
        </p:blipFill>
        <p:spPr>
          <a:xfrm>
            <a:off x="990600" y="2362200"/>
            <a:ext cx="7148513" cy="1749425"/>
          </a:xfrm>
        </p:spPr>
      </p:pic>
      <p:sp>
        <p:nvSpPr>
          <p:cNvPr id="809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809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459C0A5-9F30-4682-8C27-A1D6CFAAFAB1}" type="slidenum">
              <a:rPr lang="en-US" smtClean="0"/>
              <a:pPr eaLnBrk="1" hangingPunct="1"/>
              <a:t>76</a:t>
            </a:fld>
            <a:endParaRPr lang="en-US"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t>Look Angle</a:t>
            </a:r>
          </a:p>
        </p:txBody>
      </p:sp>
      <p:sp>
        <p:nvSpPr>
          <p:cNvPr id="81923" name="Content Placeholder 2"/>
          <p:cNvSpPr>
            <a:spLocks noGrp="1"/>
          </p:cNvSpPr>
          <p:nvPr>
            <p:ph idx="1"/>
          </p:nvPr>
        </p:nvSpPr>
        <p:spPr/>
        <p:txBody>
          <a:bodyPr/>
          <a:lstStyle/>
          <a:p>
            <a:r>
              <a:rPr lang="en-US" smtClean="0"/>
              <a:t>If the housing on the right side or even worse the funnel of the ship is in the same direction as the satellite, then no signal or at best a very weak signal may be received as these structures block the signal</a:t>
            </a:r>
          </a:p>
        </p:txBody>
      </p:sp>
      <p:sp>
        <p:nvSpPr>
          <p:cNvPr id="819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819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ED1E67E-1775-4C38-AADF-0677BED6F856}" type="slidenum">
              <a:rPr lang="en-US" smtClean="0"/>
              <a:pPr eaLnBrk="1" hangingPunct="1"/>
              <a:t>77</a:t>
            </a:fld>
            <a:endParaRPr lang="en-US"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Antenna on the Ship</a:t>
            </a:r>
          </a:p>
        </p:txBody>
      </p:sp>
      <p:sp>
        <p:nvSpPr>
          <p:cNvPr id="8294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829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C9F97C-618E-467E-8025-708114437F6F}" type="slidenum">
              <a:rPr lang="en-US" smtClean="0"/>
              <a:pPr eaLnBrk="1" hangingPunct="1"/>
              <a:t>78</a:t>
            </a:fld>
            <a:endParaRPr lang="en-US" smtClean="0"/>
          </a:p>
        </p:txBody>
      </p:sp>
      <p:pic>
        <p:nvPicPr>
          <p:cNvPr id="829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600" y="1946275"/>
            <a:ext cx="30988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Look Angle</a:t>
            </a:r>
          </a:p>
        </p:txBody>
      </p:sp>
      <p:sp>
        <p:nvSpPr>
          <p:cNvPr id="83971" name="Content Placeholder 2"/>
          <p:cNvSpPr>
            <a:spLocks noGrp="1"/>
          </p:cNvSpPr>
          <p:nvPr>
            <p:ph idx="1"/>
          </p:nvPr>
        </p:nvSpPr>
        <p:spPr/>
        <p:txBody>
          <a:bodyPr/>
          <a:lstStyle/>
          <a:p>
            <a:r>
              <a:rPr lang="en-US" smtClean="0"/>
              <a:t>This leads to outages and retransmissions</a:t>
            </a:r>
          </a:p>
          <a:p>
            <a:r>
              <a:rPr lang="en-US" smtClean="0"/>
              <a:t>Some times the captain will have to change course, just to let the transmissions go out for a while</a:t>
            </a:r>
          </a:p>
        </p:txBody>
      </p:sp>
      <p:sp>
        <p:nvSpPr>
          <p:cNvPr id="839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839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042F48-B220-4F0E-AD7F-E56246B278A7}" type="slidenum">
              <a:rPr lang="en-US" smtClean="0"/>
              <a:pPr eaLnBrk="1" hangingPunct="1"/>
              <a:t>79</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AT&amp;T Long Lines Network</a:t>
            </a:r>
          </a:p>
        </p:txBody>
      </p:sp>
      <p:sp>
        <p:nvSpPr>
          <p:cNvPr id="11267" name="Content Placeholder 2"/>
          <p:cNvSpPr>
            <a:spLocks noGrp="1"/>
          </p:cNvSpPr>
          <p:nvPr>
            <p:ph idx="1"/>
          </p:nvPr>
        </p:nvSpPr>
        <p:spPr/>
        <p:txBody>
          <a:bodyPr/>
          <a:lstStyle/>
          <a:p>
            <a:pPr eaLnBrk="1" hangingPunct="1"/>
            <a:r>
              <a:rPr lang="en-US" smtClean="0"/>
              <a:t>Each link went from tower to tower</a:t>
            </a:r>
          </a:p>
          <a:p>
            <a:pPr eaLnBrk="1" hangingPunct="1">
              <a:lnSpc>
                <a:spcPct val="90000"/>
              </a:lnSpc>
            </a:pPr>
            <a:r>
              <a:rPr lang="en-US" smtClean="0"/>
              <a:t>With the towers connected this way, we had a true wireless wide area network</a:t>
            </a:r>
          </a:p>
          <a:p>
            <a:pPr eaLnBrk="1" hangingPunct="1">
              <a:lnSpc>
                <a:spcPct val="90000"/>
              </a:lnSpc>
            </a:pPr>
            <a:r>
              <a:rPr lang="en-US" smtClean="0"/>
              <a:t>You may be thinking that the Long Lines network was designed to carry voice, and this is correct</a:t>
            </a:r>
          </a:p>
          <a:p>
            <a:pPr eaLnBrk="1" hangingPunct="1">
              <a:lnSpc>
                <a:spcPct val="90000"/>
              </a:lnSpc>
            </a:pPr>
            <a:r>
              <a:rPr lang="en-US" smtClean="0"/>
              <a:t>Data was added to this traffic mix much later in the life of this network</a:t>
            </a:r>
          </a:p>
        </p:txBody>
      </p:sp>
      <p:sp>
        <p:nvSpPr>
          <p:cNvPr id="11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11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438BAB0-BCBB-4469-8FF5-32026D41FDFE}" type="slidenum">
              <a:rPr lang="en-US" smtClean="0"/>
              <a:pPr eaLnBrk="1" hangingPunct="1"/>
              <a:t>8</a:t>
            </a:fld>
            <a:endParaRPr lang="en-US"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Look Angle</a:t>
            </a:r>
          </a:p>
        </p:txBody>
      </p:sp>
      <p:sp>
        <p:nvSpPr>
          <p:cNvPr id="84995" name="Content Placeholder 2"/>
          <p:cNvSpPr>
            <a:spLocks noGrp="1"/>
          </p:cNvSpPr>
          <p:nvPr>
            <p:ph idx="1"/>
          </p:nvPr>
        </p:nvSpPr>
        <p:spPr/>
        <p:txBody>
          <a:bodyPr/>
          <a:lstStyle/>
          <a:p>
            <a:r>
              <a:rPr lang="en-US" smtClean="0"/>
              <a:t>The look angle can also be a problem near shore</a:t>
            </a:r>
          </a:p>
        </p:txBody>
      </p:sp>
      <p:sp>
        <p:nvSpPr>
          <p:cNvPr id="849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849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2BD3BB3-A5C1-4683-A953-88CDA00419D0}" type="slidenum">
              <a:rPr lang="en-US" smtClean="0"/>
              <a:pPr eaLnBrk="1" hangingPunct="1"/>
              <a:t>80</a:t>
            </a:fld>
            <a:endParaRPr lang="en-US"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Ship Near Shore</a:t>
            </a:r>
          </a:p>
        </p:txBody>
      </p:sp>
      <p:sp>
        <p:nvSpPr>
          <p:cNvPr id="860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860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F467812-F124-4238-B279-70AF00784C70}" type="slidenum">
              <a:rPr lang="en-US" smtClean="0"/>
              <a:pPr eaLnBrk="1" hangingPunct="1"/>
              <a:t>81</a:t>
            </a:fld>
            <a:endParaRPr lang="en-US" smtClean="0"/>
          </a:p>
        </p:txBody>
      </p:sp>
      <p:pic>
        <p:nvPicPr>
          <p:cNvPr id="86021" name="Content Placeholder 6" descr="IMG_276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54163" y="1600200"/>
            <a:ext cx="6035675" cy="4525963"/>
          </a:xfr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t>Ship Near Shore</a:t>
            </a:r>
          </a:p>
        </p:txBody>
      </p:sp>
      <p:pic>
        <p:nvPicPr>
          <p:cNvPr id="87043" name="Content Placeholder 5" descr="IMG_2759.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5675" cy="4525963"/>
          </a:xfrm>
        </p:spPr>
      </p:pic>
      <p:sp>
        <p:nvSpPr>
          <p:cNvPr id="870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870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D017FEC-A1DF-48BB-A49D-FA71103114A5}" type="slidenum">
              <a:rPr lang="en-US" smtClean="0"/>
              <a:pPr eaLnBrk="1" hangingPunct="1"/>
              <a:t>82</a:t>
            </a:fld>
            <a:endParaRPr lang="en-US"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t>Look Angle</a:t>
            </a:r>
          </a:p>
        </p:txBody>
      </p:sp>
      <p:sp>
        <p:nvSpPr>
          <p:cNvPr id="88067" name="Content Placeholder 2"/>
          <p:cNvSpPr>
            <a:spLocks noGrp="1"/>
          </p:cNvSpPr>
          <p:nvPr>
            <p:ph idx="1"/>
          </p:nvPr>
        </p:nvSpPr>
        <p:spPr/>
        <p:txBody>
          <a:bodyPr/>
          <a:lstStyle/>
          <a:p>
            <a:r>
              <a:rPr lang="en-US" smtClean="0"/>
              <a:t>This same problem may happen in port if the dock is surrounded by tall buildings</a:t>
            </a:r>
          </a:p>
          <a:p>
            <a:r>
              <a:rPr lang="en-US" smtClean="0"/>
              <a:t>For example</a:t>
            </a:r>
          </a:p>
          <a:p>
            <a:pPr lvl="1"/>
            <a:r>
              <a:rPr lang="en-US" sz="1000" smtClean="0"/>
              <a:t>Photo from www.cruisecritic.com via www.shutterstock.com</a:t>
            </a:r>
          </a:p>
        </p:txBody>
      </p:sp>
      <p:sp>
        <p:nvSpPr>
          <p:cNvPr id="880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880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BEED761-7BD6-4BCA-BFDE-42B461A29C88}" type="slidenum">
              <a:rPr lang="en-US" smtClean="0"/>
              <a:pPr eaLnBrk="1" hangingPunct="1"/>
              <a:t>83</a:t>
            </a:fld>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smtClean="0"/>
              <a:t>Cruise Ship Near Tall Buildings</a:t>
            </a:r>
          </a:p>
        </p:txBody>
      </p:sp>
      <p:pic>
        <p:nvPicPr>
          <p:cNvPr id="89091" name="Content Placeholder 7" descr="newyorksportbighom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71625" y="2290763"/>
            <a:ext cx="6000750" cy="3143250"/>
          </a:xfrm>
        </p:spPr>
      </p:pic>
      <p:sp>
        <p:nvSpPr>
          <p:cNvPr id="890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890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253588-77BE-4F6E-AAD7-F6A65E3ECCA9}" type="slidenum">
              <a:rPr lang="en-US" smtClean="0"/>
              <a:pPr eaLnBrk="1" hangingPunct="1"/>
              <a:t>84</a:t>
            </a:fld>
            <a:endParaRPr 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smtClean="0"/>
              <a:t>Typical Look Angle Problems</a:t>
            </a:r>
          </a:p>
        </p:txBody>
      </p:sp>
      <p:sp>
        <p:nvSpPr>
          <p:cNvPr id="3" name="Content Placeholder 2"/>
          <p:cNvSpPr>
            <a:spLocks noGrp="1"/>
          </p:cNvSpPr>
          <p:nvPr>
            <p:ph idx="1"/>
          </p:nvPr>
        </p:nvSpPr>
        <p:spPr/>
        <p:txBody>
          <a:bodyPr>
            <a:noAutofit/>
          </a:bodyPr>
          <a:lstStyle/>
          <a:p>
            <a:pPr>
              <a:defRPr/>
            </a:pPr>
            <a:r>
              <a:rPr lang="en-US" sz="3600" kern="1200" dirty="0" smtClean="0"/>
              <a:t>On the Crystal Symphony the 2.4 m dish is blocked by the mast when the azimuth is between 175 and 185 degrees</a:t>
            </a:r>
          </a:p>
          <a:p>
            <a:pPr>
              <a:defRPr/>
            </a:pPr>
            <a:r>
              <a:rPr lang="en-US" sz="3600" kern="1200" dirty="0" smtClean="0"/>
              <a:t>On this ship there are two antennas</a:t>
            </a:r>
          </a:p>
          <a:p>
            <a:pPr>
              <a:defRPr/>
            </a:pPr>
            <a:r>
              <a:rPr lang="en-US" sz="3600" kern="1200" dirty="0" smtClean="0"/>
              <a:t>The midship antenna is TV only</a:t>
            </a:r>
          </a:p>
          <a:p>
            <a:pPr>
              <a:defRPr/>
            </a:pPr>
            <a:r>
              <a:rPr lang="en-US" sz="3600" kern="1200" dirty="0" smtClean="0"/>
              <a:t>The forward antenna handles IP, VOIP, IPTV, and cellular service</a:t>
            </a:r>
          </a:p>
        </p:txBody>
      </p:sp>
      <p:sp>
        <p:nvSpPr>
          <p:cNvPr id="901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901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6C8F5E-A56A-48BE-8709-129A94EDCDFA}" type="slidenum">
              <a:rPr lang="en-US" smtClean="0"/>
              <a:pPr eaLnBrk="1" hangingPunct="1"/>
              <a:t>85</a:t>
            </a:fld>
            <a:endParaRPr lang="en-US"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smtClean="0"/>
              <a:t>Typical Look Angle Problems</a:t>
            </a:r>
          </a:p>
        </p:txBody>
      </p:sp>
      <p:sp>
        <p:nvSpPr>
          <p:cNvPr id="3" name="Content Placeholder 2"/>
          <p:cNvSpPr>
            <a:spLocks noGrp="1"/>
          </p:cNvSpPr>
          <p:nvPr>
            <p:ph idx="1"/>
          </p:nvPr>
        </p:nvSpPr>
        <p:spPr/>
        <p:txBody>
          <a:bodyPr/>
          <a:lstStyle/>
          <a:p>
            <a:pPr>
              <a:defRPr/>
            </a:pPr>
            <a:r>
              <a:rPr lang="en-US" kern="1200" dirty="0" smtClean="0"/>
              <a:t>There is a 56K dial backup for use at latitude 82 and higher</a:t>
            </a:r>
          </a:p>
          <a:p>
            <a:pPr>
              <a:defRPr/>
            </a:pPr>
            <a:r>
              <a:rPr lang="en-US" kern="1200" dirty="0" smtClean="0"/>
              <a:t>It is an Inmarsat Saturn B system at the L band of 1.6 to 1.7 GHz range</a:t>
            </a:r>
            <a:endParaRPr lang="en-US" dirty="0"/>
          </a:p>
        </p:txBody>
      </p:sp>
      <p:sp>
        <p:nvSpPr>
          <p:cNvPr id="911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911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FF34F27-3C4E-4E8B-8D6E-31279649679F}" type="slidenum">
              <a:rPr lang="en-US" smtClean="0"/>
              <a:pPr eaLnBrk="1" hangingPunct="1"/>
              <a:t>86</a:t>
            </a:fld>
            <a:endParaRPr lang="en-US"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smtClean="0"/>
              <a:t>Saturn B Connection</a:t>
            </a:r>
          </a:p>
        </p:txBody>
      </p:sp>
      <p:pic>
        <p:nvPicPr>
          <p:cNvPr id="92163" name="Content Placeholder 5" descr="20081031-015-MTNAntenna.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114675" y="1524000"/>
            <a:ext cx="2914650" cy="4389438"/>
          </a:xfrm>
        </p:spPr>
      </p:pic>
      <p:sp>
        <p:nvSpPr>
          <p:cNvPr id="921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921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21F9D9-20FF-47F3-A16F-894D7BBB6778}" type="slidenum">
              <a:rPr lang="en-US" smtClean="0"/>
              <a:pPr eaLnBrk="1" hangingPunct="1"/>
              <a:t>87</a:t>
            </a:fld>
            <a:endParaRPr lang="en-US"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smtClean="0"/>
              <a:t>Typical Look Angle Problem</a:t>
            </a:r>
          </a:p>
        </p:txBody>
      </p:sp>
      <p:sp>
        <p:nvSpPr>
          <p:cNvPr id="3" name="Content Placeholder 2"/>
          <p:cNvSpPr>
            <a:spLocks noGrp="1"/>
          </p:cNvSpPr>
          <p:nvPr>
            <p:ph idx="1"/>
          </p:nvPr>
        </p:nvSpPr>
        <p:spPr/>
        <p:txBody>
          <a:bodyPr>
            <a:noAutofit/>
          </a:bodyPr>
          <a:lstStyle/>
          <a:p>
            <a:pPr>
              <a:defRPr/>
            </a:pPr>
            <a:r>
              <a:rPr lang="en-US" dirty="0" smtClean="0"/>
              <a:t>On the Crystal Symphony traveling from Montreal down the St Lawrence river an outage occurred for about 20 minutes due to the ship passing an obstruction on shore it appeared</a:t>
            </a:r>
          </a:p>
          <a:p>
            <a:pPr>
              <a:defRPr/>
            </a:pPr>
            <a:r>
              <a:rPr lang="en-US" kern="1200" dirty="0" smtClean="0"/>
              <a:t>The ship was at N 49-23-267 by W 065-44-409 headed 95 degrees at 4:30 pm on Wednesday 22 October 2008 when the satellite signal was lost</a:t>
            </a:r>
          </a:p>
        </p:txBody>
      </p:sp>
      <p:sp>
        <p:nvSpPr>
          <p:cNvPr id="931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931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DA6E4F0-3404-4EF8-9C82-018C55B80E03}" type="slidenum">
              <a:rPr lang="en-US" smtClean="0"/>
              <a:pPr eaLnBrk="1" hangingPunct="1"/>
              <a:t>88</a:t>
            </a:fld>
            <a:endParaRPr lang="en-US"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mtClean="0"/>
              <a:t>Typical Look Angle Problem</a:t>
            </a:r>
          </a:p>
        </p:txBody>
      </p:sp>
      <p:sp>
        <p:nvSpPr>
          <p:cNvPr id="3" name="Content Placeholder 2"/>
          <p:cNvSpPr>
            <a:spLocks noGrp="1"/>
          </p:cNvSpPr>
          <p:nvPr>
            <p:ph idx="1"/>
          </p:nvPr>
        </p:nvSpPr>
        <p:spPr/>
        <p:txBody>
          <a:bodyPr/>
          <a:lstStyle/>
          <a:p>
            <a:pPr>
              <a:defRPr/>
            </a:pPr>
            <a:r>
              <a:rPr lang="en-US" kern="1200" dirty="0" smtClean="0"/>
              <a:t>The calculation showed Intelsat 903, the satellite they were using, to be at 26.004 elevation by 141.372 azimuth</a:t>
            </a:r>
          </a:p>
          <a:p>
            <a:pPr>
              <a:defRPr/>
            </a:pPr>
            <a:r>
              <a:rPr lang="en-US" kern="1200" dirty="0" smtClean="0"/>
              <a:t>Notice the 4,160 foot mountain nearby</a:t>
            </a:r>
          </a:p>
          <a:p>
            <a:pPr>
              <a:defRPr/>
            </a:pPr>
            <a:r>
              <a:rPr lang="en-US" kern="1200" dirty="0" smtClean="0"/>
              <a:t>It appears the mountain blocked the signal as the azimuth to the satellite and to the mountain coincided</a:t>
            </a:r>
          </a:p>
        </p:txBody>
      </p:sp>
      <p:sp>
        <p:nvSpPr>
          <p:cNvPr id="942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942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C60304F-F824-4C95-A80C-5A7D20CD1ADA}" type="slidenum">
              <a:rPr lang="en-US" smtClean="0"/>
              <a:pPr eaLnBrk="1" hangingPunct="1"/>
              <a:t>89</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AT&amp;T Long Lines Network</a:t>
            </a:r>
          </a:p>
        </p:txBody>
      </p:sp>
      <p:sp>
        <p:nvSpPr>
          <p:cNvPr id="12291" name="Rectangle 3"/>
          <p:cNvSpPr>
            <a:spLocks noGrp="1" noChangeArrowheads="1"/>
          </p:cNvSpPr>
          <p:nvPr>
            <p:ph idx="1"/>
          </p:nvPr>
        </p:nvSpPr>
        <p:spPr/>
        <p:txBody>
          <a:bodyPr/>
          <a:lstStyle/>
          <a:p>
            <a:pPr eaLnBrk="1" hangingPunct="1">
              <a:lnSpc>
                <a:spcPct val="90000"/>
              </a:lnSpc>
            </a:pPr>
            <a:r>
              <a:rPr lang="en-US" smtClean="0"/>
              <a:t>In fact the addition of data traffic is what ultimately killed this wireless wide area network, as the wireless links did not have enough capacity</a:t>
            </a:r>
          </a:p>
          <a:p>
            <a:pPr eaLnBrk="1" hangingPunct="1">
              <a:lnSpc>
                <a:spcPct val="90000"/>
              </a:lnSpc>
            </a:pPr>
            <a:r>
              <a:rPr lang="en-US" smtClean="0"/>
              <a:t>Today these links are made using fiber optic cable buried underground from central office to central office in MAN size SONET networks</a:t>
            </a:r>
          </a:p>
        </p:txBody>
      </p:sp>
      <p:sp>
        <p:nvSpPr>
          <p:cNvPr id="12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2ADF7F9-0142-4495-9447-F80CB1C73659}" type="slidenum">
              <a:rPr lang="en-US" smtClean="0"/>
              <a:pPr eaLnBrk="1" hangingPunct="1"/>
              <a:t>9</a:t>
            </a:fld>
            <a:endParaRPr lang="en-US" smtClean="0"/>
          </a:p>
        </p:txBody>
      </p:sp>
      <p:sp>
        <p:nvSpPr>
          <p:cNvPr id="122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smtClean="0"/>
              <a:t>Typical Look Angle Problem</a:t>
            </a:r>
          </a:p>
        </p:txBody>
      </p:sp>
      <p:sp>
        <p:nvSpPr>
          <p:cNvPr id="952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952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F0124A9-BA71-4E41-83DD-E54BD2808DD2}" type="slidenum">
              <a:rPr lang="en-US" smtClean="0"/>
              <a:pPr eaLnBrk="1" hangingPunct="1"/>
              <a:t>90</a:t>
            </a:fld>
            <a:endParaRPr lang="en-US" smtClean="0"/>
          </a:p>
        </p:txBody>
      </p:sp>
      <p:pic>
        <p:nvPicPr>
          <p:cNvPr id="95237" name="Picture 5"/>
          <p:cNvPicPr>
            <a:picLocks noChangeAspect="1" noChangeArrowheads="1"/>
          </p:cNvPicPr>
          <p:nvPr/>
        </p:nvPicPr>
        <p:blipFill>
          <a:blip r:embed="rId3">
            <a:extLst>
              <a:ext uri="{28A0092B-C50C-407E-A947-70E740481C1C}">
                <a14:useLocalDpi xmlns:a14="http://schemas.microsoft.com/office/drawing/2010/main" val="0"/>
              </a:ext>
            </a:extLst>
          </a:blip>
          <a:srcRect l="2567" t="22343" r="1927" b="10989"/>
          <a:stretch>
            <a:fillRect/>
          </a:stretch>
        </p:blipFill>
        <p:spPr bwMode="auto">
          <a:xfrm>
            <a:off x="990600" y="1600200"/>
            <a:ext cx="7086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3505200" y="4572000"/>
            <a:ext cx="9525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smtClean="0"/>
              <a:t>Typical Look Angle Problem</a:t>
            </a:r>
          </a:p>
        </p:txBody>
      </p:sp>
      <p:sp>
        <p:nvSpPr>
          <p:cNvPr id="96259" name="Content Placeholder 2"/>
          <p:cNvSpPr>
            <a:spLocks noGrp="1"/>
          </p:cNvSpPr>
          <p:nvPr>
            <p:ph idx="1"/>
          </p:nvPr>
        </p:nvSpPr>
        <p:spPr/>
        <p:txBody>
          <a:bodyPr/>
          <a:lstStyle/>
          <a:p>
            <a:r>
              <a:rPr lang="en-US" sz="3600" smtClean="0"/>
              <a:t>This is true of small dishes as well as the larger dishes seen above</a:t>
            </a:r>
          </a:p>
          <a:p>
            <a:r>
              <a:rPr lang="en-US" sz="3600" smtClean="0"/>
              <a:t>Here is a dish in Alaska</a:t>
            </a:r>
          </a:p>
          <a:p>
            <a:r>
              <a:rPr lang="en-US" sz="3600" smtClean="0"/>
              <a:t>Notice how flat the angle is</a:t>
            </a:r>
          </a:p>
        </p:txBody>
      </p:sp>
      <p:sp>
        <p:nvSpPr>
          <p:cNvPr id="962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962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4AFA8BB-23B5-4B4B-9317-7AE7D6B1FD01}" type="slidenum">
              <a:rPr lang="en-US" smtClean="0"/>
              <a:pPr eaLnBrk="1" hangingPunct="1"/>
              <a:t>91</a:t>
            </a:fld>
            <a:endParaRPr lang="en-US"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smtClean="0"/>
              <a:t>Typical Look Angle Problem</a:t>
            </a:r>
          </a:p>
        </p:txBody>
      </p:sp>
      <p:pic>
        <p:nvPicPr>
          <p:cNvPr id="97283" name="Content Placeholder 5" descr="IMG_2836.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5675" cy="4525963"/>
          </a:xfrm>
        </p:spPr>
      </p:pic>
      <p:sp>
        <p:nvSpPr>
          <p:cNvPr id="972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972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927282-B488-41D7-B7A7-93E45A030E28}" type="slidenum">
              <a:rPr lang="en-US" smtClean="0"/>
              <a:pPr eaLnBrk="1" hangingPunct="1"/>
              <a:t>92</a:t>
            </a:fld>
            <a:endParaRPr 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smtClean="0"/>
              <a:t>Latency</a:t>
            </a:r>
          </a:p>
        </p:txBody>
      </p:sp>
      <p:sp>
        <p:nvSpPr>
          <p:cNvPr id="98307" name="Content Placeholder 2"/>
          <p:cNvSpPr>
            <a:spLocks noGrp="1"/>
          </p:cNvSpPr>
          <p:nvPr>
            <p:ph idx="1"/>
          </p:nvPr>
        </p:nvSpPr>
        <p:spPr/>
        <p:txBody>
          <a:bodyPr/>
          <a:lstStyle/>
          <a:p>
            <a:r>
              <a:rPr lang="en-US" sz="3600" smtClean="0"/>
              <a:t>This Maximum Transmission Unit is the size of the frame that can be sent and received</a:t>
            </a:r>
          </a:p>
          <a:p>
            <a:r>
              <a:rPr lang="en-US" sz="3600" smtClean="0"/>
              <a:t>That typically varies from 500 to 1500 bytes</a:t>
            </a:r>
          </a:p>
          <a:p>
            <a:r>
              <a:rPr lang="en-US" sz="3600" smtClean="0"/>
              <a:t>For example I sent a 2.46 MB size photo of a stop I made in Cabo San Lucas to my web server as a test</a:t>
            </a:r>
          </a:p>
        </p:txBody>
      </p:sp>
      <p:sp>
        <p:nvSpPr>
          <p:cNvPr id="983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983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79571C-DB83-4014-8C9A-EF22001623A2}" type="slidenum">
              <a:rPr lang="en-US" smtClean="0"/>
              <a:pPr eaLnBrk="1" hangingPunct="1"/>
              <a:t>93</a:t>
            </a:fld>
            <a:endParaRPr lang="en-US"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mtClean="0"/>
              <a:t>Latency</a:t>
            </a:r>
          </a:p>
        </p:txBody>
      </p:sp>
      <p:sp>
        <p:nvSpPr>
          <p:cNvPr id="99331" name="Content Placeholder 2"/>
          <p:cNvSpPr>
            <a:spLocks noGrp="1"/>
          </p:cNvSpPr>
          <p:nvPr>
            <p:ph idx="1"/>
          </p:nvPr>
        </p:nvSpPr>
        <p:spPr/>
        <p:txBody>
          <a:bodyPr/>
          <a:lstStyle/>
          <a:p>
            <a:r>
              <a:rPr lang="en-US" sz="3600" smtClean="0"/>
              <a:t>This transfer was done from home over a 500 kbps DSL line</a:t>
            </a:r>
          </a:p>
          <a:p>
            <a:r>
              <a:rPr lang="en-US" sz="3600" smtClean="0"/>
              <a:t>This required 5,807 frames from 32 to 1408 bytes each just for the data</a:t>
            </a:r>
          </a:p>
          <a:p>
            <a:r>
              <a:rPr lang="en-US" sz="3600" smtClean="0"/>
              <a:t>This does not count all of the other traffic on the network at that same time</a:t>
            </a:r>
          </a:p>
          <a:p>
            <a:r>
              <a:rPr lang="en-US" sz="3600" smtClean="0"/>
              <a:t>No wonder it takes so long</a:t>
            </a:r>
          </a:p>
        </p:txBody>
      </p:sp>
      <p:sp>
        <p:nvSpPr>
          <p:cNvPr id="993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993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25EA7D-8BAB-4AAE-818C-0378AF306851}" type="slidenum">
              <a:rPr lang="en-US" smtClean="0"/>
              <a:pPr eaLnBrk="1" hangingPunct="1"/>
              <a:t>94</a:t>
            </a:fld>
            <a:endParaRPr 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t>Latency</a:t>
            </a:r>
          </a:p>
        </p:txBody>
      </p:sp>
      <p:sp>
        <p:nvSpPr>
          <p:cNvPr id="100355" name="Content Placeholder 2"/>
          <p:cNvSpPr>
            <a:spLocks noGrp="1"/>
          </p:cNvSpPr>
          <p:nvPr>
            <p:ph idx="1"/>
          </p:nvPr>
        </p:nvSpPr>
        <p:spPr/>
        <p:txBody>
          <a:bodyPr/>
          <a:lstStyle/>
          <a:p>
            <a:r>
              <a:rPr lang="en-US" sz="3600" smtClean="0"/>
              <a:t>Well, this won’t do</a:t>
            </a:r>
          </a:p>
          <a:p>
            <a:r>
              <a:rPr lang="en-US" sz="3600" smtClean="0"/>
              <a:t>What can we do about this</a:t>
            </a:r>
          </a:p>
          <a:p>
            <a:r>
              <a:rPr lang="en-US" sz="3600" smtClean="0"/>
              <a:t>Nothing</a:t>
            </a:r>
          </a:p>
          <a:p>
            <a:r>
              <a:rPr lang="en-US" sz="3600" smtClean="0"/>
              <a:t>Physics is physics is physics</a:t>
            </a:r>
          </a:p>
          <a:p>
            <a:r>
              <a:rPr lang="en-US" sz="3600" smtClean="0"/>
              <a:t>Why so</a:t>
            </a:r>
          </a:p>
          <a:p>
            <a:r>
              <a:rPr lang="en-US" sz="3600" smtClean="0"/>
              <a:t>Recall our discussion of capacity v throughput</a:t>
            </a:r>
          </a:p>
        </p:txBody>
      </p:sp>
      <p:sp>
        <p:nvSpPr>
          <p:cNvPr id="1003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003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3440590-2D8A-4E71-B6AB-EEEEC2A3FF74}" type="slidenum">
              <a:rPr lang="en-US" smtClean="0"/>
              <a:pPr eaLnBrk="1" hangingPunct="1"/>
              <a:t>95</a:t>
            </a:fld>
            <a:endParaRPr lang="en-US"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mtClean="0">
                <a:cs typeface="Times New Roman" pitchFamily="18" charset="0"/>
              </a:rPr>
              <a:t>Latency</a:t>
            </a:r>
          </a:p>
        </p:txBody>
      </p:sp>
      <p:sp>
        <p:nvSpPr>
          <p:cNvPr id="101379" name="Rectangle 3"/>
          <p:cNvSpPr>
            <a:spLocks noGrp="1" noChangeArrowheads="1"/>
          </p:cNvSpPr>
          <p:nvPr>
            <p:ph idx="1"/>
          </p:nvPr>
        </p:nvSpPr>
        <p:spPr/>
        <p:txBody>
          <a:bodyPr/>
          <a:lstStyle/>
          <a:p>
            <a:pPr eaLnBrk="1" hangingPunct="1"/>
            <a:r>
              <a:rPr lang="en-US" sz="3600" smtClean="0">
                <a:cs typeface="Times New Roman" pitchFamily="18" charset="0"/>
              </a:rPr>
              <a:t>When this overhead is added to the time required for framing, queuing, and switching a considerable delay is introduced</a:t>
            </a:r>
          </a:p>
          <a:p>
            <a:pPr eaLnBrk="1" hangingPunct="1"/>
            <a:r>
              <a:rPr lang="en-US" sz="3600" smtClean="0">
                <a:cs typeface="Times New Roman" pitchFamily="18" charset="0"/>
              </a:rPr>
              <a:t>This delay is enough to cause problems for TCP/IP</a:t>
            </a:r>
          </a:p>
        </p:txBody>
      </p:sp>
      <p:sp>
        <p:nvSpPr>
          <p:cNvPr id="1013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013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F7EE64-1210-4BDE-83FE-E3299156FC27}" type="slidenum">
              <a:rPr lang="en-US" smtClean="0"/>
              <a:pPr eaLnBrk="1" hangingPunct="1"/>
              <a:t>96</a:t>
            </a:fld>
            <a:endParaRPr lang="en-US"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mtClean="0">
                <a:cs typeface="Times New Roman" pitchFamily="18" charset="0"/>
              </a:rPr>
              <a:t>Latency</a:t>
            </a:r>
          </a:p>
        </p:txBody>
      </p:sp>
      <p:sp>
        <p:nvSpPr>
          <p:cNvPr id="102403" name="Rectangle 3"/>
          <p:cNvSpPr>
            <a:spLocks noGrp="1" noChangeArrowheads="1"/>
          </p:cNvSpPr>
          <p:nvPr>
            <p:ph idx="1"/>
          </p:nvPr>
        </p:nvSpPr>
        <p:spPr/>
        <p:txBody>
          <a:bodyPr/>
          <a:lstStyle/>
          <a:p>
            <a:pPr eaLnBrk="1" hangingPunct="1"/>
            <a:r>
              <a:rPr lang="en-US" sz="3600" smtClean="0">
                <a:cs typeface="Times New Roman" pitchFamily="18" charset="0"/>
              </a:rPr>
              <a:t>The handshaking used by TCP does not run over links with this much delay</a:t>
            </a:r>
          </a:p>
          <a:p>
            <a:pPr eaLnBrk="1" hangingPunct="1"/>
            <a:r>
              <a:rPr lang="en-US" sz="3600" smtClean="0">
                <a:cs typeface="Times New Roman" pitchFamily="18" charset="0"/>
              </a:rPr>
              <a:t>This can be dealt with to some extent by increasing the TCP/IP window size, but there is a limit to this</a:t>
            </a:r>
          </a:p>
        </p:txBody>
      </p:sp>
      <p:sp>
        <p:nvSpPr>
          <p:cNvPr id="10240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024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15DC43D-AFA0-4120-B418-10128EEDAD58}" type="slidenum">
              <a:rPr lang="en-US" smtClean="0"/>
              <a:pPr eaLnBrk="1" hangingPunct="1"/>
              <a:t>97</a:t>
            </a:fld>
            <a:endParaRPr lang="en-US"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t>Latency</a:t>
            </a:r>
          </a:p>
        </p:txBody>
      </p:sp>
      <p:sp>
        <p:nvSpPr>
          <p:cNvPr id="103427" name="Content Placeholder 2"/>
          <p:cNvSpPr>
            <a:spLocks noGrp="1"/>
          </p:cNvSpPr>
          <p:nvPr>
            <p:ph idx="1"/>
          </p:nvPr>
        </p:nvSpPr>
        <p:spPr/>
        <p:txBody>
          <a:bodyPr/>
          <a:lstStyle/>
          <a:p>
            <a:pPr eaLnBrk="1" hangingPunct="1"/>
            <a:r>
              <a:rPr lang="en-US" sz="3600" smtClean="0">
                <a:cs typeface="Times New Roman" pitchFamily="18" charset="0"/>
              </a:rPr>
              <a:t>A device can be inserted between the user and the satellite called a gateway that handles these functions for all users</a:t>
            </a:r>
          </a:p>
          <a:p>
            <a:pPr eaLnBrk="1" hangingPunct="1"/>
            <a:r>
              <a:rPr lang="en-US" smtClean="0">
                <a:cs typeface="Times New Roman" pitchFamily="18" charset="0"/>
              </a:rPr>
              <a:t>This precludes the need to alter the TCP/IP protocol stack settings for every user device</a:t>
            </a:r>
            <a:endParaRPr lang="en-US" smtClean="0"/>
          </a:p>
        </p:txBody>
      </p:sp>
      <p:sp>
        <p:nvSpPr>
          <p:cNvPr id="1034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034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62B1385-DDD1-4914-BB7C-79901DB6E505}" type="slidenum">
              <a:rPr lang="en-US" smtClean="0"/>
              <a:pPr eaLnBrk="1" hangingPunct="1"/>
              <a:t>98</a:t>
            </a:fld>
            <a:endParaRPr lang="en-US"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smtClean="0"/>
              <a:t>Bit Error Rates</a:t>
            </a:r>
          </a:p>
        </p:txBody>
      </p:sp>
      <p:sp>
        <p:nvSpPr>
          <p:cNvPr id="3" name="Content Placeholder 2"/>
          <p:cNvSpPr>
            <a:spLocks noGrp="1"/>
          </p:cNvSpPr>
          <p:nvPr>
            <p:ph idx="1"/>
          </p:nvPr>
        </p:nvSpPr>
        <p:spPr/>
        <p:txBody>
          <a:bodyPr>
            <a:normAutofit lnSpcReduction="10000"/>
          </a:bodyPr>
          <a:lstStyle/>
          <a:p>
            <a:pPr>
              <a:defRPr/>
            </a:pPr>
            <a:r>
              <a:rPr lang="en-US" dirty="0" smtClean="0"/>
              <a:t>The next problem is due to bit error rates</a:t>
            </a:r>
          </a:p>
          <a:p>
            <a:pPr>
              <a:defRPr/>
            </a:pPr>
            <a:r>
              <a:rPr lang="en-US" dirty="0" smtClean="0"/>
              <a:t>A bit error is when any bit in a frame is damaged in transit</a:t>
            </a:r>
          </a:p>
          <a:p>
            <a:pPr>
              <a:defRPr/>
            </a:pPr>
            <a:r>
              <a:rPr lang="en-US" dirty="0" smtClean="0"/>
              <a:t>When this occurs the receiving end throws out the whole frame</a:t>
            </a:r>
          </a:p>
          <a:p>
            <a:pPr>
              <a:defRPr/>
            </a:pPr>
            <a:r>
              <a:rPr lang="en-US" dirty="0" smtClean="0"/>
              <a:t>The sending end must then resend the frame</a:t>
            </a:r>
          </a:p>
          <a:p>
            <a:pPr>
              <a:defRPr/>
            </a:pPr>
            <a:r>
              <a:rPr lang="en-US" dirty="0" smtClean="0"/>
              <a:t>Too many of these and things slow down even more</a:t>
            </a:r>
          </a:p>
        </p:txBody>
      </p:sp>
      <p:sp>
        <p:nvSpPr>
          <p:cNvPr id="1044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2005-2009 Kenneth M. Chipps Ph.D. www.chipps.com</a:t>
            </a:r>
          </a:p>
        </p:txBody>
      </p:sp>
      <p:sp>
        <p:nvSpPr>
          <p:cNvPr id="1044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7A3F33C-53BF-4A02-96BA-F83B7F68EF98}" type="slidenum">
              <a:rPr lang="en-US" smtClean="0"/>
              <a:pPr eaLnBrk="1" hangingPunct="1"/>
              <a:t>99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11372</TotalTime>
  <Words>5663</Words>
  <Application>Microsoft Office PowerPoint</Application>
  <PresentationFormat>On-screen Show (4:3)</PresentationFormat>
  <Paragraphs>831</Paragraphs>
  <Slides>138</Slides>
  <Notes>91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138</vt:i4>
      </vt:variant>
    </vt:vector>
  </HeadingPairs>
  <TitlesOfParts>
    <vt:vector size="143" baseType="lpstr">
      <vt:lpstr>Arial</vt:lpstr>
      <vt:lpstr>Times New Roman</vt:lpstr>
      <vt:lpstr>Wingdings 2</vt:lpstr>
      <vt:lpstr>CCNA</vt:lpstr>
      <vt:lpstr>VISIO</vt:lpstr>
      <vt:lpstr>Wireless WAN</vt:lpstr>
      <vt:lpstr>Introduction</vt:lpstr>
      <vt:lpstr>Wireless WANs</vt:lpstr>
      <vt:lpstr>AT&amp;T Long Lines Network</vt:lpstr>
      <vt:lpstr>AT&amp;T Long Lines Network</vt:lpstr>
      <vt:lpstr>AT&amp;T Long Lines Network</vt:lpstr>
      <vt:lpstr>AT&amp;T Long Lines Network</vt:lpstr>
      <vt:lpstr>AT&amp;T Long Lines Network</vt:lpstr>
      <vt:lpstr>AT&amp;T Long Lines Network</vt:lpstr>
      <vt:lpstr>AT&amp;T Long Lines Network</vt:lpstr>
      <vt:lpstr>AT&amp;T Long Lines Network</vt:lpstr>
      <vt:lpstr>Satellite Based Networks</vt:lpstr>
      <vt:lpstr>Satellite Based Networks</vt:lpstr>
      <vt:lpstr>Satellite Based Networks</vt:lpstr>
      <vt:lpstr>The Bent Pipe</vt:lpstr>
      <vt:lpstr>The Bent Pipe</vt:lpstr>
      <vt:lpstr>The Bent Pipe</vt:lpstr>
      <vt:lpstr>The Bent Pipe</vt:lpstr>
      <vt:lpstr>The Bent Pipe</vt:lpstr>
      <vt:lpstr>The Parts of the Bent Pipe</vt:lpstr>
      <vt:lpstr>Teleport</vt:lpstr>
      <vt:lpstr>Satellite</vt:lpstr>
      <vt:lpstr>Antenna on the Ship</vt:lpstr>
      <vt:lpstr>Antenna on the Ship</vt:lpstr>
      <vt:lpstr>Antenna on the Ship</vt:lpstr>
      <vt:lpstr>Controller for Connection</vt:lpstr>
      <vt:lpstr>Controller for Connection</vt:lpstr>
      <vt:lpstr>The Bent Pipe</vt:lpstr>
      <vt:lpstr>Frequency Bands</vt:lpstr>
      <vt:lpstr>Frequencies</vt:lpstr>
      <vt:lpstr>The Bent Pipe</vt:lpstr>
      <vt:lpstr>The Bent Pipe</vt:lpstr>
      <vt:lpstr>The Bent Pipe</vt:lpstr>
      <vt:lpstr>LEO MEO GEO</vt:lpstr>
      <vt:lpstr>LEO</vt:lpstr>
      <vt:lpstr>MEO</vt:lpstr>
      <vt:lpstr>GEO</vt:lpstr>
      <vt:lpstr>LEO MEO GEO</vt:lpstr>
      <vt:lpstr>GEO</vt:lpstr>
      <vt:lpstr>Footprint</vt:lpstr>
      <vt:lpstr>PVCs</vt:lpstr>
      <vt:lpstr>PVCs</vt:lpstr>
      <vt:lpstr>Capacity v Throughput</vt:lpstr>
      <vt:lpstr>Capacity</vt:lpstr>
      <vt:lpstr>Capacity</vt:lpstr>
      <vt:lpstr>Capacity</vt:lpstr>
      <vt:lpstr>Throughput</vt:lpstr>
      <vt:lpstr>Throughput</vt:lpstr>
      <vt:lpstr>Throughput</vt:lpstr>
      <vt:lpstr>Satellite Locations</vt:lpstr>
      <vt:lpstr>Satellite Locations</vt:lpstr>
      <vt:lpstr>Satellite Locations</vt:lpstr>
      <vt:lpstr>Satellite Locations</vt:lpstr>
      <vt:lpstr>Global C Band Satellites</vt:lpstr>
      <vt:lpstr>Global C Band Satellites</vt:lpstr>
      <vt:lpstr>Regional C Band Satellites</vt:lpstr>
      <vt:lpstr>Regional Ku Band Satellites</vt:lpstr>
      <vt:lpstr>Regional Ku Band Satellites</vt:lpstr>
      <vt:lpstr>Regional Ku Band Satellites</vt:lpstr>
      <vt:lpstr>Problems with Satellite Systems</vt:lpstr>
      <vt:lpstr>Look Angle</vt:lpstr>
      <vt:lpstr>Look Angle</vt:lpstr>
      <vt:lpstr>Look Angle</vt:lpstr>
      <vt:lpstr>Look Angle</vt:lpstr>
      <vt:lpstr>Look Angle</vt:lpstr>
      <vt:lpstr>Look Angle</vt:lpstr>
      <vt:lpstr>Satellite Dish Dome</vt:lpstr>
      <vt:lpstr>Latency</vt:lpstr>
      <vt:lpstr>Latency</vt:lpstr>
      <vt:lpstr>Latency</vt:lpstr>
      <vt:lpstr>Latency</vt:lpstr>
      <vt:lpstr>Latency</vt:lpstr>
      <vt:lpstr>Latency</vt:lpstr>
      <vt:lpstr>Look Angle</vt:lpstr>
      <vt:lpstr>Look Angle</vt:lpstr>
      <vt:lpstr>Satellite Dish Dome</vt:lpstr>
      <vt:lpstr>Look Angle</vt:lpstr>
      <vt:lpstr>Antenna on the Ship</vt:lpstr>
      <vt:lpstr>Look Angle</vt:lpstr>
      <vt:lpstr>Look Angle</vt:lpstr>
      <vt:lpstr>Ship Near Shore</vt:lpstr>
      <vt:lpstr>Ship Near Shore</vt:lpstr>
      <vt:lpstr>Look Angle</vt:lpstr>
      <vt:lpstr>Cruise Ship Near Tall Buildings</vt:lpstr>
      <vt:lpstr>Typical Look Angle Problems</vt:lpstr>
      <vt:lpstr>Typical Look Angle Problems</vt:lpstr>
      <vt:lpstr>Saturn B Connection</vt:lpstr>
      <vt:lpstr>Typical Look Angle Problem</vt:lpstr>
      <vt:lpstr>Typical Look Angle Problem</vt:lpstr>
      <vt:lpstr>Typical Look Angle Problem</vt:lpstr>
      <vt:lpstr>Typical Look Angle Problem</vt:lpstr>
      <vt:lpstr>Typical Look Angle Problem</vt:lpstr>
      <vt:lpstr>Latency</vt:lpstr>
      <vt:lpstr>Latency</vt:lpstr>
      <vt:lpstr>Latency</vt:lpstr>
      <vt:lpstr>Latency</vt:lpstr>
      <vt:lpstr>Latency</vt:lpstr>
      <vt:lpstr>Latency</vt:lpstr>
      <vt:lpstr>Bit Error Rates</vt:lpstr>
      <vt:lpstr>Bit Error Rates</vt:lpstr>
      <vt:lpstr>Bit Error Rates</vt:lpstr>
      <vt:lpstr>Bit Error Rates</vt:lpstr>
      <vt:lpstr>Latency</vt:lpstr>
      <vt:lpstr>Bit Error Rates</vt:lpstr>
      <vt:lpstr>Bit Error Rates</vt:lpstr>
      <vt:lpstr>The Sun</vt:lpstr>
      <vt:lpstr>The Sun</vt:lpstr>
      <vt:lpstr>The Sun</vt:lpstr>
      <vt:lpstr>The Sun</vt:lpstr>
      <vt:lpstr>The Sun</vt:lpstr>
      <vt:lpstr>The Sun</vt:lpstr>
      <vt:lpstr>The Sun</vt:lpstr>
      <vt:lpstr>Equinox Outage</vt:lpstr>
      <vt:lpstr>The Sun</vt:lpstr>
      <vt:lpstr>The Sun</vt:lpstr>
      <vt:lpstr>The Sun</vt:lpstr>
      <vt:lpstr>Space Weather Reports</vt:lpstr>
      <vt:lpstr>Space Weather Reports</vt:lpstr>
      <vt:lpstr>How Can We Fix This</vt:lpstr>
      <vt:lpstr>Bandwidth</vt:lpstr>
      <vt:lpstr>Bandwidth</vt:lpstr>
      <vt:lpstr>Bandwidth</vt:lpstr>
      <vt:lpstr>Compression</vt:lpstr>
      <vt:lpstr>Caching</vt:lpstr>
      <vt:lpstr>Caching</vt:lpstr>
      <vt:lpstr>Compression and Caching</vt:lpstr>
      <vt:lpstr>Compression and Caching</vt:lpstr>
      <vt:lpstr>Compression and Caching</vt:lpstr>
      <vt:lpstr>Compression and Caching</vt:lpstr>
      <vt:lpstr>Compression and Caching</vt:lpstr>
      <vt:lpstr>Compression and Caching</vt:lpstr>
      <vt:lpstr>QoS</vt:lpstr>
      <vt:lpstr>QoS</vt:lpstr>
      <vt:lpstr>QoS</vt:lpstr>
      <vt:lpstr>QoS</vt:lpstr>
      <vt:lpstr>Satellite Links on Shore</vt:lpstr>
      <vt:lpstr>Satellite Links on Shore</vt:lpstr>
      <vt:lpstr>Other Satellite Link Uses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WAN</dc:title>
  <dc:creator>Kenneth M. Chipps Ph.D.</dc:creator>
  <cp:lastModifiedBy>Kenneth M. Chipps Ph.D.</cp:lastModifiedBy>
  <cp:revision>422</cp:revision>
  <dcterms:created xsi:type="dcterms:W3CDTF">2000-09-27T16:26:34Z</dcterms:created>
  <dcterms:modified xsi:type="dcterms:W3CDTF">2012-11-15T23:36:53Z</dcterms:modified>
</cp:coreProperties>
</file>