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88"/>
  </p:notesMasterIdLst>
  <p:handoutMasterIdLst>
    <p:handoutMasterId r:id="rId189"/>
  </p:handoutMasterIdLst>
  <p:sldIdLst>
    <p:sldId id="828" r:id="rId2"/>
    <p:sldId id="752" r:id="rId3"/>
    <p:sldId id="829" r:id="rId4"/>
    <p:sldId id="520" r:id="rId5"/>
    <p:sldId id="821" r:id="rId6"/>
    <p:sldId id="410" r:id="rId7"/>
    <p:sldId id="830" r:id="rId8"/>
    <p:sldId id="753" r:id="rId9"/>
    <p:sldId id="754" r:id="rId10"/>
    <p:sldId id="755" r:id="rId11"/>
    <p:sldId id="756" r:id="rId12"/>
    <p:sldId id="757" r:id="rId13"/>
    <p:sldId id="824" r:id="rId14"/>
    <p:sldId id="758" r:id="rId15"/>
    <p:sldId id="759" r:id="rId16"/>
    <p:sldId id="831" r:id="rId17"/>
    <p:sldId id="760" r:id="rId18"/>
    <p:sldId id="761" r:id="rId19"/>
    <p:sldId id="848" r:id="rId20"/>
    <p:sldId id="832" r:id="rId21"/>
    <p:sldId id="762" r:id="rId22"/>
    <p:sldId id="763" r:id="rId23"/>
    <p:sldId id="411" r:id="rId24"/>
    <p:sldId id="764" r:id="rId25"/>
    <p:sldId id="765" r:id="rId26"/>
    <p:sldId id="766" r:id="rId27"/>
    <p:sldId id="767" r:id="rId28"/>
    <p:sldId id="768" r:id="rId29"/>
    <p:sldId id="769" r:id="rId30"/>
    <p:sldId id="770" r:id="rId31"/>
    <p:sldId id="771" r:id="rId32"/>
    <p:sldId id="833" r:id="rId33"/>
    <p:sldId id="772" r:id="rId34"/>
    <p:sldId id="773" r:id="rId35"/>
    <p:sldId id="774" r:id="rId36"/>
    <p:sldId id="775" r:id="rId37"/>
    <p:sldId id="776" r:id="rId38"/>
    <p:sldId id="777" r:id="rId39"/>
    <p:sldId id="778" r:id="rId40"/>
    <p:sldId id="779" r:id="rId41"/>
    <p:sldId id="780" r:id="rId42"/>
    <p:sldId id="781" r:id="rId43"/>
    <p:sldId id="782" r:id="rId44"/>
    <p:sldId id="783" r:id="rId45"/>
    <p:sldId id="784" r:id="rId46"/>
    <p:sldId id="785" r:id="rId47"/>
    <p:sldId id="786" r:id="rId48"/>
    <p:sldId id="787" r:id="rId49"/>
    <p:sldId id="788" r:id="rId50"/>
    <p:sldId id="789" r:id="rId51"/>
    <p:sldId id="790" r:id="rId52"/>
    <p:sldId id="791" r:id="rId53"/>
    <p:sldId id="834" r:id="rId54"/>
    <p:sldId id="792" r:id="rId55"/>
    <p:sldId id="793" r:id="rId56"/>
    <p:sldId id="794" r:id="rId57"/>
    <p:sldId id="795" r:id="rId58"/>
    <p:sldId id="835" r:id="rId59"/>
    <p:sldId id="796" r:id="rId60"/>
    <p:sldId id="836" r:id="rId61"/>
    <p:sldId id="797" r:id="rId62"/>
    <p:sldId id="798" r:id="rId63"/>
    <p:sldId id="799" r:id="rId64"/>
    <p:sldId id="800" r:id="rId65"/>
    <p:sldId id="801" r:id="rId66"/>
    <p:sldId id="802" r:id="rId67"/>
    <p:sldId id="803" r:id="rId68"/>
    <p:sldId id="837" r:id="rId69"/>
    <p:sldId id="804" r:id="rId70"/>
    <p:sldId id="805" r:id="rId71"/>
    <p:sldId id="806" r:id="rId72"/>
    <p:sldId id="807" r:id="rId73"/>
    <p:sldId id="808" r:id="rId74"/>
    <p:sldId id="838" r:id="rId75"/>
    <p:sldId id="809" r:id="rId76"/>
    <p:sldId id="810" r:id="rId77"/>
    <p:sldId id="811" r:id="rId78"/>
    <p:sldId id="812" r:id="rId79"/>
    <p:sldId id="849" r:id="rId80"/>
    <p:sldId id="813" r:id="rId81"/>
    <p:sldId id="814" r:id="rId82"/>
    <p:sldId id="839" r:id="rId83"/>
    <p:sldId id="816" r:id="rId84"/>
    <p:sldId id="817" r:id="rId85"/>
    <p:sldId id="840" r:id="rId86"/>
    <p:sldId id="819" r:id="rId87"/>
    <p:sldId id="820" r:id="rId88"/>
    <p:sldId id="841" r:id="rId89"/>
    <p:sldId id="558" r:id="rId90"/>
    <p:sldId id="842" r:id="rId91"/>
    <p:sldId id="744" r:id="rId92"/>
    <p:sldId id="745" r:id="rId93"/>
    <p:sldId id="843" r:id="rId94"/>
    <p:sldId id="559" r:id="rId95"/>
    <p:sldId id="560" r:id="rId96"/>
    <p:sldId id="561" r:id="rId97"/>
    <p:sldId id="562" r:id="rId98"/>
    <p:sldId id="563" r:id="rId99"/>
    <p:sldId id="564" r:id="rId100"/>
    <p:sldId id="565" r:id="rId101"/>
    <p:sldId id="566" r:id="rId102"/>
    <p:sldId id="567" r:id="rId103"/>
    <p:sldId id="568" r:id="rId104"/>
    <p:sldId id="569" r:id="rId105"/>
    <p:sldId id="570" r:id="rId106"/>
    <p:sldId id="571" r:id="rId107"/>
    <p:sldId id="572" r:id="rId108"/>
    <p:sldId id="573" r:id="rId109"/>
    <p:sldId id="574" r:id="rId110"/>
    <p:sldId id="575" r:id="rId111"/>
    <p:sldId id="576" r:id="rId112"/>
    <p:sldId id="577" r:id="rId113"/>
    <p:sldId id="578" r:id="rId114"/>
    <p:sldId id="579" r:id="rId115"/>
    <p:sldId id="580" r:id="rId116"/>
    <p:sldId id="827" r:id="rId117"/>
    <p:sldId id="844" r:id="rId118"/>
    <p:sldId id="621" r:id="rId119"/>
    <p:sldId id="845" r:id="rId120"/>
    <p:sldId id="632" r:id="rId121"/>
    <p:sldId id="628" r:id="rId122"/>
    <p:sldId id="633" r:id="rId123"/>
    <p:sldId id="629" r:id="rId124"/>
    <p:sldId id="634" r:id="rId125"/>
    <p:sldId id="630" r:id="rId126"/>
    <p:sldId id="635" r:id="rId127"/>
    <p:sldId id="636" r:id="rId128"/>
    <p:sldId id="637" r:id="rId129"/>
    <p:sldId id="639" r:id="rId130"/>
    <p:sldId id="642" r:id="rId131"/>
    <p:sldId id="643" r:id="rId132"/>
    <p:sldId id="640" r:id="rId133"/>
    <p:sldId id="645" r:id="rId134"/>
    <p:sldId id="646" r:id="rId135"/>
    <p:sldId id="641" r:id="rId136"/>
    <p:sldId id="647" r:id="rId137"/>
    <p:sldId id="648" r:id="rId138"/>
    <p:sldId id="650" r:id="rId139"/>
    <p:sldId id="651" r:id="rId140"/>
    <p:sldId id="652" r:id="rId141"/>
    <p:sldId id="654" r:id="rId142"/>
    <p:sldId id="655" r:id="rId143"/>
    <p:sldId id="656" r:id="rId144"/>
    <p:sldId id="658" r:id="rId145"/>
    <p:sldId id="659" r:id="rId146"/>
    <p:sldId id="660" r:id="rId147"/>
    <p:sldId id="661" r:id="rId148"/>
    <p:sldId id="662" r:id="rId149"/>
    <p:sldId id="663" r:id="rId150"/>
    <p:sldId id="665" r:id="rId151"/>
    <p:sldId id="666" r:id="rId152"/>
    <p:sldId id="667" r:id="rId153"/>
    <p:sldId id="581" r:id="rId154"/>
    <p:sldId id="846" r:id="rId155"/>
    <p:sldId id="595" r:id="rId156"/>
    <p:sldId id="582" r:id="rId157"/>
    <p:sldId id="589" r:id="rId158"/>
    <p:sldId id="583" r:id="rId159"/>
    <p:sldId id="597" r:id="rId160"/>
    <p:sldId id="600" r:id="rId161"/>
    <p:sldId id="601" r:id="rId162"/>
    <p:sldId id="590" r:id="rId163"/>
    <p:sldId id="669" r:id="rId164"/>
    <p:sldId id="670" r:id="rId165"/>
    <p:sldId id="671" r:id="rId166"/>
    <p:sldId id="602" r:id="rId167"/>
    <p:sldId id="603" r:id="rId168"/>
    <p:sldId id="607" r:id="rId169"/>
    <p:sldId id="608" r:id="rId170"/>
    <p:sldId id="609" r:id="rId171"/>
    <p:sldId id="611" r:id="rId172"/>
    <p:sldId id="612" r:id="rId173"/>
    <p:sldId id="614" r:id="rId174"/>
    <p:sldId id="616" r:id="rId175"/>
    <p:sldId id="617" r:id="rId176"/>
    <p:sldId id="619" r:id="rId177"/>
    <p:sldId id="620" r:id="rId178"/>
    <p:sldId id="826" r:id="rId179"/>
    <p:sldId id="591" r:id="rId180"/>
    <p:sldId id="585" r:id="rId181"/>
    <p:sldId id="593" r:id="rId182"/>
    <p:sldId id="592" r:id="rId183"/>
    <p:sldId id="586" r:id="rId184"/>
    <p:sldId id="594" r:id="rId185"/>
    <p:sldId id="587" r:id="rId186"/>
    <p:sldId id="749" r:id="rId187"/>
  </p:sldIdLst>
  <p:sldSz cx="9144000" cy="6858000" type="screen4x3"/>
  <p:notesSz cx="6934200" cy="91186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39" autoAdjust="0"/>
  </p:normalViewPr>
  <p:slideViewPr>
    <p:cSldViewPr snapToGrid="0">
      <p:cViewPr varScale="1">
        <p:scale>
          <a:sx n="52" d="100"/>
          <a:sy n="52" d="100"/>
        </p:scale>
        <p:origin x="-1380" y="-102"/>
      </p:cViewPr>
      <p:guideLst>
        <p:guide orient="horz" pos="2160"/>
        <p:guide pos="2880"/>
      </p:guideLst>
    </p:cSldViewPr>
  </p:slideViewPr>
  <p:outlineViewPr>
    <p:cViewPr>
      <p:scale>
        <a:sx n="33" d="100"/>
        <a:sy n="33" d="100"/>
      </p:scale>
      <p:origin x="0" y="9720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defTabSz="917575">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sz="quarter" idx="1"/>
          </p:nvPr>
        </p:nvSpPr>
        <p:spPr bwMode="auto">
          <a:xfrm>
            <a:off x="3929063" y="0"/>
            <a:ext cx="3005137"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defTabSz="917575">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62988"/>
            <a:ext cx="3005138"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defTabSz="917575">
              <a:defRPr sz="1200">
                <a:latin typeface="Times New Roman" pitchFamily="18" charset="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929063" y="8662988"/>
            <a:ext cx="3005137"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defTabSz="917575">
              <a:defRPr sz="1200">
                <a:latin typeface="Times New Roman" pitchFamily="18" charset="0"/>
                <a:cs typeface="+mn-cs"/>
              </a:defRPr>
            </a:lvl1pPr>
          </a:lstStyle>
          <a:p>
            <a:pPr>
              <a:defRPr/>
            </a:pPr>
            <a:fld id="{6B3FD7B4-A305-44DE-92BE-DE9A837CE315}" type="slidenum">
              <a:rPr lang="en-US"/>
              <a:pPr>
                <a:defRPr/>
              </a:pPr>
              <a:t>‹#›</a:t>
            </a:fld>
            <a:endParaRPr lang="en-US"/>
          </a:p>
        </p:txBody>
      </p:sp>
    </p:spTree>
    <p:extLst>
      <p:ext uri="{BB962C8B-B14F-4D97-AF65-F5344CB8AC3E}">
        <p14:creationId xmlns:p14="http://schemas.microsoft.com/office/powerpoint/2010/main" val="2277437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defTabSz="917575">
              <a:defRPr sz="120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3929063" y="0"/>
            <a:ext cx="3005137"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defTabSz="917575">
              <a:defRPr sz="1200">
                <a:latin typeface="Times New Roman" pitchFamily="18" charset="0"/>
                <a:cs typeface="+mn-cs"/>
              </a:defRPr>
            </a:lvl1pPr>
          </a:lstStyle>
          <a:p>
            <a:pPr>
              <a:defRPr/>
            </a:pPr>
            <a:endParaRPr lang="en-US"/>
          </a:p>
        </p:txBody>
      </p:sp>
      <p:sp>
        <p:nvSpPr>
          <p:cNvPr id="193540" name="Rectangle 4"/>
          <p:cNvSpPr>
            <a:spLocks noGrp="1" noRot="1" noChangeAspect="1" noChangeArrowheads="1" noTextEdit="1"/>
          </p:cNvSpPr>
          <p:nvPr>
            <p:ph type="sldImg" idx="2"/>
          </p:nvPr>
        </p:nvSpPr>
        <p:spPr bwMode="auto">
          <a:xfrm>
            <a:off x="1187450" y="684213"/>
            <a:ext cx="4559300" cy="3419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23925" y="4332288"/>
            <a:ext cx="5086350" cy="4102100"/>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62988"/>
            <a:ext cx="3005138"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defTabSz="917575">
              <a:defRPr sz="120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29063" y="8662988"/>
            <a:ext cx="3005137"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defTabSz="917575">
              <a:defRPr sz="1200">
                <a:latin typeface="Times New Roman" pitchFamily="18" charset="0"/>
                <a:cs typeface="+mn-cs"/>
              </a:defRPr>
            </a:lvl1pPr>
          </a:lstStyle>
          <a:p>
            <a:pPr>
              <a:defRPr/>
            </a:pPr>
            <a:fld id="{EA37C98B-C611-4FD1-A3E6-05CA481150DB}" type="slidenum">
              <a:rPr lang="en-US"/>
              <a:pPr>
                <a:defRPr/>
              </a:pPr>
              <a:t>‹#›</a:t>
            </a:fld>
            <a:endParaRPr lang="en-US"/>
          </a:p>
        </p:txBody>
      </p:sp>
    </p:spTree>
    <p:extLst>
      <p:ext uri="{BB962C8B-B14F-4D97-AF65-F5344CB8AC3E}">
        <p14:creationId xmlns:p14="http://schemas.microsoft.com/office/powerpoint/2010/main" val="3146773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vl1pPr>
          </a:lstStyle>
          <a:p>
            <a:pPr>
              <a:defRPr/>
            </a:pPr>
            <a:r>
              <a:rPr lang="en-US"/>
              <a:t>Copyright 2005-2008 Kenneth M. Chipps Ph.D. www.chipps.com</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033B1F95-CC49-48AD-BAEC-CEF7692797C8}" type="slidenum">
              <a:rPr lang="en-US"/>
              <a:pPr>
                <a:defRPr/>
              </a:pPr>
              <a:t>‹#›</a:t>
            </a:fld>
            <a:endParaRPr lang="en-US"/>
          </a:p>
        </p:txBody>
      </p:sp>
    </p:spTree>
    <p:extLst>
      <p:ext uri="{BB962C8B-B14F-4D97-AF65-F5344CB8AC3E}">
        <p14:creationId xmlns:p14="http://schemas.microsoft.com/office/powerpoint/2010/main" val="9645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3D425666-1EDC-4C5A-B420-F5BE2C4B62DB}" type="slidenum">
              <a:rPr lang="en-US"/>
              <a:pPr>
                <a:defRPr/>
              </a:pPr>
              <a:t>‹#›</a:t>
            </a:fld>
            <a:endParaRPr lang="en-US"/>
          </a:p>
        </p:txBody>
      </p:sp>
    </p:spTree>
    <p:extLst>
      <p:ext uri="{BB962C8B-B14F-4D97-AF65-F5344CB8AC3E}">
        <p14:creationId xmlns:p14="http://schemas.microsoft.com/office/powerpoint/2010/main" val="422409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B354E909-B943-42D5-A147-BA1B56CD05B5}" type="slidenum">
              <a:rPr lang="en-US"/>
              <a:pPr>
                <a:defRPr/>
              </a:pPr>
              <a:t>‹#›</a:t>
            </a:fld>
            <a:endParaRPr lang="en-US"/>
          </a:p>
        </p:txBody>
      </p:sp>
    </p:spTree>
    <p:extLst>
      <p:ext uri="{BB962C8B-B14F-4D97-AF65-F5344CB8AC3E}">
        <p14:creationId xmlns:p14="http://schemas.microsoft.com/office/powerpoint/2010/main" val="933349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CF7DDDB9-9325-4C69-ACE1-8825B3119F80}" type="slidenum">
              <a:rPr lang="en-US"/>
              <a:pPr>
                <a:defRPr/>
              </a:pPr>
              <a:t>‹#›</a:t>
            </a:fld>
            <a:endParaRPr lang="en-US"/>
          </a:p>
        </p:txBody>
      </p:sp>
    </p:spTree>
    <p:extLst>
      <p:ext uri="{BB962C8B-B14F-4D97-AF65-F5344CB8AC3E}">
        <p14:creationId xmlns:p14="http://schemas.microsoft.com/office/powerpoint/2010/main" val="2337992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2730A087-8655-4638-9641-02C059053570}" type="slidenum">
              <a:rPr lang="en-US"/>
              <a:pPr>
                <a:defRPr/>
              </a:pPr>
              <a:t>‹#›</a:t>
            </a:fld>
            <a:endParaRPr lang="en-US"/>
          </a:p>
        </p:txBody>
      </p:sp>
    </p:spTree>
    <p:extLst>
      <p:ext uri="{BB962C8B-B14F-4D97-AF65-F5344CB8AC3E}">
        <p14:creationId xmlns:p14="http://schemas.microsoft.com/office/powerpoint/2010/main" val="496822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2939DB71-9084-4B44-81F9-C058043DF343}" type="slidenum">
              <a:rPr lang="en-US"/>
              <a:pPr>
                <a:defRPr/>
              </a:pPr>
              <a:t>‹#›</a:t>
            </a:fld>
            <a:endParaRPr lang="en-US"/>
          </a:p>
        </p:txBody>
      </p:sp>
    </p:spTree>
    <p:extLst>
      <p:ext uri="{BB962C8B-B14F-4D97-AF65-F5344CB8AC3E}">
        <p14:creationId xmlns:p14="http://schemas.microsoft.com/office/powerpoint/2010/main" val="247030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A556901D-7C29-4302-9AFC-AEC2148197B9}" type="slidenum">
              <a:rPr lang="en-US"/>
              <a:pPr>
                <a:defRPr/>
              </a:pPr>
              <a:t>‹#›</a:t>
            </a:fld>
            <a:endParaRPr lang="en-US"/>
          </a:p>
        </p:txBody>
      </p:sp>
    </p:spTree>
    <p:extLst>
      <p:ext uri="{BB962C8B-B14F-4D97-AF65-F5344CB8AC3E}">
        <p14:creationId xmlns:p14="http://schemas.microsoft.com/office/powerpoint/2010/main" val="333879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2F862EEB-F20D-4E1C-BE12-391C9B20CC2B}" type="slidenum">
              <a:rPr lang="en-US"/>
              <a:pPr>
                <a:defRPr/>
              </a:pPr>
              <a:t>‹#›</a:t>
            </a:fld>
            <a:endParaRPr lang="en-US"/>
          </a:p>
        </p:txBody>
      </p:sp>
    </p:spTree>
    <p:extLst>
      <p:ext uri="{BB962C8B-B14F-4D97-AF65-F5344CB8AC3E}">
        <p14:creationId xmlns:p14="http://schemas.microsoft.com/office/powerpoint/2010/main" val="60476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B55C5101-F521-4FF1-9946-C1580901C0FD}" type="slidenum">
              <a:rPr lang="en-US"/>
              <a:pPr>
                <a:defRPr/>
              </a:pPr>
              <a:t>‹#›</a:t>
            </a:fld>
            <a:endParaRPr lang="en-US"/>
          </a:p>
        </p:txBody>
      </p:sp>
    </p:spTree>
    <p:extLst>
      <p:ext uri="{BB962C8B-B14F-4D97-AF65-F5344CB8AC3E}">
        <p14:creationId xmlns:p14="http://schemas.microsoft.com/office/powerpoint/2010/main" val="332947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22824ECB-7AEA-4B7C-A72C-C9C27E82676C}" type="slidenum">
              <a:rPr lang="en-US"/>
              <a:pPr>
                <a:defRPr/>
              </a:pPr>
              <a:t>‹#›</a:t>
            </a:fld>
            <a:endParaRPr lang="en-US"/>
          </a:p>
        </p:txBody>
      </p:sp>
    </p:spTree>
    <p:extLst>
      <p:ext uri="{BB962C8B-B14F-4D97-AF65-F5344CB8AC3E}">
        <p14:creationId xmlns:p14="http://schemas.microsoft.com/office/powerpoint/2010/main" val="122412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5" name="Rectangle 6"/>
          <p:cNvSpPr>
            <a:spLocks noGrp="1" noChangeArrowheads="1"/>
          </p:cNvSpPr>
          <p:nvPr>
            <p:ph type="sldNum" sz="quarter" idx="12"/>
          </p:nvPr>
        </p:nvSpPr>
        <p:spPr>
          <a:ln/>
        </p:spPr>
        <p:txBody>
          <a:bodyPr/>
          <a:lstStyle>
            <a:lvl1pPr>
              <a:defRPr/>
            </a:lvl1pPr>
          </a:lstStyle>
          <a:p>
            <a:pPr>
              <a:defRPr/>
            </a:pPr>
            <a:fld id="{7E1A02E4-2CA9-4BE9-A534-8A28A58BCA97}" type="slidenum">
              <a:rPr lang="en-US"/>
              <a:pPr>
                <a:defRPr/>
              </a:pPr>
              <a:t>‹#›</a:t>
            </a:fld>
            <a:endParaRPr lang="en-US"/>
          </a:p>
        </p:txBody>
      </p:sp>
    </p:spTree>
    <p:extLst>
      <p:ext uri="{BB962C8B-B14F-4D97-AF65-F5344CB8AC3E}">
        <p14:creationId xmlns:p14="http://schemas.microsoft.com/office/powerpoint/2010/main" val="309315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4" name="Rectangle 6"/>
          <p:cNvSpPr>
            <a:spLocks noGrp="1" noChangeArrowheads="1"/>
          </p:cNvSpPr>
          <p:nvPr>
            <p:ph type="sldNum" sz="quarter" idx="12"/>
          </p:nvPr>
        </p:nvSpPr>
        <p:spPr>
          <a:ln/>
        </p:spPr>
        <p:txBody>
          <a:bodyPr/>
          <a:lstStyle>
            <a:lvl1pPr>
              <a:defRPr/>
            </a:lvl1pPr>
          </a:lstStyle>
          <a:p>
            <a:pPr>
              <a:defRPr/>
            </a:pPr>
            <a:fld id="{8EFA8772-11C7-4AB3-A313-FE4FF0304C19}" type="slidenum">
              <a:rPr lang="en-US"/>
              <a:pPr>
                <a:defRPr/>
              </a:pPr>
              <a:t>‹#›</a:t>
            </a:fld>
            <a:endParaRPr lang="en-US"/>
          </a:p>
        </p:txBody>
      </p:sp>
    </p:spTree>
    <p:extLst>
      <p:ext uri="{BB962C8B-B14F-4D97-AF65-F5344CB8AC3E}">
        <p14:creationId xmlns:p14="http://schemas.microsoft.com/office/powerpoint/2010/main" val="3202799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AB31AC4E-B9BC-4F7C-B479-69D01FEF44FB}" type="slidenum">
              <a:rPr lang="en-US"/>
              <a:pPr>
                <a:defRPr/>
              </a:pPr>
              <a:t>‹#›</a:t>
            </a:fld>
            <a:endParaRPr lang="en-US"/>
          </a:p>
        </p:txBody>
      </p:sp>
    </p:spTree>
    <p:extLst>
      <p:ext uri="{BB962C8B-B14F-4D97-AF65-F5344CB8AC3E}">
        <p14:creationId xmlns:p14="http://schemas.microsoft.com/office/powerpoint/2010/main" val="230089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1CFB44EB-F333-4472-9AC4-EFC98282359E}" type="slidenum">
              <a:rPr lang="en-US"/>
              <a:pPr>
                <a:defRPr/>
              </a:pPr>
              <a:t>‹#›</a:t>
            </a:fld>
            <a:endParaRPr lang="en-US"/>
          </a:p>
        </p:txBody>
      </p:sp>
    </p:spTree>
    <p:extLst>
      <p:ext uri="{BB962C8B-B14F-4D97-AF65-F5344CB8AC3E}">
        <p14:creationId xmlns:p14="http://schemas.microsoft.com/office/powerpoint/2010/main" val="15343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pitchFamily="34" charset="0"/>
                <a:cs typeface="+mn-cs"/>
              </a:defRPr>
            </a:lvl1pPr>
          </a:lstStyle>
          <a:p>
            <a:pPr>
              <a:defRPr/>
            </a:pPr>
            <a:r>
              <a:rPr lang="en-US"/>
              <a:t>Copyright 2005-2008 Kenneth M. Chipps Ph.D. www.chipps.com</a:t>
            </a:r>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AC263919-0B2B-423A-B2AF-BEF86DF75C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pPr eaLnBrk="1" hangingPunct="1"/>
            <a:r>
              <a:rPr lang="en-US" smtClean="0"/>
              <a:t>802.11b Frame Details</a:t>
            </a:r>
          </a:p>
        </p:txBody>
      </p:sp>
      <p:sp>
        <p:nvSpPr>
          <p:cNvPr id="3075" name="Rectangle 3"/>
          <p:cNvSpPr>
            <a:spLocks noGrp="1" noChangeArrowheads="1"/>
          </p:cNvSpPr>
          <p:nvPr>
            <p:ph type="subTitle" idx="1"/>
          </p:nvPr>
        </p:nvSpPr>
        <p:spPr/>
        <p:txBody>
          <a:bodyPr/>
          <a:lstStyle/>
          <a:p>
            <a:pPr eaLnBrk="1" hangingPunct="1"/>
            <a:r>
              <a:rPr lang="en-US" sz="2400" smtClean="0"/>
              <a:t>Last Update 2008.02.18</a:t>
            </a:r>
          </a:p>
          <a:p>
            <a:pPr eaLnBrk="1" hangingPunct="1"/>
            <a:r>
              <a:rPr lang="en-US" sz="2400" smtClean="0"/>
              <a:t>1.2.1</a:t>
            </a:r>
          </a:p>
        </p:txBody>
      </p:sp>
      <p:sp>
        <p:nvSpPr>
          <p:cNvPr id="3076" name="Footer Placeholder 6"/>
          <p:cNvSpPr>
            <a:spLocks noGrp="1"/>
          </p:cNvSpPr>
          <p:nvPr>
            <p:ph type="ftr" sz="quarter" idx="11"/>
          </p:nvPr>
        </p:nvSpPr>
        <p:spPr>
          <a:xfrm>
            <a:off x="2667000" y="6245225"/>
            <a:ext cx="399732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30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C3CC9C-4459-493C-8E14-5D2E636B7E3C}" type="slidenum">
              <a:rPr lang="en-US" smtClean="0"/>
              <a:pPr eaLnBrk="1" hangingPunct="1"/>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Management Frame Types</a:t>
            </a:r>
          </a:p>
        </p:txBody>
      </p:sp>
      <p:sp>
        <p:nvSpPr>
          <p:cNvPr id="12291" name="Rectangle 3"/>
          <p:cNvSpPr>
            <a:spLocks noGrp="1" noChangeArrowheads="1"/>
          </p:cNvSpPr>
          <p:nvPr>
            <p:ph idx="1"/>
          </p:nvPr>
        </p:nvSpPr>
        <p:spPr/>
        <p:txBody>
          <a:bodyPr/>
          <a:lstStyle/>
          <a:p>
            <a:pPr eaLnBrk="1" hangingPunct="1"/>
            <a:r>
              <a:rPr lang="en-US" smtClean="0"/>
              <a:t>Reassociation request</a:t>
            </a:r>
          </a:p>
          <a:p>
            <a:pPr lvl="1" eaLnBrk="1" hangingPunct="1"/>
            <a:r>
              <a:rPr lang="en-US" smtClean="0"/>
              <a:t>If the wireless station moves away from the access point to which it is currently associated and finds another access point with a stronger beacon signal, the wireless NIC will send a reassociation frame to the new access point</a:t>
            </a:r>
          </a:p>
          <a:p>
            <a:pPr lvl="1" eaLnBrk="1" hangingPunct="1"/>
            <a:r>
              <a:rPr lang="en-US" smtClean="0"/>
              <a:t>The new access point then coordinates the forwarding of data frames that may still be in the buffer of the previous access point waiting for transmission to the station</a:t>
            </a:r>
          </a:p>
        </p:txBody>
      </p:sp>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B684F6-0BFC-4D71-B072-1192B18FDF27}" type="slidenum">
              <a:rPr lang="en-US" smtClean="0"/>
              <a:pPr eaLnBrk="1" hangingPunct="1"/>
              <a:t>10</a:t>
            </a:fld>
            <a:endParaRPr lang="en-US" smtClean="0"/>
          </a:p>
        </p:txBody>
      </p:sp>
      <p:sp>
        <p:nvSpPr>
          <p:cNvPr id="122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Typical Probe Response Frame</a:t>
            </a:r>
          </a:p>
        </p:txBody>
      </p:sp>
      <p:pic>
        <p:nvPicPr>
          <p:cNvPr id="1044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2049" b="16667"/>
          <a:stretch>
            <a:fillRect/>
          </a:stretch>
        </p:blipFill>
        <p:spPr>
          <a:xfrm>
            <a:off x="914400" y="1438275"/>
            <a:ext cx="7464425" cy="3651250"/>
          </a:xfrm>
        </p:spPr>
      </p:pic>
      <p:sp>
        <p:nvSpPr>
          <p:cNvPr id="1044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BC6E03-0219-44D7-B058-F7893FBE8FEA}" type="slidenum">
              <a:rPr lang="en-US" smtClean="0"/>
              <a:pPr eaLnBrk="1" hangingPunct="1"/>
              <a:t>100</a:t>
            </a:fld>
            <a:endParaRPr lang="en-US" smtClean="0"/>
          </a:p>
        </p:txBody>
      </p:sp>
      <p:sp>
        <p:nvSpPr>
          <p:cNvPr id="1044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Typical Probe Response Frame</a:t>
            </a:r>
          </a:p>
        </p:txBody>
      </p:sp>
      <p:pic>
        <p:nvPicPr>
          <p:cNvPr id="1054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74361" r="2049" b="11111"/>
          <a:stretch>
            <a:fillRect/>
          </a:stretch>
        </p:blipFill>
        <p:spPr>
          <a:xfrm>
            <a:off x="1274763" y="1438275"/>
            <a:ext cx="6546850" cy="1050925"/>
          </a:xfrm>
        </p:spPr>
      </p:pic>
      <p:sp>
        <p:nvSpPr>
          <p:cNvPr id="1054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EE4015-20C4-4280-85D3-06E3E765EDB2}" type="slidenum">
              <a:rPr lang="en-US" smtClean="0"/>
              <a:pPr eaLnBrk="1" hangingPunct="1"/>
              <a:t>101</a:t>
            </a:fld>
            <a:endParaRPr lang="en-US" smtClean="0"/>
          </a:p>
        </p:txBody>
      </p:sp>
      <p:sp>
        <p:nvSpPr>
          <p:cNvPr id="1054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Typical ACK Frame</a:t>
            </a:r>
          </a:p>
        </p:txBody>
      </p:sp>
      <p:pic>
        <p:nvPicPr>
          <p:cNvPr id="1064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4102" b="16667"/>
          <a:stretch>
            <a:fillRect/>
          </a:stretch>
        </p:blipFill>
        <p:spPr>
          <a:xfrm>
            <a:off x="914400" y="1647825"/>
            <a:ext cx="7307263" cy="3651250"/>
          </a:xfrm>
        </p:spPr>
      </p:pic>
      <p:sp>
        <p:nvSpPr>
          <p:cNvPr id="1065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5E0CC5D-4478-466E-973B-DE5C371FE81A}" type="slidenum">
              <a:rPr lang="en-US" smtClean="0"/>
              <a:pPr eaLnBrk="1" hangingPunct="1"/>
              <a:t>102</a:t>
            </a:fld>
            <a:endParaRPr lang="en-US" smtClean="0"/>
          </a:p>
        </p:txBody>
      </p:sp>
      <p:sp>
        <p:nvSpPr>
          <p:cNvPr id="1065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Typical Ping Request Frame</a:t>
            </a:r>
          </a:p>
        </p:txBody>
      </p:sp>
      <p:pic>
        <p:nvPicPr>
          <p:cNvPr id="1075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2049" b="11111"/>
          <a:stretch>
            <a:fillRect/>
          </a:stretch>
        </p:blipFill>
        <p:spPr>
          <a:xfrm>
            <a:off x="914400" y="1589088"/>
            <a:ext cx="7464425" cy="3968750"/>
          </a:xfrm>
        </p:spPr>
      </p:pic>
      <p:sp>
        <p:nvSpPr>
          <p:cNvPr id="1075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47B930-7C08-4F8A-B7A9-BE08B04C4F6F}" type="slidenum">
              <a:rPr lang="en-US" smtClean="0"/>
              <a:pPr eaLnBrk="1" hangingPunct="1"/>
              <a:t>103</a:t>
            </a:fld>
            <a:endParaRPr lang="en-US" smtClean="0"/>
          </a:p>
        </p:txBody>
      </p:sp>
      <p:sp>
        <p:nvSpPr>
          <p:cNvPr id="1075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Typical Ping Request Frame</a:t>
            </a:r>
          </a:p>
        </p:txBody>
      </p:sp>
      <p:pic>
        <p:nvPicPr>
          <p:cNvPr id="1085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2049" b="11111"/>
          <a:stretch>
            <a:fillRect/>
          </a:stretch>
        </p:blipFill>
        <p:spPr>
          <a:xfrm>
            <a:off x="914400" y="1584325"/>
            <a:ext cx="7464425" cy="3968750"/>
          </a:xfrm>
        </p:spPr>
      </p:pic>
      <p:sp>
        <p:nvSpPr>
          <p:cNvPr id="1085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C72604-F1A1-4954-8D69-FE41D5A65FB4}" type="slidenum">
              <a:rPr lang="en-US" smtClean="0"/>
              <a:pPr eaLnBrk="1" hangingPunct="1"/>
              <a:t>104</a:t>
            </a:fld>
            <a:endParaRPr lang="en-US" smtClean="0"/>
          </a:p>
        </p:txBody>
      </p:sp>
      <p:sp>
        <p:nvSpPr>
          <p:cNvPr id="1085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Typical Ping Request Frame</a:t>
            </a:r>
          </a:p>
        </p:txBody>
      </p:sp>
      <p:pic>
        <p:nvPicPr>
          <p:cNvPr id="1095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8835" r="2049" b="11111"/>
          <a:stretch>
            <a:fillRect/>
          </a:stretch>
        </p:blipFill>
        <p:spPr>
          <a:xfrm>
            <a:off x="914400" y="1439863"/>
            <a:ext cx="6546850" cy="2101850"/>
          </a:xfrm>
        </p:spPr>
      </p:pic>
      <p:sp>
        <p:nvSpPr>
          <p:cNvPr id="1095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65A08F-3256-4185-A470-8134F949AC2D}" type="slidenum">
              <a:rPr lang="en-US" smtClean="0"/>
              <a:pPr eaLnBrk="1" hangingPunct="1"/>
              <a:t>105</a:t>
            </a:fld>
            <a:endParaRPr lang="en-US" smtClean="0"/>
          </a:p>
        </p:txBody>
      </p:sp>
      <p:sp>
        <p:nvSpPr>
          <p:cNvPr id="1095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mtClean="0"/>
              <a:t>Typical Ping Response Frame</a:t>
            </a:r>
          </a:p>
        </p:txBody>
      </p:sp>
      <p:pic>
        <p:nvPicPr>
          <p:cNvPr id="1105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2049" b="11111"/>
          <a:stretch>
            <a:fillRect/>
          </a:stretch>
        </p:blipFill>
        <p:spPr>
          <a:xfrm>
            <a:off x="914400" y="1619250"/>
            <a:ext cx="7464425" cy="3968750"/>
          </a:xfrm>
        </p:spPr>
      </p:pic>
      <p:sp>
        <p:nvSpPr>
          <p:cNvPr id="1105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D3CB49-E0CF-4C83-8A57-AC9E362A8F6C}" type="slidenum">
              <a:rPr lang="en-US" smtClean="0"/>
              <a:pPr eaLnBrk="1" hangingPunct="1"/>
              <a:t>106</a:t>
            </a:fld>
            <a:endParaRPr lang="en-US" smtClean="0"/>
          </a:p>
        </p:txBody>
      </p:sp>
      <p:sp>
        <p:nvSpPr>
          <p:cNvPr id="1105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Typical Ping Response Frame</a:t>
            </a:r>
          </a:p>
        </p:txBody>
      </p:sp>
      <p:pic>
        <p:nvPicPr>
          <p:cNvPr id="1116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2049" b="11111"/>
          <a:stretch>
            <a:fillRect/>
          </a:stretch>
        </p:blipFill>
        <p:spPr>
          <a:xfrm>
            <a:off x="914400" y="1484313"/>
            <a:ext cx="7464425" cy="3968750"/>
          </a:xfrm>
        </p:spPr>
      </p:pic>
      <p:sp>
        <p:nvSpPr>
          <p:cNvPr id="1116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AB30BBA-E0AB-44A5-96AB-2C39974B6556}" type="slidenum">
              <a:rPr lang="en-US" smtClean="0"/>
              <a:pPr eaLnBrk="1" hangingPunct="1"/>
              <a:t>107</a:t>
            </a:fld>
            <a:endParaRPr lang="en-US" smtClean="0"/>
          </a:p>
        </p:txBody>
      </p:sp>
      <p:sp>
        <p:nvSpPr>
          <p:cNvPr id="1116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mtClean="0"/>
              <a:t>Typical Ping Response Frame</a:t>
            </a:r>
          </a:p>
        </p:txBody>
      </p:sp>
      <p:pic>
        <p:nvPicPr>
          <p:cNvPr id="1126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8231" r="12006" b="11156"/>
          <a:stretch>
            <a:fillRect/>
          </a:stretch>
        </p:blipFill>
        <p:spPr>
          <a:xfrm>
            <a:off x="914400" y="1408113"/>
            <a:ext cx="7315200" cy="1900237"/>
          </a:xfrm>
        </p:spPr>
      </p:pic>
      <p:sp>
        <p:nvSpPr>
          <p:cNvPr id="1126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8D1CA1-3FAC-49E7-BCE0-2203D8295935}" type="slidenum">
              <a:rPr lang="en-US" smtClean="0"/>
              <a:pPr eaLnBrk="1" hangingPunct="1"/>
              <a:t>108</a:t>
            </a:fld>
            <a:endParaRPr lang="en-US" smtClean="0"/>
          </a:p>
        </p:txBody>
      </p:sp>
      <p:sp>
        <p:nvSpPr>
          <p:cNvPr id="1126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t>Typical Windows Browser</a:t>
            </a:r>
          </a:p>
        </p:txBody>
      </p:sp>
      <p:pic>
        <p:nvPicPr>
          <p:cNvPr id="1136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2049" b="11110"/>
          <a:stretch>
            <a:fillRect/>
          </a:stretch>
        </p:blipFill>
        <p:spPr>
          <a:xfrm>
            <a:off x="909638" y="1341438"/>
            <a:ext cx="7464425" cy="3968750"/>
          </a:xfrm>
        </p:spPr>
      </p:pic>
      <p:sp>
        <p:nvSpPr>
          <p:cNvPr id="1136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6F736BF-A449-4C18-9E74-CBC5678D6471}" type="slidenum">
              <a:rPr lang="en-US" smtClean="0"/>
              <a:pPr eaLnBrk="1" hangingPunct="1"/>
              <a:t>109</a:t>
            </a:fld>
            <a:endParaRPr lang="en-US" smtClean="0"/>
          </a:p>
        </p:txBody>
      </p:sp>
      <p:sp>
        <p:nvSpPr>
          <p:cNvPr id="1136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Management Frame Types</a:t>
            </a:r>
          </a:p>
        </p:txBody>
      </p:sp>
      <p:sp>
        <p:nvSpPr>
          <p:cNvPr id="13315" name="Rectangle 3"/>
          <p:cNvSpPr>
            <a:spLocks noGrp="1" noChangeArrowheads="1"/>
          </p:cNvSpPr>
          <p:nvPr>
            <p:ph idx="1"/>
          </p:nvPr>
        </p:nvSpPr>
        <p:spPr/>
        <p:txBody>
          <a:bodyPr/>
          <a:lstStyle/>
          <a:p>
            <a:pPr eaLnBrk="1" hangingPunct="1"/>
            <a:r>
              <a:rPr lang="en-US" smtClean="0"/>
              <a:t>Reassociation response</a:t>
            </a:r>
          </a:p>
          <a:p>
            <a:pPr lvl="1" eaLnBrk="1" hangingPunct="1"/>
            <a:r>
              <a:rPr lang="en-US" smtClean="0"/>
              <a:t>An access point sends a reassociation response frame containing an acceptance or rejection notice to the station requesting reassociation</a:t>
            </a:r>
          </a:p>
          <a:p>
            <a:pPr lvl="1" eaLnBrk="1" hangingPunct="1"/>
            <a:r>
              <a:rPr lang="en-US" smtClean="0"/>
              <a:t>Similar to the association process, the frame includes information regarding the association, such as the association ID and the supported data rates</a:t>
            </a:r>
          </a:p>
        </p:txBody>
      </p:sp>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3E783A-45E1-4809-AC83-062E1F5BEA49}" type="slidenum">
              <a:rPr lang="en-US" smtClean="0"/>
              <a:pPr eaLnBrk="1" hangingPunct="1"/>
              <a:t>11</a:t>
            </a:fld>
            <a:endParaRPr lang="en-US" smtClean="0"/>
          </a:p>
        </p:txBody>
      </p:sp>
      <p:sp>
        <p:nvSpPr>
          <p:cNvPr id="133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mtClean="0"/>
              <a:t>Typical Windows Browser</a:t>
            </a:r>
          </a:p>
        </p:txBody>
      </p:sp>
      <p:pic>
        <p:nvPicPr>
          <p:cNvPr id="1146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2049" b="11111"/>
          <a:stretch>
            <a:fillRect/>
          </a:stretch>
        </p:blipFill>
        <p:spPr>
          <a:xfrm>
            <a:off x="914400" y="1454150"/>
            <a:ext cx="7464425" cy="3968750"/>
          </a:xfrm>
        </p:spPr>
      </p:pic>
      <p:sp>
        <p:nvSpPr>
          <p:cNvPr id="1146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38D085-79F0-4A52-A275-011FDFF48FEB}" type="slidenum">
              <a:rPr lang="en-US" smtClean="0"/>
              <a:pPr eaLnBrk="1" hangingPunct="1"/>
              <a:t>110</a:t>
            </a:fld>
            <a:endParaRPr lang="en-US" smtClean="0"/>
          </a:p>
        </p:txBody>
      </p:sp>
      <p:sp>
        <p:nvSpPr>
          <p:cNvPr id="1146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Typical Windows Browser</a:t>
            </a:r>
          </a:p>
        </p:txBody>
      </p:sp>
      <p:pic>
        <p:nvPicPr>
          <p:cNvPr id="1157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2049" b="19444"/>
          <a:stretch>
            <a:fillRect/>
          </a:stretch>
        </p:blipFill>
        <p:spPr>
          <a:xfrm>
            <a:off x="914400" y="1393825"/>
            <a:ext cx="7464425" cy="3492500"/>
          </a:xfrm>
        </p:spPr>
      </p:pic>
      <p:sp>
        <p:nvSpPr>
          <p:cNvPr id="1157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DC83A1-70BA-4FF5-8F16-A4E88EE8D4C3}" type="slidenum">
              <a:rPr lang="en-US" smtClean="0"/>
              <a:pPr eaLnBrk="1" hangingPunct="1"/>
              <a:t>111</a:t>
            </a:fld>
            <a:endParaRPr lang="en-US" smtClean="0"/>
          </a:p>
        </p:txBody>
      </p:sp>
      <p:sp>
        <p:nvSpPr>
          <p:cNvPr id="1157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Typical Windows Browser</a:t>
            </a:r>
          </a:p>
        </p:txBody>
      </p:sp>
      <p:pic>
        <p:nvPicPr>
          <p:cNvPr id="1167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2049" b="22223"/>
          <a:stretch>
            <a:fillRect/>
          </a:stretch>
        </p:blipFill>
        <p:spPr>
          <a:xfrm>
            <a:off x="914400" y="1454150"/>
            <a:ext cx="7464425" cy="3333750"/>
          </a:xfrm>
        </p:spPr>
      </p:pic>
      <p:sp>
        <p:nvSpPr>
          <p:cNvPr id="1167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B8946BA-213E-46E9-877F-0B08CF7ED715}" type="slidenum">
              <a:rPr lang="en-US" smtClean="0"/>
              <a:pPr eaLnBrk="1" hangingPunct="1"/>
              <a:t>112</a:t>
            </a:fld>
            <a:endParaRPr lang="en-US" smtClean="0"/>
          </a:p>
        </p:txBody>
      </p:sp>
      <p:sp>
        <p:nvSpPr>
          <p:cNvPr id="1167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Typical Windows Browser</a:t>
            </a:r>
          </a:p>
        </p:txBody>
      </p:sp>
      <p:pic>
        <p:nvPicPr>
          <p:cNvPr id="1177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809" r="2049" b="35289"/>
          <a:stretch>
            <a:fillRect/>
          </a:stretch>
        </p:blipFill>
        <p:spPr>
          <a:xfrm>
            <a:off x="914400" y="1454150"/>
            <a:ext cx="6546850" cy="2770188"/>
          </a:xfrm>
        </p:spPr>
      </p:pic>
      <p:sp>
        <p:nvSpPr>
          <p:cNvPr id="1177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9AEA2A-C12C-4232-BB0E-0B2C6EF1C459}" type="slidenum">
              <a:rPr lang="en-US" smtClean="0"/>
              <a:pPr eaLnBrk="1" hangingPunct="1"/>
              <a:t>113</a:t>
            </a:fld>
            <a:endParaRPr lang="en-US" smtClean="0"/>
          </a:p>
        </p:txBody>
      </p:sp>
      <p:sp>
        <p:nvSpPr>
          <p:cNvPr id="1177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mtClean="0"/>
              <a:t>Typical Windows Browser</a:t>
            </a:r>
          </a:p>
        </p:txBody>
      </p:sp>
      <p:pic>
        <p:nvPicPr>
          <p:cNvPr id="11878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2049" b="11111"/>
          <a:stretch>
            <a:fillRect/>
          </a:stretch>
        </p:blipFill>
        <p:spPr>
          <a:xfrm>
            <a:off x="914400" y="1438275"/>
            <a:ext cx="7464425" cy="3968750"/>
          </a:xfrm>
        </p:spPr>
      </p:pic>
      <p:sp>
        <p:nvSpPr>
          <p:cNvPr id="1187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CCF81A-6CD2-4AA0-8E7C-E751D4D482CD}" type="slidenum">
              <a:rPr lang="en-US" smtClean="0"/>
              <a:pPr eaLnBrk="1" hangingPunct="1"/>
              <a:t>114</a:t>
            </a:fld>
            <a:endParaRPr lang="en-US" smtClean="0"/>
          </a:p>
        </p:txBody>
      </p:sp>
      <p:sp>
        <p:nvSpPr>
          <p:cNvPr id="1187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mtClean="0"/>
              <a:t>Typical Windows Browser</a:t>
            </a:r>
          </a:p>
        </p:txBody>
      </p:sp>
      <p:pic>
        <p:nvPicPr>
          <p:cNvPr id="11981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2049" b="11111"/>
          <a:stretch>
            <a:fillRect/>
          </a:stretch>
        </p:blipFill>
        <p:spPr>
          <a:xfrm>
            <a:off x="914400" y="1468438"/>
            <a:ext cx="7464425" cy="3968750"/>
          </a:xfrm>
        </p:spPr>
      </p:pic>
      <p:sp>
        <p:nvSpPr>
          <p:cNvPr id="1198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65B6B1-D726-44F5-8631-2EE6E12E6E0B}" type="slidenum">
              <a:rPr lang="en-US" smtClean="0"/>
              <a:pPr eaLnBrk="1" hangingPunct="1"/>
              <a:t>115</a:t>
            </a:fld>
            <a:endParaRPr lang="en-US" smtClean="0"/>
          </a:p>
        </p:txBody>
      </p:sp>
      <p:sp>
        <p:nvSpPr>
          <p:cNvPr id="1198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t>Access Point and Station</a:t>
            </a:r>
          </a:p>
        </p:txBody>
      </p:sp>
      <p:sp>
        <p:nvSpPr>
          <p:cNvPr id="120835" name="Rectangle 3"/>
          <p:cNvSpPr>
            <a:spLocks noGrp="1" noChangeArrowheads="1"/>
          </p:cNvSpPr>
          <p:nvPr>
            <p:ph idx="1"/>
          </p:nvPr>
        </p:nvSpPr>
        <p:spPr/>
        <p:txBody>
          <a:bodyPr/>
          <a:lstStyle/>
          <a:p>
            <a:pPr eaLnBrk="1" hangingPunct="1"/>
            <a:r>
              <a:rPr lang="en-US" smtClean="0"/>
              <a:t>The general station authentication sequence is</a:t>
            </a:r>
          </a:p>
          <a:p>
            <a:pPr lvl="1" eaLnBrk="1" hangingPunct="1"/>
            <a:r>
              <a:rPr lang="en-US" smtClean="0"/>
              <a:t>Client broadcasts a probe request frame on every channel</a:t>
            </a:r>
          </a:p>
          <a:p>
            <a:pPr lvl="1" eaLnBrk="1" hangingPunct="1"/>
            <a:r>
              <a:rPr lang="en-US" smtClean="0"/>
              <a:t>Access points within range respond with a probe response frame</a:t>
            </a:r>
          </a:p>
          <a:p>
            <a:pPr lvl="1" eaLnBrk="1" hangingPunct="1"/>
            <a:r>
              <a:rPr lang="en-US" smtClean="0"/>
              <a:t>The client decides which access point to connect to based on signal strength and data rate</a:t>
            </a:r>
          </a:p>
        </p:txBody>
      </p:sp>
      <p:sp>
        <p:nvSpPr>
          <p:cNvPr id="1208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821BDF-BA4C-4610-AB5B-C26F5F02620A}" type="slidenum">
              <a:rPr lang="en-US" smtClean="0"/>
              <a:pPr eaLnBrk="1" hangingPunct="1"/>
              <a:t>116</a:t>
            </a:fld>
            <a:endParaRPr lang="en-US" smtClean="0"/>
          </a:p>
        </p:txBody>
      </p:sp>
      <p:sp>
        <p:nvSpPr>
          <p:cNvPr id="1208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smtClean="0"/>
              <a:t>Access Point and Station</a:t>
            </a:r>
          </a:p>
        </p:txBody>
      </p:sp>
      <p:sp>
        <p:nvSpPr>
          <p:cNvPr id="121859" name="Content Placeholder 2"/>
          <p:cNvSpPr>
            <a:spLocks noGrp="1"/>
          </p:cNvSpPr>
          <p:nvPr>
            <p:ph idx="1"/>
          </p:nvPr>
        </p:nvSpPr>
        <p:spPr/>
        <p:txBody>
          <a:bodyPr/>
          <a:lstStyle/>
          <a:p>
            <a:pPr lvl="1" eaLnBrk="1" hangingPunct="1"/>
            <a:r>
              <a:rPr lang="en-US" smtClean="0"/>
              <a:t>The client sends an authentication request</a:t>
            </a:r>
          </a:p>
          <a:p>
            <a:pPr lvl="1" eaLnBrk="1" hangingPunct="1"/>
            <a:r>
              <a:rPr lang="en-US" smtClean="0"/>
              <a:t>The access points answers with an authentication reply</a:t>
            </a:r>
          </a:p>
          <a:p>
            <a:pPr lvl="1" eaLnBrk="1" hangingPunct="1"/>
            <a:r>
              <a:rPr lang="en-US" smtClean="0"/>
              <a:t>Once authenticated, the client must associate by sending an association request frame to the access point</a:t>
            </a:r>
          </a:p>
          <a:p>
            <a:pPr lvl="1" eaLnBrk="1" hangingPunct="1"/>
            <a:r>
              <a:rPr lang="en-US" smtClean="0"/>
              <a:t>The access point will reply with an association request</a:t>
            </a:r>
          </a:p>
          <a:p>
            <a:pPr lvl="1" eaLnBrk="1" hangingPunct="1"/>
            <a:r>
              <a:rPr lang="en-US" smtClean="0"/>
              <a:t>The client can now send and receive traffic</a:t>
            </a:r>
          </a:p>
        </p:txBody>
      </p:sp>
      <p:sp>
        <p:nvSpPr>
          <p:cNvPr id="1218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1218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8641D3-D358-4974-A118-754C37C48121}" type="slidenum">
              <a:rPr lang="en-US" smtClean="0"/>
              <a:pPr eaLnBrk="1" hangingPunct="1"/>
              <a:t>117</a:t>
            </a:fld>
            <a:endParaRPr lang="en-US" smtClean="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smtClean="0"/>
              <a:t>Typical Startup Sequence</a:t>
            </a:r>
          </a:p>
        </p:txBody>
      </p:sp>
      <p:sp>
        <p:nvSpPr>
          <p:cNvPr id="122883" name="Rectangle 3"/>
          <p:cNvSpPr>
            <a:spLocks noGrp="1" noChangeArrowheads="1"/>
          </p:cNvSpPr>
          <p:nvPr>
            <p:ph idx="1"/>
          </p:nvPr>
        </p:nvSpPr>
        <p:spPr/>
        <p:txBody>
          <a:bodyPr/>
          <a:lstStyle/>
          <a:p>
            <a:pPr eaLnBrk="1" hangingPunct="1"/>
            <a:r>
              <a:rPr lang="en-US" smtClean="0"/>
              <a:t>In this section we will look at a running system where the access point is sending out beacons</a:t>
            </a:r>
          </a:p>
          <a:p>
            <a:pPr eaLnBrk="1" hangingPunct="1"/>
            <a:r>
              <a:rPr lang="en-US" smtClean="0"/>
              <a:t>This is the normal function of an AP</a:t>
            </a:r>
          </a:p>
          <a:p>
            <a:pPr eaLnBrk="1" hangingPunct="1"/>
            <a:r>
              <a:rPr lang="en-US" smtClean="0"/>
              <a:t>It is basically saying</a:t>
            </a:r>
          </a:p>
          <a:p>
            <a:pPr lvl="1" eaLnBrk="1" hangingPunct="1"/>
            <a:r>
              <a:rPr lang="en-US" smtClean="0"/>
              <a:t>I am here, can I help you</a:t>
            </a:r>
          </a:p>
          <a:p>
            <a:pPr lvl="1" eaLnBrk="1" hangingPunct="1"/>
            <a:r>
              <a:rPr lang="en-US" smtClean="0"/>
              <a:t>I am here, can I help you</a:t>
            </a:r>
          </a:p>
        </p:txBody>
      </p:sp>
      <p:sp>
        <p:nvSpPr>
          <p:cNvPr id="122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1BB92F7-8344-4CAC-86EE-ED30393F6864}" type="slidenum">
              <a:rPr lang="en-US" smtClean="0"/>
              <a:pPr eaLnBrk="1" hangingPunct="1"/>
              <a:t>118</a:t>
            </a:fld>
            <a:endParaRPr lang="en-US" smtClean="0"/>
          </a:p>
        </p:txBody>
      </p:sp>
      <p:sp>
        <p:nvSpPr>
          <p:cNvPr id="1228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smtClean="0"/>
              <a:t>Typical Startup Sequence</a:t>
            </a:r>
          </a:p>
        </p:txBody>
      </p:sp>
      <p:sp>
        <p:nvSpPr>
          <p:cNvPr id="123907" name="Content Placeholder 2"/>
          <p:cNvSpPr>
            <a:spLocks noGrp="1"/>
          </p:cNvSpPr>
          <p:nvPr>
            <p:ph idx="1"/>
          </p:nvPr>
        </p:nvSpPr>
        <p:spPr/>
        <p:txBody>
          <a:bodyPr/>
          <a:lstStyle/>
          <a:p>
            <a:pPr eaLnBrk="1" hangingPunct="1"/>
            <a:r>
              <a:rPr lang="en-US" smtClean="0"/>
              <a:t>While the AP is sending out beacons, a computer with a wireless NIC is turned on</a:t>
            </a:r>
          </a:p>
          <a:p>
            <a:pPr eaLnBrk="1" hangingPunct="1"/>
            <a:r>
              <a:rPr lang="en-US" smtClean="0"/>
              <a:t>In this example of passive scanning the computer sees the beacon frames and starts a conversation with the AP in order to associate and authenticate</a:t>
            </a:r>
          </a:p>
          <a:p>
            <a:pPr eaLnBrk="1" hangingPunct="1"/>
            <a:r>
              <a:rPr lang="en-US" smtClean="0"/>
              <a:t>Let’s look at a summary and then frame by frame</a:t>
            </a:r>
          </a:p>
        </p:txBody>
      </p:sp>
      <p:sp>
        <p:nvSpPr>
          <p:cNvPr id="1239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1239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AF2BB4-74FE-4263-9459-CA2756D3BD1A}" type="slidenum">
              <a:rPr lang="en-US" smtClean="0"/>
              <a:pPr eaLnBrk="1" hangingPunct="1"/>
              <a:t>119</a:t>
            </a:fld>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Management Frame Types</a:t>
            </a:r>
          </a:p>
        </p:txBody>
      </p:sp>
      <p:sp>
        <p:nvSpPr>
          <p:cNvPr id="14339" name="Rectangle 3"/>
          <p:cNvSpPr>
            <a:spLocks noGrp="1" noChangeArrowheads="1"/>
          </p:cNvSpPr>
          <p:nvPr>
            <p:ph idx="1"/>
          </p:nvPr>
        </p:nvSpPr>
        <p:spPr/>
        <p:txBody>
          <a:bodyPr/>
          <a:lstStyle/>
          <a:p>
            <a:pPr eaLnBrk="1" hangingPunct="1"/>
            <a:r>
              <a:rPr lang="en-US" smtClean="0"/>
              <a:t>Probe request</a:t>
            </a:r>
          </a:p>
          <a:p>
            <a:pPr lvl="1" eaLnBrk="1" hangingPunct="1"/>
            <a:r>
              <a:rPr lang="en-US" smtClean="0"/>
              <a:t>A station sends a probe request frame when it needs to obtain information from another device</a:t>
            </a:r>
          </a:p>
          <a:p>
            <a:pPr lvl="1" eaLnBrk="1" hangingPunct="1"/>
            <a:r>
              <a:rPr lang="en-US" smtClean="0"/>
              <a:t>For example, a wireless NIC would send a probe request to determine which access points are within range</a:t>
            </a:r>
          </a:p>
        </p:txBody>
      </p:sp>
      <p:sp>
        <p:nvSpPr>
          <p:cNvPr id="14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7FC2EA-F18D-466A-9E9A-2FF85186E13B}" type="slidenum">
              <a:rPr lang="en-US" smtClean="0"/>
              <a:pPr eaLnBrk="1" hangingPunct="1"/>
              <a:t>12</a:t>
            </a:fld>
            <a:endParaRPr lang="en-US" smtClean="0"/>
          </a:p>
        </p:txBody>
      </p:sp>
      <p:sp>
        <p:nvSpPr>
          <p:cNvPr id="143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smtClean="0"/>
              <a:t>Beacons Being Sent</a:t>
            </a:r>
          </a:p>
        </p:txBody>
      </p:sp>
      <p:sp>
        <p:nvSpPr>
          <p:cNvPr id="124931" name="Rectangle 3"/>
          <p:cNvSpPr>
            <a:spLocks noGrp="1" noChangeArrowheads="1"/>
          </p:cNvSpPr>
          <p:nvPr>
            <p:ph idx="1"/>
          </p:nvPr>
        </p:nvSpPr>
        <p:spPr/>
        <p:txBody>
          <a:bodyPr/>
          <a:lstStyle/>
          <a:p>
            <a:pPr eaLnBrk="1" hangingPunct="1"/>
            <a:r>
              <a:rPr lang="en-US" smtClean="0"/>
              <a:t>Look at the Absolute Time timestamp</a:t>
            </a:r>
          </a:p>
          <a:p>
            <a:pPr eaLnBrk="1" hangingPunct="1"/>
            <a:r>
              <a:rPr lang="en-US" smtClean="0"/>
              <a:t>Notice how often the beacon frame is sent</a:t>
            </a:r>
          </a:p>
          <a:p>
            <a:pPr eaLnBrk="1" hangingPunct="1"/>
            <a:r>
              <a:rPr lang="en-US" smtClean="0"/>
              <a:t>This is a lot of traffic, although each of these frames is quite small</a:t>
            </a:r>
          </a:p>
          <a:p>
            <a:pPr eaLnBrk="1" hangingPunct="1"/>
            <a:r>
              <a:rPr lang="en-US" smtClean="0"/>
              <a:t>These are also sent out at a low data rate, 2 Mbps, so that any device can connect</a:t>
            </a:r>
          </a:p>
        </p:txBody>
      </p:sp>
      <p:sp>
        <p:nvSpPr>
          <p:cNvPr id="1249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99881B-CAF3-4B2E-84A3-E32216D929FA}" type="slidenum">
              <a:rPr lang="en-US" smtClean="0"/>
              <a:pPr eaLnBrk="1" hangingPunct="1"/>
              <a:t>120</a:t>
            </a:fld>
            <a:endParaRPr lang="en-US" smtClean="0"/>
          </a:p>
        </p:txBody>
      </p:sp>
      <p:sp>
        <p:nvSpPr>
          <p:cNvPr id="1249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mtClean="0"/>
              <a:t>Beacons Being Sent</a:t>
            </a:r>
          </a:p>
        </p:txBody>
      </p:sp>
      <p:pic>
        <p:nvPicPr>
          <p:cNvPr id="1259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22438" y="1408113"/>
            <a:ext cx="6097587" cy="4572000"/>
          </a:xfrm>
        </p:spPr>
      </p:pic>
      <p:sp>
        <p:nvSpPr>
          <p:cNvPr id="1259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EF2F95-9D7D-4F43-9F3A-F93D5D65D4F4}" type="slidenum">
              <a:rPr lang="en-US" smtClean="0"/>
              <a:pPr eaLnBrk="1" hangingPunct="1"/>
              <a:t>121</a:t>
            </a:fld>
            <a:endParaRPr lang="en-US" smtClean="0"/>
          </a:p>
        </p:txBody>
      </p:sp>
      <p:sp>
        <p:nvSpPr>
          <p:cNvPr id="125957" name="Rectangle 4"/>
          <p:cNvSpPr>
            <a:spLocks noChangeArrowheads="1"/>
          </p:cNvSpPr>
          <p:nvPr/>
        </p:nvSpPr>
        <p:spPr bwMode="auto">
          <a:xfrm>
            <a:off x="4754563" y="2152650"/>
            <a:ext cx="1752600" cy="36576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5958"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mtClean="0"/>
              <a:t>Wireless NIC is Turned On</a:t>
            </a:r>
          </a:p>
        </p:txBody>
      </p:sp>
      <p:sp>
        <p:nvSpPr>
          <p:cNvPr id="126979" name="Rectangle 3"/>
          <p:cNvSpPr>
            <a:spLocks noGrp="1" noChangeArrowheads="1"/>
          </p:cNvSpPr>
          <p:nvPr>
            <p:ph idx="1"/>
          </p:nvPr>
        </p:nvSpPr>
        <p:spPr/>
        <p:txBody>
          <a:bodyPr/>
          <a:lstStyle/>
          <a:p>
            <a:pPr eaLnBrk="1" hangingPunct="1"/>
            <a:r>
              <a:rPr lang="en-US" smtClean="0"/>
              <a:t>In this section the computer with the wireless NIC is booted</a:t>
            </a:r>
          </a:p>
          <a:p>
            <a:pPr eaLnBrk="1" hangingPunct="1"/>
            <a:r>
              <a:rPr lang="en-US" smtClean="0"/>
              <a:t>First it authenticates with the access point</a:t>
            </a:r>
          </a:p>
          <a:p>
            <a:pPr eaLnBrk="1" hangingPunct="1"/>
            <a:r>
              <a:rPr lang="en-US" smtClean="0"/>
              <a:t>Then it associates with the access point</a:t>
            </a:r>
          </a:p>
          <a:p>
            <a:pPr eaLnBrk="1" hangingPunct="1"/>
            <a:r>
              <a:rPr lang="en-US" smtClean="0"/>
              <a:t>The last frame in the sequence, the EAPOL-Start frame, is due to the computer with the wireless NIC running Windows XP</a:t>
            </a:r>
          </a:p>
        </p:txBody>
      </p:sp>
      <p:sp>
        <p:nvSpPr>
          <p:cNvPr id="1269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6877BAE-B881-41D0-BE36-595E8CC07E5D}" type="slidenum">
              <a:rPr lang="en-US" smtClean="0"/>
              <a:pPr eaLnBrk="1" hangingPunct="1"/>
              <a:t>122</a:t>
            </a:fld>
            <a:endParaRPr lang="en-US" smtClean="0"/>
          </a:p>
        </p:txBody>
      </p:sp>
      <p:sp>
        <p:nvSpPr>
          <p:cNvPr id="1269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mtClean="0"/>
              <a:t>Wireless NIC is Turned On</a:t>
            </a:r>
          </a:p>
        </p:txBody>
      </p:sp>
      <p:pic>
        <p:nvPicPr>
          <p:cNvPr id="1280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120775"/>
            <a:ext cx="5562600" cy="5176838"/>
          </a:xfrm>
        </p:spPr>
      </p:pic>
      <p:sp>
        <p:nvSpPr>
          <p:cNvPr id="1280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A1BF86-31F2-4683-8A58-70C20B05ED9B}" type="slidenum">
              <a:rPr lang="en-US" smtClean="0"/>
              <a:pPr eaLnBrk="1" hangingPunct="1"/>
              <a:t>123</a:t>
            </a:fld>
            <a:endParaRPr lang="en-US" smtClean="0"/>
          </a:p>
        </p:txBody>
      </p:sp>
      <p:sp>
        <p:nvSpPr>
          <p:cNvPr id="128005" name="Rectangle 4"/>
          <p:cNvSpPr>
            <a:spLocks noChangeArrowheads="1"/>
          </p:cNvSpPr>
          <p:nvPr/>
        </p:nvSpPr>
        <p:spPr bwMode="auto">
          <a:xfrm>
            <a:off x="1935163" y="2576513"/>
            <a:ext cx="5227637" cy="1246187"/>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8006"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mtClean="0"/>
              <a:t>Startup Sequence</a:t>
            </a:r>
          </a:p>
        </p:txBody>
      </p:sp>
      <p:sp>
        <p:nvSpPr>
          <p:cNvPr id="129027" name="Rectangle 3"/>
          <p:cNvSpPr>
            <a:spLocks noGrp="1" noChangeArrowheads="1"/>
          </p:cNvSpPr>
          <p:nvPr>
            <p:ph idx="1"/>
          </p:nvPr>
        </p:nvSpPr>
        <p:spPr/>
        <p:txBody>
          <a:bodyPr/>
          <a:lstStyle/>
          <a:p>
            <a:pPr eaLnBrk="1" hangingPunct="1"/>
            <a:r>
              <a:rPr lang="en-US" smtClean="0"/>
              <a:t>Now we will look at the interesting fields in each of these frames</a:t>
            </a:r>
          </a:p>
        </p:txBody>
      </p:sp>
      <p:sp>
        <p:nvSpPr>
          <p:cNvPr id="129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CC04C52-F1D4-4F7A-9866-60C0842078C7}" type="slidenum">
              <a:rPr lang="en-US" smtClean="0"/>
              <a:pPr eaLnBrk="1" hangingPunct="1"/>
              <a:t>124</a:t>
            </a:fld>
            <a:endParaRPr lang="en-US" smtClean="0"/>
          </a:p>
        </p:txBody>
      </p:sp>
      <p:sp>
        <p:nvSpPr>
          <p:cNvPr id="1290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mtClean="0"/>
              <a:t>Beacon Frame</a:t>
            </a:r>
          </a:p>
        </p:txBody>
      </p:sp>
      <p:sp>
        <p:nvSpPr>
          <p:cNvPr id="130051" name="Rectangle 3"/>
          <p:cNvSpPr>
            <a:spLocks noGrp="1" noChangeArrowheads="1"/>
          </p:cNvSpPr>
          <p:nvPr>
            <p:ph idx="1"/>
          </p:nvPr>
        </p:nvSpPr>
        <p:spPr/>
        <p:txBody>
          <a:bodyPr/>
          <a:lstStyle/>
          <a:p>
            <a:pPr eaLnBrk="1" hangingPunct="1"/>
            <a:r>
              <a:rPr lang="en-US" smtClean="0"/>
              <a:t>The beacon frame is used by the AP to announce its presence to anyone within range</a:t>
            </a:r>
          </a:p>
          <a:p>
            <a:pPr eaLnBrk="1" hangingPunct="1"/>
            <a:r>
              <a:rPr lang="en-US" smtClean="0"/>
              <a:t>Notice that the SSID is sent in clear text as pointed out below</a:t>
            </a:r>
          </a:p>
        </p:txBody>
      </p:sp>
      <p:sp>
        <p:nvSpPr>
          <p:cNvPr id="130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D6C24DE-7A2E-41EB-AE1E-14B567AE17D6}" type="slidenum">
              <a:rPr lang="en-US" smtClean="0"/>
              <a:pPr eaLnBrk="1" hangingPunct="1"/>
              <a:t>125</a:t>
            </a:fld>
            <a:endParaRPr lang="en-US" smtClean="0"/>
          </a:p>
        </p:txBody>
      </p:sp>
      <p:sp>
        <p:nvSpPr>
          <p:cNvPr id="1300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smtClean="0"/>
              <a:t>Beacon Frame</a:t>
            </a:r>
          </a:p>
        </p:txBody>
      </p:sp>
      <p:pic>
        <p:nvPicPr>
          <p:cNvPr id="131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672" r="1866" b="11476"/>
          <a:stretch>
            <a:fillRect/>
          </a:stretch>
        </p:blipFill>
        <p:spPr>
          <a:xfrm>
            <a:off x="914400" y="1365250"/>
            <a:ext cx="6324600" cy="4203700"/>
          </a:xfrm>
        </p:spPr>
      </p:pic>
      <p:sp>
        <p:nvSpPr>
          <p:cNvPr id="131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7F4A52-8E29-450C-A16E-943A5FEC9E6C}" type="slidenum">
              <a:rPr lang="en-US" smtClean="0"/>
              <a:pPr eaLnBrk="1" hangingPunct="1"/>
              <a:t>126</a:t>
            </a:fld>
            <a:endParaRPr lang="en-US" smtClean="0"/>
          </a:p>
        </p:txBody>
      </p:sp>
      <p:sp>
        <p:nvSpPr>
          <p:cNvPr id="131077" name="Rectangle 5"/>
          <p:cNvSpPr>
            <a:spLocks noChangeArrowheads="1"/>
          </p:cNvSpPr>
          <p:nvPr/>
        </p:nvSpPr>
        <p:spPr bwMode="auto">
          <a:xfrm>
            <a:off x="1143000" y="2093913"/>
            <a:ext cx="3657600" cy="40005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1078" name="Rectangle 6"/>
          <p:cNvSpPr>
            <a:spLocks noChangeArrowheads="1"/>
          </p:cNvSpPr>
          <p:nvPr/>
        </p:nvSpPr>
        <p:spPr bwMode="auto">
          <a:xfrm>
            <a:off x="4953000" y="1420813"/>
            <a:ext cx="17351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Beacons are sent at a slow data rate so every device can be sure to receive them</a:t>
            </a:r>
          </a:p>
        </p:txBody>
      </p:sp>
      <p:sp>
        <p:nvSpPr>
          <p:cNvPr id="131079" name="Rectangle 7"/>
          <p:cNvSpPr>
            <a:spLocks noChangeArrowheads="1"/>
          </p:cNvSpPr>
          <p:nvPr/>
        </p:nvSpPr>
        <p:spPr bwMode="auto">
          <a:xfrm>
            <a:off x="4953000" y="4359275"/>
            <a:ext cx="17351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These are sent as Ethernet broadcasts</a:t>
            </a:r>
          </a:p>
        </p:txBody>
      </p:sp>
      <p:sp>
        <p:nvSpPr>
          <p:cNvPr id="131080" name="Rectangle 8"/>
          <p:cNvSpPr>
            <a:spLocks noChangeArrowheads="1"/>
          </p:cNvSpPr>
          <p:nvPr/>
        </p:nvSpPr>
        <p:spPr bwMode="auto">
          <a:xfrm>
            <a:off x="1143000" y="4703763"/>
            <a:ext cx="3657600" cy="24765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1081"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smtClean="0"/>
              <a:t>Beacon Frame</a:t>
            </a:r>
          </a:p>
        </p:txBody>
      </p:sp>
      <p:pic>
        <p:nvPicPr>
          <p:cNvPr id="132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672" r="1866" b="16394"/>
          <a:stretch>
            <a:fillRect/>
          </a:stretch>
        </p:blipFill>
        <p:spPr>
          <a:xfrm>
            <a:off x="914400" y="1244600"/>
            <a:ext cx="6781800" cy="4186238"/>
          </a:xfrm>
        </p:spPr>
      </p:pic>
      <p:sp>
        <p:nvSpPr>
          <p:cNvPr id="132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484A7E6-EF10-4B40-84C0-E55D2DF7131A}" type="slidenum">
              <a:rPr lang="en-US" smtClean="0"/>
              <a:pPr eaLnBrk="1" hangingPunct="1"/>
              <a:t>127</a:t>
            </a:fld>
            <a:endParaRPr lang="en-US" smtClean="0"/>
          </a:p>
        </p:txBody>
      </p:sp>
      <p:sp>
        <p:nvSpPr>
          <p:cNvPr id="132101" name="Rectangle 4"/>
          <p:cNvSpPr>
            <a:spLocks noChangeArrowheads="1"/>
          </p:cNvSpPr>
          <p:nvPr/>
        </p:nvSpPr>
        <p:spPr bwMode="auto">
          <a:xfrm>
            <a:off x="1143000" y="3740150"/>
            <a:ext cx="4343400" cy="333375"/>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02" name="Rectangle 5"/>
          <p:cNvSpPr>
            <a:spLocks noChangeArrowheads="1"/>
          </p:cNvSpPr>
          <p:nvPr/>
        </p:nvSpPr>
        <p:spPr bwMode="auto">
          <a:xfrm>
            <a:off x="1143000" y="4368800"/>
            <a:ext cx="4343400" cy="12192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32103" name="Rectangle 6"/>
          <p:cNvSpPr>
            <a:spLocks noChangeArrowheads="1"/>
          </p:cNvSpPr>
          <p:nvPr/>
        </p:nvSpPr>
        <p:spPr bwMode="auto">
          <a:xfrm>
            <a:off x="5638800" y="3568700"/>
            <a:ext cx="1460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The SSID of the AP is sent</a:t>
            </a:r>
          </a:p>
        </p:txBody>
      </p:sp>
      <p:sp>
        <p:nvSpPr>
          <p:cNvPr id="132104" name="Rectangle 7"/>
          <p:cNvSpPr>
            <a:spLocks noChangeArrowheads="1"/>
          </p:cNvSpPr>
          <p:nvPr/>
        </p:nvSpPr>
        <p:spPr bwMode="auto">
          <a:xfrm>
            <a:off x="5715000" y="4197350"/>
            <a:ext cx="21336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The AP’s data rates are sent</a:t>
            </a:r>
          </a:p>
          <a:p>
            <a:pPr>
              <a:spcBef>
                <a:spcPct val="50000"/>
              </a:spcBef>
            </a:pPr>
            <a:r>
              <a:rPr lang="en-US">
                <a:latin typeface="Times New Roman" pitchFamily="18" charset="0"/>
              </a:rPr>
              <a:t>Notice the 22 Mbps rate, which is nonstandard</a:t>
            </a:r>
          </a:p>
        </p:txBody>
      </p:sp>
      <p:sp>
        <p:nvSpPr>
          <p:cNvPr id="132105"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smtClean="0"/>
              <a:t>Beacon Frame</a:t>
            </a:r>
          </a:p>
        </p:txBody>
      </p:sp>
      <p:pic>
        <p:nvPicPr>
          <p:cNvPr id="133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0819" r="1866" b="-9836"/>
          <a:stretch>
            <a:fillRect/>
          </a:stretch>
        </p:blipFill>
        <p:spPr>
          <a:xfrm>
            <a:off x="914400" y="1349375"/>
            <a:ext cx="6032500" cy="3438525"/>
          </a:xfrm>
        </p:spPr>
      </p:pic>
      <p:sp>
        <p:nvSpPr>
          <p:cNvPr id="133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2E33759-A142-4E43-8F18-C8A8704585E7}" type="slidenum">
              <a:rPr lang="en-US" smtClean="0"/>
              <a:pPr eaLnBrk="1" hangingPunct="1"/>
              <a:t>128</a:t>
            </a:fld>
            <a:endParaRPr lang="en-US" smtClean="0"/>
          </a:p>
        </p:txBody>
      </p:sp>
      <p:sp>
        <p:nvSpPr>
          <p:cNvPr id="133125" name="Rectangle 5"/>
          <p:cNvSpPr>
            <a:spLocks noChangeArrowheads="1"/>
          </p:cNvSpPr>
          <p:nvPr/>
        </p:nvSpPr>
        <p:spPr bwMode="auto">
          <a:xfrm>
            <a:off x="3965575" y="3832225"/>
            <a:ext cx="825500" cy="212725"/>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26" name="Rectangle 6"/>
          <p:cNvSpPr>
            <a:spLocks noChangeArrowheads="1"/>
          </p:cNvSpPr>
          <p:nvPr/>
        </p:nvSpPr>
        <p:spPr bwMode="auto">
          <a:xfrm>
            <a:off x="2971800" y="4340225"/>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The SSID is sent in the clear</a:t>
            </a:r>
          </a:p>
        </p:txBody>
      </p:sp>
      <p:sp>
        <p:nvSpPr>
          <p:cNvPr id="133127"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smtClean="0"/>
              <a:t>Authentication Frame</a:t>
            </a:r>
          </a:p>
        </p:txBody>
      </p:sp>
      <p:sp>
        <p:nvSpPr>
          <p:cNvPr id="134147" name="Rectangle 3"/>
          <p:cNvSpPr>
            <a:spLocks noGrp="1" noChangeArrowheads="1"/>
          </p:cNvSpPr>
          <p:nvPr>
            <p:ph idx="1"/>
          </p:nvPr>
        </p:nvSpPr>
        <p:spPr/>
        <p:txBody>
          <a:bodyPr/>
          <a:lstStyle/>
          <a:p>
            <a:pPr eaLnBrk="1" hangingPunct="1"/>
            <a:r>
              <a:rPr lang="en-US" smtClean="0"/>
              <a:t>In this frame the wireless NIC tells the AP it wants to talk to it using Open System authentication</a:t>
            </a:r>
          </a:p>
        </p:txBody>
      </p:sp>
      <p:sp>
        <p:nvSpPr>
          <p:cNvPr id="134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0F9F76-A775-4FD8-B2F3-E281674D9C0A}" type="slidenum">
              <a:rPr lang="en-US" smtClean="0"/>
              <a:pPr eaLnBrk="1" hangingPunct="1"/>
              <a:t>129</a:t>
            </a:fld>
            <a:endParaRPr lang="en-US" smtClean="0"/>
          </a:p>
        </p:txBody>
      </p:sp>
      <p:sp>
        <p:nvSpPr>
          <p:cNvPr id="1341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Management Frame Types</a:t>
            </a:r>
          </a:p>
        </p:txBody>
      </p:sp>
      <p:sp>
        <p:nvSpPr>
          <p:cNvPr id="15363" name="Rectangle 3"/>
          <p:cNvSpPr>
            <a:spLocks noGrp="1" noChangeArrowheads="1"/>
          </p:cNvSpPr>
          <p:nvPr>
            <p:ph idx="1"/>
          </p:nvPr>
        </p:nvSpPr>
        <p:spPr/>
        <p:txBody>
          <a:bodyPr/>
          <a:lstStyle/>
          <a:p>
            <a:pPr eaLnBrk="1" hangingPunct="1"/>
            <a:r>
              <a:rPr lang="en-US" smtClean="0"/>
              <a:t>Probe response</a:t>
            </a:r>
          </a:p>
          <a:p>
            <a:pPr lvl="1" eaLnBrk="1" hangingPunct="1"/>
            <a:r>
              <a:rPr lang="en-US" smtClean="0"/>
              <a:t>A station will respond to a probe request frame with a probe response frame</a:t>
            </a:r>
          </a:p>
          <a:p>
            <a:pPr lvl="1" eaLnBrk="1" hangingPunct="1"/>
            <a:r>
              <a:rPr lang="en-US" smtClean="0"/>
              <a:t>This frame contains capability information, such as supported data rates</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DF2E21C-5B8C-4FAA-9EE2-647C82397A92}" type="slidenum">
              <a:rPr lang="en-US" smtClean="0"/>
              <a:pPr eaLnBrk="1" hangingPunct="1"/>
              <a:t>13</a:t>
            </a:fld>
            <a:endParaRPr lang="en-US" smtClean="0"/>
          </a:p>
        </p:txBody>
      </p:sp>
      <p:sp>
        <p:nvSpPr>
          <p:cNvPr id="153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smtClean="0"/>
              <a:t>Authentication Frame</a:t>
            </a:r>
          </a:p>
        </p:txBody>
      </p:sp>
      <p:pic>
        <p:nvPicPr>
          <p:cNvPr id="135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672" r="1866" b="11476"/>
          <a:stretch>
            <a:fillRect/>
          </a:stretch>
        </p:blipFill>
        <p:spPr>
          <a:xfrm>
            <a:off x="914400" y="1468438"/>
            <a:ext cx="6248400" cy="4152900"/>
          </a:xfrm>
        </p:spPr>
      </p:pic>
      <p:sp>
        <p:nvSpPr>
          <p:cNvPr id="135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B81633F-3F3F-4C00-9117-76FFF872D598}" type="slidenum">
              <a:rPr lang="en-US" smtClean="0"/>
              <a:pPr eaLnBrk="1" hangingPunct="1"/>
              <a:t>130</a:t>
            </a:fld>
            <a:endParaRPr lang="en-US" smtClean="0"/>
          </a:p>
        </p:txBody>
      </p:sp>
      <p:sp>
        <p:nvSpPr>
          <p:cNvPr id="135173" name="Rectangle 4"/>
          <p:cNvSpPr>
            <a:spLocks noChangeArrowheads="1"/>
          </p:cNvSpPr>
          <p:nvPr/>
        </p:nvSpPr>
        <p:spPr bwMode="auto">
          <a:xfrm>
            <a:off x="1162050" y="2200275"/>
            <a:ext cx="3670300" cy="236538"/>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5174" name="Rectangle 5"/>
          <p:cNvSpPr>
            <a:spLocks noChangeArrowheads="1"/>
          </p:cNvSpPr>
          <p:nvPr/>
        </p:nvSpPr>
        <p:spPr bwMode="auto">
          <a:xfrm>
            <a:off x="4979988" y="2016125"/>
            <a:ext cx="1452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Still a slow data rate</a:t>
            </a:r>
          </a:p>
        </p:txBody>
      </p:sp>
      <p:sp>
        <p:nvSpPr>
          <p:cNvPr id="135175" name="Rectangle 6"/>
          <p:cNvSpPr>
            <a:spLocks noChangeArrowheads="1"/>
          </p:cNvSpPr>
          <p:nvPr/>
        </p:nvSpPr>
        <p:spPr bwMode="auto">
          <a:xfrm>
            <a:off x="4978400" y="4400550"/>
            <a:ext cx="1682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The two devices are talking directly to each other</a:t>
            </a:r>
          </a:p>
        </p:txBody>
      </p:sp>
      <p:sp>
        <p:nvSpPr>
          <p:cNvPr id="135176" name="Rectangle 7"/>
          <p:cNvSpPr>
            <a:spLocks noChangeArrowheads="1"/>
          </p:cNvSpPr>
          <p:nvPr/>
        </p:nvSpPr>
        <p:spPr bwMode="auto">
          <a:xfrm>
            <a:off x="1162050" y="4772025"/>
            <a:ext cx="3670300" cy="395288"/>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5177"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smtClean="0"/>
              <a:t>Authentication Frame</a:t>
            </a:r>
          </a:p>
        </p:txBody>
      </p:sp>
      <p:pic>
        <p:nvPicPr>
          <p:cNvPr id="136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72130" r="1866" b="11476"/>
          <a:stretch>
            <a:fillRect/>
          </a:stretch>
        </p:blipFill>
        <p:spPr>
          <a:xfrm>
            <a:off x="901700" y="1282700"/>
            <a:ext cx="6032500" cy="955675"/>
          </a:xfrm>
        </p:spPr>
      </p:pic>
      <p:sp>
        <p:nvSpPr>
          <p:cNvPr id="136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94FC26E-2A5F-4171-B703-3CCF61A24081}" type="slidenum">
              <a:rPr lang="en-US" smtClean="0"/>
              <a:pPr eaLnBrk="1" hangingPunct="1"/>
              <a:t>131</a:t>
            </a:fld>
            <a:endParaRPr lang="en-US" smtClean="0"/>
          </a:p>
        </p:txBody>
      </p:sp>
      <p:sp>
        <p:nvSpPr>
          <p:cNvPr id="136197" name="Rectangle 4"/>
          <p:cNvSpPr>
            <a:spLocks noChangeArrowheads="1"/>
          </p:cNvSpPr>
          <p:nvPr/>
        </p:nvSpPr>
        <p:spPr bwMode="auto">
          <a:xfrm>
            <a:off x="1098550" y="1430338"/>
            <a:ext cx="3657600" cy="2286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6198" name="Rectangle 5"/>
          <p:cNvSpPr>
            <a:spLocks noChangeArrowheads="1"/>
          </p:cNvSpPr>
          <p:nvPr/>
        </p:nvSpPr>
        <p:spPr bwMode="auto">
          <a:xfrm>
            <a:off x="4889500" y="1238250"/>
            <a:ext cx="2959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Open System</a:t>
            </a:r>
            <a:br>
              <a:rPr lang="en-US">
                <a:latin typeface="Times New Roman" pitchFamily="18" charset="0"/>
              </a:rPr>
            </a:br>
            <a:r>
              <a:rPr lang="en-US">
                <a:latin typeface="Times New Roman" pitchFamily="18" charset="0"/>
              </a:rPr>
              <a:t>authentication</a:t>
            </a:r>
            <a:br>
              <a:rPr lang="en-US">
                <a:latin typeface="Times New Roman" pitchFamily="18" charset="0"/>
              </a:rPr>
            </a:br>
            <a:r>
              <a:rPr lang="en-US">
                <a:latin typeface="Times New Roman" pitchFamily="18" charset="0"/>
              </a:rPr>
              <a:t>is proposed</a:t>
            </a:r>
          </a:p>
        </p:txBody>
      </p:sp>
      <p:sp>
        <p:nvSpPr>
          <p:cNvPr id="136199"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mtClean="0"/>
              <a:t>Authentication Frame</a:t>
            </a:r>
          </a:p>
        </p:txBody>
      </p:sp>
      <p:sp>
        <p:nvSpPr>
          <p:cNvPr id="137219" name="Rectangle 3"/>
          <p:cNvSpPr>
            <a:spLocks noGrp="1" noChangeArrowheads="1"/>
          </p:cNvSpPr>
          <p:nvPr>
            <p:ph idx="1"/>
          </p:nvPr>
        </p:nvSpPr>
        <p:spPr/>
        <p:txBody>
          <a:bodyPr/>
          <a:lstStyle/>
          <a:p>
            <a:pPr eaLnBrk="1" hangingPunct="1"/>
            <a:r>
              <a:rPr lang="en-US" smtClean="0"/>
              <a:t>Here the AP answers the wireless NIC telling it what part of the authentication proposal it agrees to</a:t>
            </a:r>
          </a:p>
        </p:txBody>
      </p:sp>
      <p:sp>
        <p:nvSpPr>
          <p:cNvPr id="1372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6BCD26-B704-4328-9F5D-8B39BD3A087D}" type="slidenum">
              <a:rPr lang="en-US" smtClean="0"/>
              <a:pPr eaLnBrk="1" hangingPunct="1"/>
              <a:t>132</a:t>
            </a:fld>
            <a:endParaRPr lang="en-US" smtClean="0"/>
          </a:p>
        </p:txBody>
      </p:sp>
      <p:sp>
        <p:nvSpPr>
          <p:cNvPr id="1372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mtClean="0"/>
              <a:t>Authentication Frame</a:t>
            </a:r>
          </a:p>
        </p:txBody>
      </p:sp>
      <p:pic>
        <p:nvPicPr>
          <p:cNvPr id="138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672" r="1866" b="11476"/>
          <a:stretch>
            <a:fillRect/>
          </a:stretch>
        </p:blipFill>
        <p:spPr>
          <a:xfrm>
            <a:off x="914400" y="1319213"/>
            <a:ext cx="6248400" cy="4152900"/>
          </a:xfrm>
        </p:spPr>
      </p:pic>
      <p:sp>
        <p:nvSpPr>
          <p:cNvPr id="138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D56E5C-AE54-4794-892A-B100936B182D}" type="slidenum">
              <a:rPr lang="en-US" smtClean="0"/>
              <a:pPr eaLnBrk="1" hangingPunct="1"/>
              <a:t>133</a:t>
            </a:fld>
            <a:endParaRPr lang="en-US" smtClean="0"/>
          </a:p>
        </p:txBody>
      </p:sp>
      <p:sp>
        <p:nvSpPr>
          <p:cNvPr id="1382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smtClean="0"/>
              <a:t>Authentication Frame</a:t>
            </a:r>
          </a:p>
        </p:txBody>
      </p:sp>
      <p:pic>
        <p:nvPicPr>
          <p:cNvPr id="139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72295" r="1866" b="11475"/>
          <a:stretch>
            <a:fillRect/>
          </a:stretch>
        </p:blipFill>
        <p:spPr>
          <a:xfrm>
            <a:off x="914400" y="1319213"/>
            <a:ext cx="5592763" cy="957262"/>
          </a:xfrm>
        </p:spPr>
      </p:pic>
      <p:sp>
        <p:nvSpPr>
          <p:cNvPr id="139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4136748-5DDA-4DF2-9E9C-C23B7D1A1349}" type="slidenum">
              <a:rPr lang="en-US" smtClean="0"/>
              <a:pPr eaLnBrk="1" hangingPunct="1"/>
              <a:t>134</a:t>
            </a:fld>
            <a:endParaRPr lang="en-US" smtClean="0"/>
          </a:p>
        </p:txBody>
      </p:sp>
      <p:sp>
        <p:nvSpPr>
          <p:cNvPr id="139269" name="Rectangle 4"/>
          <p:cNvSpPr>
            <a:spLocks noChangeArrowheads="1"/>
          </p:cNvSpPr>
          <p:nvPr/>
        </p:nvSpPr>
        <p:spPr bwMode="auto">
          <a:xfrm>
            <a:off x="1020763" y="1452563"/>
            <a:ext cx="3657600" cy="5334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9270" name="Rectangle 5"/>
          <p:cNvSpPr>
            <a:spLocks noChangeArrowheads="1"/>
          </p:cNvSpPr>
          <p:nvPr/>
        </p:nvSpPr>
        <p:spPr bwMode="auto">
          <a:xfrm>
            <a:off x="4830763" y="1352550"/>
            <a:ext cx="2381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The AP says</a:t>
            </a:r>
            <a:br>
              <a:rPr lang="en-US">
                <a:latin typeface="Times New Roman" pitchFamily="18" charset="0"/>
              </a:rPr>
            </a:br>
            <a:r>
              <a:rPr lang="en-US">
                <a:latin typeface="Times New Roman" pitchFamily="18" charset="0"/>
              </a:rPr>
              <a:t>Open System</a:t>
            </a:r>
            <a:br>
              <a:rPr lang="en-US">
                <a:latin typeface="Times New Roman" pitchFamily="18" charset="0"/>
              </a:rPr>
            </a:br>
            <a:r>
              <a:rPr lang="en-US">
                <a:latin typeface="Times New Roman" pitchFamily="18" charset="0"/>
              </a:rPr>
              <a:t>is ok</a:t>
            </a:r>
          </a:p>
        </p:txBody>
      </p:sp>
      <p:sp>
        <p:nvSpPr>
          <p:cNvPr id="139271"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mtClean="0"/>
              <a:t>Acknowledgement Frame</a:t>
            </a:r>
          </a:p>
        </p:txBody>
      </p:sp>
      <p:sp>
        <p:nvSpPr>
          <p:cNvPr id="140291" name="Rectangle 3"/>
          <p:cNvSpPr>
            <a:spLocks noGrp="1" noChangeArrowheads="1"/>
          </p:cNvSpPr>
          <p:nvPr>
            <p:ph idx="1"/>
          </p:nvPr>
        </p:nvSpPr>
        <p:spPr/>
        <p:txBody>
          <a:bodyPr/>
          <a:lstStyle/>
          <a:p>
            <a:pPr eaLnBrk="1" hangingPunct="1"/>
            <a:r>
              <a:rPr lang="en-US" smtClean="0"/>
              <a:t>The wireless NIC tells the AP that it received the response to its authentication proposal</a:t>
            </a:r>
          </a:p>
        </p:txBody>
      </p:sp>
      <p:sp>
        <p:nvSpPr>
          <p:cNvPr id="140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A433EB4-07D1-4E9B-8CBC-547DE63E744B}" type="slidenum">
              <a:rPr lang="en-US" smtClean="0"/>
              <a:pPr eaLnBrk="1" hangingPunct="1"/>
              <a:t>135</a:t>
            </a:fld>
            <a:endParaRPr lang="en-US" smtClean="0"/>
          </a:p>
        </p:txBody>
      </p:sp>
      <p:sp>
        <p:nvSpPr>
          <p:cNvPr id="1402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smtClean="0"/>
              <a:t>Acknowledgement Frame</a:t>
            </a:r>
          </a:p>
        </p:txBody>
      </p:sp>
      <p:pic>
        <p:nvPicPr>
          <p:cNvPr id="141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672" r="1808" b="16394"/>
          <a:stretch>
            <a:fillRect/>
          </a:stretch>
        </p:blipFill>
        <p:spPr>
          <a:xfrm>
            <a:off x="939800" y="1468438"/>
            <a:ext cx="6035675" cy="3724275"/>
          </a:xfrm>
        </p:spPr>
      </p:pic>
      <p:sp>
        <p:nvSpPr>
          <p:cNvPr id="141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D4D2AB-272A-4F60-85CE-6D6347C79E09}" type="slidenum">
              <a:rPr lang="en-US" smtClean="0"/>
              <a:pPr eaLnBrk="1" hangingPunct="1"/>
              <a:t>136</a:t>
            </a:fld>
            <a:endParaRPr lang="en-US" smtClean="0"/>
          </a:p>
        </p:txBody>
      </p:sp>
      <p:sp>
        <p:nvSpPr>
          <p:cNvPr id="141317" name="Rectangle 4"/>
          <p:cNvSpPr>
            <a:spLocks noChangeArrowheads="1"/>
          </p:cNvSpPr>
          <p:nvPr/>
        </p:nvSpPr>
        <p:spPr bwMode="auto">
          <a:xfrm>
            <a:off x="1174750" y="4659313"/>
            <a:ext cx="3657600" cy="2286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1318" name="Rectangle 5"/>
          <p:cNvSpPr>
            <a:spLocks noChangeArrowheads="1"/>
          </p:cNvSpPr>
          <p:nvPr/>
        </p:nvSpPr>
        <p:spPr bwMode="auto">
          <a:xfrm>
            <a:off x="4946650" y="4608513"/>
            <a:ext cx="2492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The AP is the</a:t>
            </a:r>
            <a:br>
              <a:rPr lang="en-US">
                <a:latin typeface="Times New Roman" pitchFamily="18" charset="0"/>
              </a:rPr>
            </a:br>
            <a:r>
              <a:rPr lang="en-US">
                <a:latin typeface="Times New Roman" pitchFamily="18" charset="0"/>
              </a:rPr>
              <a:t>receiver</a:t>
            </a:r>
          </a:p>
        </p:txBody>
      </p:sp>
      <p:sp>
        <p:nvSpPr>
          <p:cNvPr id="141319"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mtClean="0"/>
              <a:t>Association Frame</a:t>
            </a:r>
          </a:p>
        </p:txBody>
      </p:sp>
      <p:sp>
        <p:nvSpPr>
          <p:cNvPr id="142339" name="Rectangle 3"/>
          <p:cNvSpPr>
            <a:spLocks noGrp="1" noChangeArrowheads="1"/>
          </p:cNvSpPr>
          <p:nvPr>
            <p:ph idx="1"/>
          </p:nvPr>
        </p:nvSpPr>
        <p:spPr/>
        <p:txBody>
          <a:bodyPr/>
          <a:lstStyle/>
          <a:p>
            <a:pPr eaLnBrk="1" hangingPunct="1"/>
            <a:r>
              <a:rPr lang="en-US" smtClean="0"/>
              <a:t>Once authentication is complete, the next step is association</a:t>
            </a:r>
          </a:p>
          <a:p>
            <a:pPr eaLnBrk="1" hangingPunct="1"/>
            <a:r>
              <a:rPr lang="en-US" smtClean="0"/>
              <a:t>In this frame the wireless NIC asks the AP if it can associate with it</a:t>
            </a:r>
            <a:endParaRPr lang="en-US" i="1" smtClean="0"/>
          </a:p>
        </p:txBody>
      </p:sp>
      <p:sp>
        <p:nvSpPr>
          <p:cNvPr id="142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D67576B-F790-491A-8D65-C9155B1E1297}" type="slidenum">
              <a:rPr lang="en-US" smtClean="0"/>
              <a:pPr eaLnBrk="1" hangingPunct="1"/>
              <a:t>137</a:t>
            </a:fld>
            <a:endParaRPr lang="en-US" smtClean="0"/>
          </a:p>
        </p:txBody>
      </p:sp>
      <p:sp>
        <p:nvSpPr>
          <p:cNvPr id="1423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smtClean="0"/>
              <a:t>Association Frame</a:t>
            </a:r>
          </a:p>
        </p:txBody>
      </p:sp>
      <p:pic>
        <p:nvPicPr>
          <p:cNvPr id="1433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672" r="1866" b="11476"/>
          <a:stretch>
            <a:fillRect/>
          </a:stretch>
        </p:blipFill>
        <p:spPr>
          <a:xfrm>
            <a:off x="914400" y="1319213"/>
            <a:ext cx="5592763" cy="3651250"/>
          </a:xfrm>
        </p:spPr>
      </p:pic>
      <p:sp>
        <p:nvSpPr>
          <p:cNvPr id="143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979E35-051A-4370-8394-98B9A939B2E0}" type="slidenum">
              <a:rPr lang="en-US" smtClean="0"/>
              <a:pPr eaLnBrk="1" hangingPunct="1"/>
              <a:t>138</a:t>
            </a:fld>
            <a:endParaRPr lang="en-US" smtClean="0"/>
          </a:p>
        </p:txBody>
      </p:sp>
      <p:sp>
        <p:nvSpPr>
          <p:cNvPr id="143365" name="Rectangle 4"/>
          <p:cNvSpPr>
            <a:spLocks noChangeArrowheads="1"/>
          </p:cNvSpPr>
          <p:nvPr/>
        </p:nvSpPr>
        <p:spPr bwMode="auto">
          <a:xfrm>
            <a:off x="1020763" y="1957388"/>
            <a:ext cx="3657600" cy="2286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366" name="Rectangle 5"/>
          <p:cNvSpPr>
            <a:spLocks noChangeArrowheads="1"/>
          </p:cNvSpPr>
          <p:nvPr/>
        </p:nvSpPr>
        <p:spPr bwMode="auto">
          <a:xfrm>
            <a:off x="4811713" y="1757363"/>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Data rate still slow</a:t>
            </a:r>
          </a:p>
        </p:txBody>
      </p:sp>
      <p:sp>
        <p:nvSpPr>
          <p:cNvPr id="143367" name="Rectangle 6"/>
          <p:cNvSpPr>
            <a:spLocks noChangeArrowheads="1"/>
          </p:cNvSpPr>
          <p:nvPr/>
        </p:nvSpPr>
        <p:spPr bwMode="auto">
          <a:xfrm>
            <a:off x="1020763" y="2805113"/>
            <a:ext cx="3657600" cy="2286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368" name="Rectangle 7"/>
          <p:cNvSpPr>
            <a:spLocks noChangeArrowheads="1"/>
          </p:cNvSpPr>
          <p:nvPr/>
        </p:nvSpPr>
        <p:spPr bwMode="auto">
          <a:xfrm>
            <a:off x="4830763" y="2611438"/>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Indicates type of frame</a:t>
            </a:r>
          </a:p>
        </p:txBody>
      </p:sp>
      <p:sp>
        <p:nvSpPr>
          <p:cNvPr id="143369" name="Rectangle 8"/>
          <p:cNvSpPr>
            <a:spLocks noChangeArrowheads="1"/>
          </p:cNvSpPr>
          <p:nvPr/>
        </p:nvSpPr>
        <p:spPr bwMode="auto">
          <a:xfrm>
            <a:off x="1020763" y="4176713"/>
            <a:ext cx="3657600" cy="4572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370" name="Rectangle 9"/>
          <p:cNvSpPr>
            <a:spLocks noChangeArrowheads="1"/>
          </p:cNvSpPr>
          <p:nvPr/>
        </p:nvSpPr>
        <p:spPr bwMode="auto">
          <a:xfrm>
            <a:off x="4849813" y="3967163"/>
            <a:ext cx="14478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From the wireless NIC to the AP</a:t>
            </a:r>
          </a:p>
        </p:txBody>
      </p:sp>
      <p:sp>
        <p:nvSpPr>
          <p:cNvPr id="143371" name="Footer Placeholder 1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smtClean="0"/>
              <a:t>Association Frame</a:t>
            </a:r>
          </a:p>
        </p:txBody>
      </p:sp>
      <p:pic>
        <p:nvPicPr>
          <p:cNvPr id="14438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1312" r="1866" b="11476"/>
          <a:stretch>
            <a:fillRect/>
          </a:stretch>
        </p:blipFill>
        <p:spPr>
          <a:xfrm>
            <a:off x="914400" y="1368425"/>
            <a:ext cx="5592763" cy="3563938"/>
          </a:xfrm>
        </p:spPr>
      </p:pic>
      <p:sp>
        <p:nvSpPr>
          <p:cNvPr id="144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F86475-57BB-4DAC-8614-21EF909450B7}" type="slidenum">
              <a:rPr lang="en-US" smtClean="0"/>
              <a:pPr eaLnBrk="1" hangingPunct="1"/>
              <a:t>139</a:t>
            </a:fld>
            <a:endParaRPr lang="en-US" smtClean="0"/>
          </a:p>
        </p:txBody>
      </p:sp>
      <p:sp>
        <p:nvSpPr>
          <p:cNvPr id="144389" name="Rectangle 4"/>
          <p:cNvSpPr>
            <a:spLocks noChangeArrowheads="1"/>
          </p:cNvSpPr>
          <p:nvPr/>
        </p:nvSpPr>
        <p:spPr bwMode="auto">
          <a:xfrm>
            <a:off x="1020763" y="4044950"/>
            <a:ext cx="3657600" cy="630238"/>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390" name="Rectangle 5"/>
          <p:cNvSpPr>
            <a:spLocks noChangeArrowheads="1"/>
          </p:cNvSpPr>
          <p:nvPr/>
        </p:nvSpPr>
        <p:spPr bwMode="auto">
          <a:xfrm>
            <a:off x="4811713" y="3911600"/>
            <a:ext cx="1447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The wireless NIC’s data rates</a:t>
            </a:r>
          </a:p>
        </p:txBody>
      </p:sp>
      <p:sp>
        <p:nvSpPr>
          <p:cNvPr id="144391"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Management Frame Types</a:t>
            </a:r>
          </a:p>
        </p:txBody>
      </p:sp>
      <p:sp>
        <p:nvSpPr>
          <p:cNvPr id="16387" name="Rectangle 3"/>
          <p:cNvSpPr>
            <a:spLocks noGrp="1" noChangeArrowheads="1"/>
          </p:cNvSpPr>
          <p:nvPr>
            <p:ph idx="1"/>
          </p:nvPr>
        </p:nvSpPr>
        <p:spPr/>
        <p:txBody>
          <a:bodyPr/>
          <a:lstStyle/>
          <a:p>
            <a:pPr eaLnBrk="1" hangingPunct="1"/>
            <a:r>
              <a:rPr lang="en-US" smtClean="0"/>
              <a:t>Beacon</a:t>
            </a:r>
          </a:p>
          <a:p>
            <a:pPr lvl="1" eaLnBrk="1" hangingPunct="1"/>
            <a:r>
              <a:rPr lang="en-US" smtClean="0"/>
              <a:t>The access point periodically sends a beacon frame to announce its presence and send network related information, such as the timestamp and SSID</a:t>
            </a:r>
          </a:p>
          <a:p>
            <a:pPr lvl="1" eaLnBrk="1" hangingPunct="1"/>
            <a:r>
              <a:rPr lang="en-US" smtClean="0"/>
              <a:t>Stations continually scan all 802.11b radio channels and listen to beacons, which they use as the basis for choosing which access point is best to associate with</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33CC1B-24E0-425A-A9D5-B8C3BA3824D3}" type="slidenum">
              <a:rPr lang="en-US" smtClean="0"/>
              <a:pPr eaLnBrk="1" hangingPunct="1"/>
              <a:t>14</a:t>
            </a:fld>
            <a:endParaRPr lang="en-US" smtClean="0"/>
          </a:p>
        </p:txBody>
      </p:sp>
      <p:sp>
        <p:nvSpPr>
          <p:cNvPr id="163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smtClean="0"/>
              <a:t>Association Frame</a:t>
            </a:r>
          </a:p>
        </p:txBody>
      </p:sp>
      <p:sp>
        <p:nvSpPr>
          <p:cNvPr id="145411" name="Rectangle 3"/>
          <p:cNvSpPr>
            <a:spLocks noGrp="1" noChangeArrowheads="1"/>
          </p:cNvSpPr>
          <p:nvPr>
            <p:ph idx="1"/>
          </p:nvPr>
        </p:nvSpPr>
        <p:spPr/>
        <p:txBody>
          <a:bodyPr/>
          <a:lstStyle/>
          <a:p>
            <a:pPr eaLnBrk="1" hangingPunct="1"/>
            <a:r>
              <a:rPr lang="en-US" smtClean="0"/>
              <a:t>The AP answers back saying ok</a:t>
            </a:r>
          </a:p>
        </p:txBody>
      </p:sp>
      <p:sp>
        <p:nvSpPr>
          <p:cNvPr id="145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4B6853F-7431-4AF8-A40F-87F8E4165378}" type="slidenum">
              <a:rPr lang="en-US" smtClean="0"/>
              <a:pPr eaLnBrk="1" hangingPunct="1"/>
              <a:t>140</a:t>
            </a:fld>
            <a:endParaRPr lang="en-US" smtClean="0"/>
          </a:p>
        </p:txBody>
      </p:sp>
      <p:sp>
        <p:nvSpPr>
          <p:cNvPr id="1454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smtClean="0"/>
              <a:t>Association Frame</a:t>
            </a:r>
          </a:p>
        </p:txBody>
      </p:sp>
      <p:pic>
        <p:nvPicPr>
          <p:cNvPr id="1464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672" r="2396" b="11476"/>
          <a:stretch>
            <a:fillRect/>
          </a:stretch>
        </p:blipFill>
        <p:spPr>
          <a:xfrm>
            <a:off x="914400" y="1292225"/>
            <a:ext cx="6248400" cy="4176713"/>
          </a:xfrm>
        </p:spPr>
      </p:pic>
      <p:sp>
        <p:nvSpPr>
          <p:cNvPr id="146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E01AFE-9E18-454D-973A-2AB6481CE857}" type="slidenum">
              <a:rPr lang="en-US" smtClean="0"/>
              <a:pPr eaLnBrk="1" hangingPunct="1"/>
              <a:t>141</a:t>
            </a:fld>
            <a:endParaRPr lang="en-US" smtClean="0"/>
          </a:p>
        </p:txBody>
      </p:sp>
      <p:sp>
        <p:nvSpPr>
          <p:cNvPr id="1464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smtClean="0"/>
              <a:t>Association Frame</a:t>
            </a:r>
          </a:p>
        </p:txBody>
      </p:sp>
      <p:pic>
        <p:nvPicPr>
          <p:cNvPr id="14745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9507" r="1866" b="11476"/>
          <a:stretch>
            <a:fillRect/>
          </a:stretch>
        </p:blipFill>
        <p:spPr>
          <a:xfrm>
            <a:off x="914400" y="1379538"/>
            <a:ext cx="5592763" cy="3130550"/>
          </a:xfrm>
        </p:spPr>
      </p:pic>
      <p:sp>
        <p:nvSpPr>
          <p:cNvPr id="147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52148-B260-402D-88AA-3010C225BF99}" type="slidenum">
              <a:rPr lang="en-US" smtClean="0"/>
              <a:pPr eaLnBrk="1" hangingPunct="1"/>
              <a:t>142</a:t>
            </a:fld>
            <a:endParaRPr lang="en-US" smtClean="0"/>
          </a:p>
        </p:txBody>
      </p:sp>
      <p:sp>
        <p:nvSpPr>
          <p:cNvPr id="147461" name="Rectangle 4"/>
          <p:cNvSpPr>
            <a:spLocks noChangeArrowheads="1"/>
          </p:cNvSpPr>
          <p:nvPr/>
        </p:nvSpPr>
        <p:spPr bwMode="auto">
          <a:xfrm>
            <a:off x="1020763" y="2727325"/>
            <a:ext cx="3657600" cy="3048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7462" name="Rectangle 5"/>
          <p:cNvSpPr>
            <a:spLocks noChangeArrowheads="1"/>
          </p:cNvSpPr>
          <p:nvPr/>
        </p:nvSpPr>
        <p:spPr bwMode="auto">
          <a:xfrm>
            <a:off x="4811713" y="2441575"/>
            <a:ext cx="1447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The AP says ok we can associate</a:t>
            </a:r>
          </a:p>
        </p:txBody>
      </p:sp>
      <p:sp>
        <p:nvSpPr>
          <p:cNvPr id="147463"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US" smtClean="0"/>
              <a:t>Acknowledgement Frame</a:t>
            </a:r>
          </a:p>
        </p:txBody>
      </p:sp>
      <p:sp>
        <p:nvSpPr>
          <p:cNvPr id="148483" name="Rectangle 3"/>
          <p:cNvSpPr>
            <a:spLocks noGrp="1" noChangeArrowheads="1"/>
          </p:cNvSpPr>
          <p:nvPr>
            <p:ph idx="1"/>
          </p:nvPr>
        </p:nvSpPr>
        <p:spPr/>
        <p:txBody>
          <a:bodyPr/>
          <a:lstStyle/>
          <a:p>
            <a:pPr eaLnBrk="1" hangingPunct="1"/>
            <a:r>
              <a:rPr lang="en-US" smtClean="0"/>
              <a:t>The wireless NIC tells the AP it received the AP’s answer to the association request</a:t>
            </a:r>
          </a:p>
        </p:txBody>
      </p:sp>
      <p:sp>
        <p:nvSpPr>
          <p:cNvPr id="148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467777-0FFE-4765-81BA-B09A5E81070D}" type="slidenum">
              <a:rPr lang="en-US" smtClean="0"/>
              <a:pPr eaLnBrk="1" hangingPunct="1"/>
              <a:t>143</a:t>
            </a:fld>
            <a:endParaRPr lang="en-US" smtClean="0"/>
          </a:p>
        </p:txBody>
      </p:sp>
      <p:sp>
        <p:nvSpPr>
          <p:cNvPr id="1484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smtClean="0"/>
              <a:t>Acknowledgement Frame</a:t>
            </a:r>
          </a:p>
        </p:txBody>
      </p:sp>
      <p:pic>
        <p:nvPicPr>
          <p:cNvPr id="14950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672" b="16394"/>
          <a:stretch>
            <a:fillRect/>
          </a:stretch>
        </p:blipFill>
        <p:spPr>
          <a:xfrm>
            <a:off x="914400" y="1333500"/>
            <a:ext cx="6146800" cy="3724275"/>
          </a:xfrm>
        </p:spPr>
      </p:pic>
      <p:sp>
        <p:nvSpPr>
          <p:cNvPr id="149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A94BFFE-5B6F-4A4D-87E0-845C995A6FBF}" type="slidenum">
              <a:rPr lang="en-US" smtClean="0"/>
              <a:pPr eaLnBrk="1" hangingPunct="1"/>
              <a:t>144</a:t>
            </a:fld>
            <a:endParaRPr lang="en-US" smtClean="0"/>
          </a:p>
        </p:txBody>
      </p:sp>
      <p:sp>
        <p:nvSpPr>
          <p:cNvPr id="1495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smtClean="0"/>
              <a:t>Beacon Frame</a:t>
            </a:r>
          </a:p>
        </p:txBody>
      </p:sp>
      <p:sp>
        <p:nvSpPr>
          <p:cNvPr id="150531" name="Rectangle 3"/>
          <p:cNvSpPr>
            <a:spLocks noGrp="1" noChangeArrowheads="1"/>
          </p:cNvSpPr>
          <p:nvPr>
            <p:ph idx="1"/>
          </p:nvPr>
        </p:nvSpPr>
        <p:spPr/>
        <p:txBody>
          <a:bodyPr/>
          <a:lstStyle/>
          <a:p>
            <a:pPr eaLnBrk="1" hangingPunct="1"/>
            <a:r>
              <a:rPr lang="en-US" smtClean="0"/>
              <a:t>A beacon frame sneaks in here</a:t>
            </a:r>
          </a:p>
        </p:txBody>
      </p:sp>
      <p:sp>
        <p:nvSpPr>
          <p:cNvPr id="150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B78DE9-AA51-4F69-8AD7-88371A2263B5}" type="slidenum">
              <a:rPr lang="en-US" smtClean="0"/>
              <a:pPr eaLnBrk="1" hangingPunct="1"/>
              <a:t>145</a:t>
            </a:fld>
            <a:endParaRPr lang="en-US" smtClean="0"/>
          </a:p>
        </p:txBody>
      </p:sp>
      <p:sp>
        <p:nvSpPr>
          <p:cNvPr id="1505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mtClean="0"/>
              <a:t>Beacon Frame</a:t>
            </a:r>
          </a:p>
        </p:txBody>
      </p:sp>
      <p:pic>
        <p:nvPicPr>
          <p:cNvPr id="1515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672" r="1866" b="11476"/>
          <a:stretch>
            <a:fillRect/>
          </a:stretch>
        </p:blipFill>
        <p:spPr>
          <a:xfrm>
            <a:off x="914400" y="1349375"/>
            <a:ext cx="6172200" cy="4102100"/>
          </a:xfrm>
        </p:spPr>
      </p:pic>
      <p:sp>
        <p:nvSpPr>
          <p:cNvPr id="151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928ECF-6BA9-4E0E-8B58-DE38D2F82C95}" type="slidenum">
              <a:rPr lang="en-US" smtClean="0"/>
              <a:pPr eaLnBrk="1" hangingPunct="1"/>
              <a:t>146</a:t>
            </a:fld>
            <a:endParaRPr lang="en-US" smtClean="0"/>
          </a:p>
        </p:txBody>
      </p:sp>
      <p:sp>
        <p:nvSpPr>
          <p:cNvPr id="1515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smtClean="0"/>
              <a:t>Beacon Frame</a:t>
            </a:r>
          </a:p>
        </p:txBody>
      </p:sp>
      <p:pic>
        <p:nvPicPr>
          <p:cNvPr id="15257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672" r="1866" b="14755"/>
          <a:stretch>
            <a:fillRect/>
          </a:stretch>
        </p:blipFill>
        <p:spPr>
          <a:xfrm>
            <a:off x="914400" y="1333500"/>
            <a:ext cx="5592763" cy="3478213"/>
          </a:xfrm>
        </p:spPr>
      </p:pic>
      <p:sp>
        <p:nvSpPr>
          <p:cNvPr id="152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A1564C-01B6-4B9F-92D3-06BE69719CD9}" type="slidenum">
              <a:rPr lang="en-US" smtClean="0"/>
              <a:pPr eaLnBrk="1" hangingPunct="1"/>
              <a:t>147</a:t>
            </a:fld>
            <a:endParaRPr lang="en-US" smtClean="0"/>
          </a:p>
        </p:txBody>
      </p:sp>
      <p:sp>
        <p:nvSpPr>
          <p:cNvPr id="1525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smtClean="0"/>
              <a:t>Beacon Frame</a:t>
            </a:r>
          </a:p>
        </p:txBody>
      </p:sp>
      <p:pic>
        <p:nvPicPr>
          <p:cNvPr id="1536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0819" r="1866" b="11476"/>
          <a:stretch>
            <a:fillRect/>
          </a:stretch>
        </p:blipFill>
        <p:spPr>
          <a:xfrm>
            <a:off x="914400" y="1343025"/>
            <a:ext cx="6032500" cy="2193925"/>
          </a:xfrm>
        </p:spPr>
      </p:pic>
      <p:sp>
        <p:nvSpPr>
          <p:cNvPr id="153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4D2189-F151-48F2-85C4-E5FE1A537083}" type="slidenum">
              <a:rPr lang="en-US" smtClean="0"/>
              <a:pPr eaLnBrk="1" hangingPunct="1"/>
              <a:t>148</a:t>
            </a:fld>
            <a:endParaRPr lang="en-US" smtClean="0"/>
          </a:p>
        </p:txBody>
      </p:sp>
      <p:sp>
        <p:nvSpPr>
          <p:cNvPr id="15360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smtClean="0"/>
              <a:t>EAPOL – Start Frame</a:t>
            </a:r>
          </a:p>
        </p:txBody>
      </p:sp>
      <p:sp>
        <p:nvSpPr>
          <p:cNvPr id="154627" name="Rectangle 3"/>
          <p:cNvSpPr>
            <a:spLocks noGrp="1" noChangeArrowheads="1"/>
          </p:cNvSpPr>
          <p:nvPr>
            <p:ph idx="1"/>
          </p:nvPr>
        </p:nvSpPr>
        <p:spPr/>
        <p:txBody>
          <a:bodyPr/>
          <a:lstStyle/>
          <a:p>
            <a:pPr eaLnBrk="1" hangingPunct="1"/>
            <a:r>
              <a:rPr lang="en-US" smtClean="0"/>
              <a:t>As this is a Windows XP box the wireless NIC asks the AP if it can talk EAPOL</a:t>
            </a:r>
          </a:p>
          <a:p>
            <a:pPr eaLnBrk="1" hangingPunct="1"/>
            <a:r>
              <a:rPr lang="en-US" smtClean="0"/>
              <a:t>Since the AP cannot, it just ignores the request as it has no idea what the wireless NIC is talking about</a:t>
            </a:r>
          </a:p>
        </p:txBody>
      </p:sp>
      <p:sp>
        <p:nvSpPr>
          <p:cNvPr id="154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272CA41-8403-4B86-B5F8-71EB2DA4C34F}" type="slidenum">
              <a:rPr lang="en-US" smtClean="0"/>
              <a:pPr eaLnBrk="1" hangingPunct="1"/>
              <a:t>149</a:t>
            </a:fld>
            <a:endParaRPr lang="en-US" smtClean="0"/>
          </a:p>
        </p:txBody>
      </p:sp>
      <p:sp>
        <p:nvSpPr>
          <p:cNvPr id="1546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Management Frame Types</a:t>
            </a:r>
          </a:p>
        </p:txBody>
      </p:sp>
      <p:sp>
        <p:nvSpPr>
          <p:cNvPr id="17411" name="Rectangle 3"/>
          <p:cNvSpPr>
            <a:spLocks noGrp="1" noChangeArrowheads="1"/>
          </p:cNvSpPr>
          <p:nvPr>
            <p:ph idx="1"/>
          </p:nvPr>
        </p:nvSpPr>
        <p:spPr/>
        <p:txBody>
          <a:bodyPr/>
          <a:lstStyle/>
          <a:p>
            <a:pPr eaLnBrk="1" hangingPunct="1">
              <a:lnSpc>
                <a:spcPct val="90000"/>
              </a:lnSpc>
            </a:pPr>
            <a:r>
              <a:rPr lang="en-US" smtClean="0"/>
              <a:t>ATIM</a:t>
            </a:r>
          </a:p>
          <a:p>
            <a:pPr lvl="1" eaLnBrk="1" hangingPunct="1">
              <a:lnSpc>
                <a:spcPct val="90000"/>
              </a:lnSpc>
            </a:pPr>
            <a:r>
              <a:rPr lang="en-US" smtClean="0"/>
              <a:t>Battery powered stations will turn off their transceivers periodically to save battery power</a:t>
            </a:r>
          </a:p>
          <a:p>
            <a:pPr lvl="1" eaLnBrk="1" hangingPunct="1">
              <a:lnSpc>
                <a:spcPct val="90000"/>
              </a:lnSpc>
            </a:pPr>
            <a:r>
              <a:rPr lang="en-US" smtClean="0"/>
              <a:t>This is called Power Saving Mode or sleep mode</a:t>
            </a:r>
          </a:p>
          <a:p>
            <a:pPr lvl="1" eaLnBrk="1" hangingPunct="1">
              <a:lnSpc>
                <a:spcPct val="90000"/>
              </a:lnSpc>
            </a:pPr>
            <a:r>
              <a:rPr lang="en-US" smtClean="0"/>
              <a:t>All sleeping stations wake up at the same time which is during the ATIM - Announcement Traffic Indication Map window, which corresponds with each beacon transmission</a:t>
            </a: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763EA5F-4D37-4701-9720-81A7885AB10B}" type="slidenum">
              <a:rPr lang="en-US" smtClean="0"/>
              <a:pPr eaLnBrk="1" hangingPunct="1"/>
              <a:t>15</a:t>
            </a:fld>
            <a:endParaRPr lang="en-US" smtClean="0"/>
          </a:p>
        </p:txBody>
      </p:sp>
      <p:sp>
        <p:nvSpPr>
          <p:cNvPr id="174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smtClean="0"/>
              <a:t>EAPOL – Start Frame</a:t>
            </a:r>
          </a:p>
        </p:txBody>
      </p:sp>
      <p:pic>
        <p:nvPicPr>
          <p:cNvPr id="1556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672" r="1866" b="11476"/>
          <a:stretch>
            <a:fillRect/>
          </a:stretch>
        </p:blipFill>
        <p:spPr>
          <a:xfrm>
            <a:off x="914400" y="1412875"/>
            <a:ext cx="6032500" cy="4010025"/>
          </a:xfrm>
        </p:spPr>
      </p:pic>
      <p:sp>
        <p:nvSpPr>
          <p:cNvPr id="155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986A0B-874F-43A2-836B-CE9C34973FBF}" type="slidenum">
              <a:rPr lang="en-US" smtClean="0"/>
              <a:pPr eaLnBrk="1" hangingPunct="1"/>
              <a:t>150</a:t>
            </a:fld>
            <a:endParaRPr lang="en-US" smtClean="0"/>
          </a:p>
        </p:txBody>
      </p:sp>
      <p:sp>
        <p:nvSpPr>
          <p:cNvPr id="1556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smtClean="0"/>
              <a:t>EAPOL – Start Frame</a:t>
            </a:r>
          </a:p>
        </p:txBody>
      </p:sp>
      <p:pic>
        <p:nvPicPr>
          <p:cNvPr id="1566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5737" r="1866" b="11476"/>
          <a:stretch>
            <a:fillRect/>
          </a:stretch>
        </p:blipFill>
        <p:spPr>
          <a:xfrm>
            <a:off x="914400" y="1408113"/>
            <a:ext cx="5592763" cy="1739900"/>
          </a:xfrm>
        </p:spPr>
      </p:pic>
      <p:sp>
        <p:nvSpPr>
          <p:cNvPr id="1566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C2D675-D02C-478E-8EA1-F3B3EB05E927}" type="slidenum">
              <a:rPr lang="en-US" smtClean="0"/>
              <a:pPr eaLnBrk="1" hangingPunct="1"/>
              <a:t>151</a:t>
            </a:fld>
            <a:endParaRPr lang="en-US" smtClean="0"/>
          </a:p>
        </p:txBody>
      </p:sp>
      <p:sp>
        <p:nvSpPr>
          <p:cNvPr id="1566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smtClean="0"/>
              <a:t>The End of the Sequence</a:t>
            </a:r>
          </a:p>
        </p:txBody>
      </p:sp>
      <p:sp>
        <p:nvSpPr>
          <p:cNvPr id="157699" name="Rectangle 3"/>
          <p:cNvSpPr>
            <a:spLocks noGrp="1" noChangeArrowheads="1"/>
          </p:cNvSpPr>
          <p:nvPr>
            <p:ph idx="1"/>
          </p:nvPr>
        </p:nvSpPr>
        <p:spPr/>
        <p:txBody>
          <a:bodyPr/>
          <a:lstStyle/>
          <a:p>
            <a:pPr eaLnBrk="1" hangingPunct="1"/>
            <a:r>
              <a:rPr lang="en-US" smtClean="0"/>
              <a:t>This is the end of the sequence of frames used when a wireless NIC starts up and finds an AP already turned on</a:t>
            </a:r>
          </a:p>
        </p:txBody>
      </p:sp>
      <p:sp>
        <p:nvSpPr>
          <p:cNvPr id="157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FA4BC21-5583-4D69-98FF-510899372C5C}" type="slidenum">
              <a:rPr lang="en-US" smtClean="0"/>
              <a:pPr eaLnBrk="1" hangingPunct="1"/>
              <a:t>152</a:t>
            </a:fld>
            <a:endParaRPr lang="en-US" smtClean="0"/>
          </a:p>
        </p:txBody>
      </p:sp>
      <p:sp>
        <p:nvSpPr>
          <p:cNvPr id="1577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smtClean="0"/>
              <a:t>Typical Startup Sequence</a:t>
            </a:r>
          </a:p>
        </p:txBody>
      </p:sp>
      <p:sp>
        <p:nvSpPr>
          <p:cNvPr id="158723" name="Rectangle 3"/>
          <p:cNvSpPr>
            <a:spLocks noGrp="1" noChangeArrowheads="1"/>
          </p:cNvSpPr>
          <p:nvPr>
            <p:ph idx="1"/>
          </p:nvPr>
        </p:nvSpPr>
        <p:spPr/>
        <p:txBody>
          <a:bodyPr/>
          <a:lstStyle/>
          <a:p>
            <a:pPr eaLnBrk="1" hangingPunct="1"/>
            <a:r>
              <a:rPr lang="en-US" smtClean="0"/>
              <a:t>Next we will look at a set of frames that shows another typical startup sequence</a:t>
            </a:r>
          </a:p>
          <a:p>
            <a:pPr eaLnBrk="1" hangingPunct="1"/>
            <a:r>
              <a:rPr lang="en-US" smtClean="0"/>
              <a:t>Again a computer with a wireless NIC was booted, but here the NIC is seen using Active Scanning by sending out a series of Probe Requests in order to find an AP</a:t>
            </a:r>
          </a:p>
          <a:p>
            <a:pPr eaLnBrk="1" hangingPunct="1"/>
            <a:r>
              <a:rPr lang="en-US" smtClean="0"/>
              <a:t>After that the sequence is the same as the one above</a:t>
            </a:r>
          </a:p>
        </p:txBody>
      </p:sp>
      <p:sp>
        <p:nvSpPr>
          <p:cNvPr id="158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3442B9C-1A7E-4ED9-ACB2-62BAAB01253F}" type="slidenum">
              <a:rPr lang="en-US" smtClean="0"/>
              <a:pPr eaLnBrk="1" hangingPunct="1"/>
              <a:t>153</a:t>
            </a:fld>
            <a:endParaRPr lang="en-US" smtClean="0"/>
          </a:p>
        </p:txBody>
      </p:sp>
      <p:sp>
        <p:nvSpPr>
          <p:cNvPr id="1587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smtClean="0"/>
              <a:t>Typical Startup Sequence</a:t>
            </a:r>
          </a:p>
        </p:txBody>
      </p:sp>
      <p:sp>
        <p:nvSpPr>
          <p:cNvPr id="159747" name="Content Placeholder 2"/>
          <p:cNvSpPr>
            <a:spLocks noGrp="1"/>
          </p:cNvSpPr>
          <p:nvPr>
            <p:ph idx="1"/>
          </p:nvPr>
        </p:nvSpPr>
        <p:spPr/>
        <p:txBody>
          <a:bodyPr/>
          <a:lstStyle/>
          <a:p>
            <a:pPr eaLnBrk="1" hangingPunct="1"/>
            <a:r>
              <a:rPr lang="en-US" smtClean="0"/>
              <a:t>This sequence also shows a couple of non wireless activities just to illustrate the complete startup process</a:t>
            </a:r>
          </a:p>
          <a:p>
            <a:pPr eaLnBrk="1" hangingPunct="1"/>
            <a:r>
              <a:rPr lang="en-US" smtClean="0"/>
              <a:t>The first non wireless related activity is a series of ARP conversations that resolve MAC to IP addresses</a:t>
            </a:r>
          </a:p>
          <a:p>
            <a:pPr eaLnBrk="1" hangingPunct="1"/>
            <a:r>
              <a:rPr lang="en-US" smtClean="0"/>
              <a:t>Finally, being a Windows box, the computer activates the NetBIOS name service</a:t>
            </a:r>
          </a:p>
        </p:txBody>
      </p:sp>
      <p:sp>
        <p:nvSpPr>
          <p:cNvPr id="159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159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0FA448-B936-4CED-AB53-C4EB1940E724}" type="slidenum">
              <a:rPr lang="en-US" smtClean="0"/>
              <a:pPr eaLnBrk="1" hangingPunct="1"/>
              <a:t>154</a:t>
            </a:fld>
            <a:endParaRPr lang="en-US" smtClean="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smtClean="0"/>
              <a:t>Typical Startup Sequence</a:t>
            </a:r>
          </a:p>
        </p:txBody>
      </p:sp>
      <p:sp>
        <p:nvSpPr>
          <p:cNvPr id="160771" name="Rectangle 3"/>
          <p:cNvSpPr>
            <a:spLocks noGrp="1" noChangeArrowheads="1"/>
          </p:cNvSpPr>
          <p:nvPr>
            <p:ph idx="1"/>
          </p:nvPr>
        </p:nvSpPr>
        <p:spPr/>
        <p:txBody>
          <a:bodyPr/>
          <a:lstStyle/>
          <a:p>
            <a:pPr eaLnBrk="1" hangingPunct="1"/>
            <a:r>
              <a:rPr lang="en-US" smtClean="0"/>
              <a:t>As this goes on for a while, just the first few frames are shown</a:t>
            </a:r>
          </a:p>
          <a:p>
            <a:pPr eaLnBrk="1" hangingPunct="1"/>
            <a:r>
              <a:rPr lang="en-US" smtClean="0"/>
              <a:t>The next slide shows a listing of all of the frames involved</a:t>
            </a:r>
          </a:p>
          <a:p>
            <a:pPr eaLnBrk="1" hangingPunct="1"/>
            <a:r>
              <a:rPr lang="en-US" smtClean="0"/>
              <a:t>Then each set of related frames is discussed</a:t>
            </a: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DD0DF9-E8FE-46AC-8B89-D48599AF2D72}" type="slidenum">
              <a:rPr lang="en-US" smtClean="0"/>
              <a:pPr eaLnBrk="1" hangingPunct="1"/>
              <a:t>155</a:t>
            </a:fld>
            <a:endParaRPr lang="en-US" smtClean="0"/>
          </a:p>
        </p:txBody>
      </p:sp>
      <p:sp>
        <p:nvSpPr>
          <p:cNvPr id="1607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smtClean="0"/>
              <a:t>Typical Startup Sequence</a:t>
            </a:r>
          </a:p>
        </p:txBody>
      </p:sp>
      <p:pic>
        <p:nvPicPr>
          <p:cNvPr id="16179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3088" y="1244600"/>
            <a:ext cx="5656262" cy="4838700"/>
          </a:xfrm>
        </p:spPr>
      </p:pic>
      <p:sp>
        <p:nvSpPr>
          <p:cNvPr id="161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932F624-582B-4B83-9C0B-8F102EDFC318}" type="slidenum">
              <a:rPr lang="en-US" smtClean="0"/>
              <a:pPr eaLnBrk="1" hangingPunct="1"/>
              <a:t>156</a:t>
            </a:fld>
            <a:endParaRPr lang="en-US" smtClean="0"/>
          </a:p>
        </p:txBody>
      </p:sp>
      <p:sp>
        <p:nvSpPr>
          <p:cNvPr id="1617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smtClean="0"/>
              <a:t>Looking for an Access Point</a:t>
            </a:r>
          </a:p>
        </p:txBody>
      </p:sp>
      <p:sp>
        <p:nvSpPr>
          <p:cNvPr id="162819" name="Rectangle 3"/>
          <p:cNvSpPr>
            <a:spLocks noGrp="1" noChangeArrowheads="1"/>
          </p:cNvSpPr>
          <p:nvPr>
            <p:ph idx="1"/>
          </p:nvPr>
        </p:nvSpPr>
        <p:spPr/>
        <p:txBody>
          <a:bodyPr/>
          <a:lstStyle/>
          <a:p>
            <a:pPr eaLnBrk="1" hangingPunct="1"/>
            <a:r>
              <a:rPr lang="en-US" smtClean="0"/>
              <a:t>In the first set of frames the computer is sending out a series of Probe Requests</a:t>
            </a:r>
          </a:p>
          <a:p>
            <a:pPr eaLnBrk="1" hangingPunct="1"/>
            <a:r>
              <a:rPr lang="en-US" smtClean="0"/>
              <a:t>In other words, it is saying is hello, hello, is anyone there, is anyone there</a:t>
            </a:r>
          </a:p>
        </p:txBody>
      </p:sp>
      <p:sp>
        <p:nvSpPr>
          <p:cNvPr id="162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8511D9-6D27-4FB3-A1BA-19F5A64B6402}" type="slidenum">
              <a:rPr lang="en-US" smtClean="0"/>
              <a:pPr eaLnBrk="1" hangingPunct="1"/>
              <a:t>157</a:t>
            </a:fld>
            <a:endParaRPr lang="en-US" smtClean="0"/>
          </a:p>
        </p:txBody>
      </p:sp>
      <p:sp>
        <p:nvSpPr>
          <p:cNvPr id="1628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smtClean="0"/>
              <a:t>Looking for an Access Point</a:t>
            </a:r>
          </a:p>
        </p:txBody>
      </p:sp>
      <p:pic>
        <p:nvPicPr>
          <p:cNvPr id="1638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298575"/>
            <a:ext cx="5735638" cy="4905375"/>
          </a:xfrm>
        </p:spPr>
      </p:pic>
      <p:sp>
        <p:nvSpPr>
          <p:cNvPr id="163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410262-400D-4DA1-A24C-B2F810A450D5}" type="slidenum">
              <a:rPr lang="en-US" smtClean="0"/>
              <a:pPr eaLnBrk="1" hangingPunct="1"/>
              <a:t>158</a:t>
            </a:fld>
            <a:endParaRPr lang="en-US" smtClean="0"/>
          </a:p>
        </p:txBody>
      </p:sp>
      <p:sp>
        <p:nvSpPr>
          <p:cNvPr id="163845" name="Rectangle 5"/>
          <p:cNvSpPr>
            <a:spLocks noChangeArrowheads="1"/>
          </p:cNvSpPr>
          <p:nvPr/>
        </p:nvSpPr>
        <p:spPr bwMode="auto">
          <a:xfrm>
            <a:off x="1909763" y="1954213"/>
            <a:ext cx="3938587" cy="995362"/>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846"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smtClean="0"/>
              <a:t>Looking for an Access Point</a:t>
            </a:r>
          </a:p>
        </p:txBody>
      </p:sp>
      <p:sp>
        <p:nvSpPr>
          <p:cNvPr id="164867" name="Rectangle 3"/>
          <p:cNvSpPr>
            <a:spLocks noGrp="1" noChangeArrowheads="1"/>
          </p:cNvSpPr>
          <p:nvPr>
            <p:ph idx="1"/>
          </p:nvPr>
        </p:nvSpPr>
        <p:spPr/>
        <p:txBody>
          <a:bodyPr/>
          <a:lstStyle/>
          <a:p>
            <a:pPr eaLnBrk="1" hangingPunct="1"/>
            <a:r>
              <a:rPr lang="en-US" smtClean="0"/>
              <a:t>There are several interesting fields in the Probe Request frame that is used by the wireless NIC to find someone to talk to</a:t>
            </a:r>
          </a:p>
        </p:txBody>
      </p:sp>
      <p:sp>
        <p:nvSpPr>
          <p:cNvPr id="164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406C64-B161-40B4-A87D-01638E0F75E3}" type="slidenum">
              <a:rPr lang="en-US" smtClean="0"/>
              <a:pPr eaLnBrk="1" hangingPunct="1"/>
              <a:t>159</a:t>
            </a:fld>
            <a:endParaRPr lang="en-US" smtClean="0"/>
          </a:p>
        </p:txBody>
      </p:sp>
      <p:sp>
        <p:nvSpPr>
          <p:cNvPr id="1648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Management Frame Types</a:t>
            </a:r>
          </a:p>
        </p:txBody>
      </p:sp>
      <p:sp>
        <p:nvSpPr>
          <p:cNvPr id="18435" name="Content Placeholder 2"/>
          <p:cNvSpPr>
            <a:spLocks noGrp="1"/>
          </p:cNvSpPr>
          <p:nvPr>
            <p:ph idx="1"/>
          </p:nvPr>
        </p:nvSpPr>
        <p:spPr/>
        <p:txBody>
          <a:bodyPr/>
          <a:lstStyle/>
          <a:p>
            <a:pPr eaLnBrk="1" hangingPunct="1">
              <a:lnSpc>
                <a:spcPct val="90000"/>
              </a:lnSpc>
            </a:pPr>
            <a:r>
              <a:rPr lang="en-US" smtClean="0"/>
              <a:t>ATIM</a:t>
            </a:r>
          </a:p>
          <a:p>
            <a:pPr lvl="1" eaLnBrk="1" hangingPunct="1">
              <a:lnSpc>
                <a:spcPct val="90000"/>
              </a:lnSpc>
            </a:pPr>
            <a:r>
              <a:rPr lang="en-US" smtClean="0"/>
              <a:t>If an access point is holding packets for a sleeping station, the access point will send an ATIM frame to the sleeping station indicating that packets are awaiting transmission to it</a:t>
            </a:r>
          </a:p>
          <a:p>
            <a:pPr lvl="1" eaLnBrk="1" hangingPunct="1"/>
            <a:r>
              <a:rPr lang="en-US" smtClean="0"/>
              <a:t>The station that had been asleep then knows to stay awake through the next beacon interval in order to receive those frames</a:t>
            </a:r>
          </a:p>
        </p:txBody>
      </p:sp>
      <p:sp>
        <p:nvSpPr>
          <p:cNvPr id="18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74EFDA-8DED-4D50-B02B-476B991C81C9}" type="slidenum">
              <a:rPr lang="en-US" smtClean="0"/>
              <a:pPr eaLnBrk="1" hangingPunct="1"/>
              <a:t>16</a:t>
            </a:fld>
            <a:endParaRPr lang="en-US"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smtClean="0"/>
              <a:t>Looking for an Access Point</a:t>
            </a:r>
          </a:p>
        </p:txBody>
      </p:sp>
      <p:pic>
        <p:nvPicPr>
          <p:cNvPr id="1658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8697" r="10278" b="18982"/>
          <a:stretch>
            <a:fillRect/>
          </a:stretch>
        </p:blipFill>
        <p:spPr>
          <a:xfrm>
            <a:off x="914400" y="1244600"/>
            <a:ext cx="7315200" cy="4346575"/>
          </a:xfrm>
        </p:spPr>
      </p:pic>
      <p:sp>
        <p:nvSpPr>
          <p:cNvPr id="165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192251-3699-4EC6-931E-C4B901864F98}" type="slidenum">
              <a:rPr lang="en-US" smtClean="0"/>
              <a:pPr eaLnBrk="1" hangingPunct="1"/>
              <a:t>160</a:t>
            </a:fld>
            <a:endParaRPr lang="en-US" smtClean="0"/>
          </a:p>
        </p:txBody>
      </p:sp>
      <p:sp>
        <p:nvSpPr>
          <p:cNvPr id="165893" name="Rectangle 4"/>
          <p:cNvSpPr>
            <a:spLocks noChangeArrowheads="1"/>
          </p:cNvSpPr>
          <p:nvPr/>
        </p:nvSpPr>
        <p:spPr bwMode="auto">
          <a:xfrm>
            <a:off x="1219200" y="1778000"/>
            <a:ext cx="4953000" cy="3048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894" name="Rectangle 5"/>
          <p:cNvSpPr>
            <a:spLocks noChangeArrowheads="1"/>
          </p:cNvSpPr>
          <p:nvPr/>
        </p:nvSpPr>
        <p:spPr bwMode="auto">
          <a:xfrm>
            <a:off x="1143000" y="3649663"/>
            <a:ext cx="4953000" cy="4572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895" name="Rectangle 8"/>
          <p:cNvSpPr>
            <a:spLocks noChangeArrowheads="1"/>
          </p:cNvSpPr>
          <p:nvPr/>
        </p:nvSpPr>
        <p:spPr bwMode="auto">
          <a:xfrm>
            <a:off x="1219200" y="5332413"/>
            <a:ext cx="4953000" cy="307975"/>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896" name="Text Box 9"/>
          <p:cNvSpPr txBox="1">
            <a:spLocks noChangeArrowheads="1"/>
          </p:cNvSpPr>
          <p:nvPr/>
        </p:nvSpPr>
        <p:spPr bwMode="auto">
          <a:xfrm>
            <a:off x="6248400" y="1473200"/>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atin typeface="Times New Roman" pitchFamily="18" charset="0"/>
              </a:rPr>
              <a:t>Indicates that this is a Probe Request frame</a:t>
            </a:r>
          </a:p>
        </p:txBody>
      </p:sp>
      <p:sp>
        <p:nvSpPr>
          <p:cNvPr id="165897" name="Text Box 10"/>
          <p:cNvSpPr txBox="1">
            <a:spLocks noChangeArrowheads="1"/>
          </p:cNvSpPr>
          <p:nvPr/>
        </p:nvSpPr>
        <p:spPr bwMode="auto">
          <a:xfrm>
            <a:off x="6248400" y="3292475"/>
            <a:ext cx="1981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atin typeface="Times New Roman" pitchFamily="18" charset="0"/>
              </a:rPr>
              <a:t>From the wireless NIC’s MAC address to the broadcast address</a:t>
            </a:r>
          </a:p>
        </p:txBody>
      </p:sp>
      <p:sp>
        <p:nvSpPr>
          <p:cNvPr id="165898" name="Text Box 12"/>
          <p:cNvSpPr txBox="1">
            <a:spLocks noChangeArrowheads="1"/>
          </p:cNvSpPr>
          <p:nvPr/>
        </p:nvSpPr>
        <p:spPr bwMode="auto">
          <a:xfrm>
            <a:off x="6305550" y="5038725"/>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atin typeface="Times New Roman" pitchFamily="18" charset="0"/>
              </a:rPr>
              <a:t>Notice that no SSID</a:t>
            </a:r>
            <a:br>
              <a:rPr lang="en-US">
                <a:latin typeface="Times New Roman" pitchFamily="18" charset="0"/>
              </a:rPr>
            </a:br>
            <a:r>
              <a:rPr lang="en-US">
                <a:latin typeface="Times New Roman" pitchFamily="18" charset="0"/>
              </a:rPr>
              <a:t> is sent</a:t>
            </a:r>
          </a:p>
        </p:txBody>
      </p:sp>
      <p:sp>
        <p:nvSpPr>
          <p:cNvPr id="165899" name="Footer Placeholder 1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smtClean="0"/>
              <a:t>Looking for an Access Point</a:t>
            </a:r>
          </a:p>
        </p:txBody>
      </p:sp>
      <p:pic>
        <p:nvPicPr>
          <p:cNvPr id="1669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4214" r="12038" b="11089"/>
          <a:stretch>
            <a:fillRect/>
          </a:stretch>
        </p:blipFill>
        <p:spPr>
          <a:xfrm>
            <a:off x="914400" y="1303338"/>
            <a:ext cx="7239000" cy="1739900"/>
          </a:xfrm>
        </p:spPr>
      </p:pic>
      <p:sp>
        <p:nvSpPr>
          <p:cNvPr id="166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A3A403-8755-4BFF-8E0E-1C4407FEECF1}" type="slidenum">
              <a:rPr lang="en-US" smtClean="0"/>
              <a:pPr eaLnBrk="1" hangingPunct="1"/>
              <a:t>161</a:t>
            </a:fld>
            <a:endParaRPr lang="en-US" smtClean="0"/>
          </a:p>
        </p:txBody>
      </p:sp>
      <p:sp>
        <p:nvSpPr>
          <p:cNvPr id="166917" name="Text Box 4"/>
          <p:cNvSpPr txBox="1">
            <a:spLocks noChangeArrowheads="1"/>
          </p:cNvSpPr>
          <p:nvPr/>
        </p:nvSpPr>
        <p:spPr bwMode="auto">
          <a:xfrm>
            <a:off x="6172200" y="1470025"/>
            <a:ext cx="1676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atin typeface="Times New Roman" pitchFamily="18" charset="0"/>
              </a:rPr>
              <a:t>The wireless NIC announces the speeds at which it can connect</a:t>
            </a:r>
          </a:p>
        </p:txBody>
      </p:sp>
      <p:sp>
        <p:nvSpPr>
          <p:cNvPr id="166918" name="Rectangle 5"/>
          <p:cNvSpPr>
            <a:spLocks noChangeArrowheads="1"/>
          </p:cNvSpPr>
          <p:nvPr/>
        </p:nvSpPr>
        <p:spPr bwMode="auto">
          <a:xfrm>
            <a:off x="1143000" y="1851025"/>
            <a:ext cx="4953000" cy="81915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6919"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US" smtClean="0"/>
              <a:t>The Access Point Answers</a:t>
            </a:r>
          </a:p>
        </p:txBody>
      </p:sp>
      <p:sp>
        <p:nvSpPr>
          <p:cNvPr id="167939" name="Rectangle 3"/>
          <p:cNvSpPr>
            <a:spLocks noGrp="1" noChangeArrowheads="1"/>
          </p:cNvSpPr>
          <p:nvPr>
            <p:ph idx="1"/>
          </p:nvPr>
        </p:nvSpPr>
        <p:spPr/>
        <p:txBody>
          <a:bodyPr/>
          <a:lstStyle/>
          <a:p>
            <a:pPr eaLnBrk="1" hangingPunct="1"/>
            <a:r>
              <a:rPr lang="en-US" smtClean="0"/>
              <a:t>After a while an access point answers by using a Probe Response</a:t>
            </a:r>
          </a:p>
          <a:p>
            <a:pPr eaLnBrk="1" hangingPunct="1"/>
            <a:r>
              <a:rPr lang="en-US" smtClean="0"/>
              <a:t>The Probe Response has some interesting fields</a:t>
            </a:r>
          </a:p>
        </p:txBody>
      </p:sp>
      <p:sp>
        <p:nvSpPr>
          <p:cNvPr id="167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06CB717-1A51-4493-8E5B-1B4ED486CF9B}" type="slidenum">
              <a:rPr lang="en-US" smtClean="0"/>
              <a:pPr eaLnBrk="1" hangingPunct="1"/>
              <a:t>162</a:t>
            </a:fld>
            <a:endParaRPr lang="en-US" smtClean="0"/>
          </a:p>
        </p:txBody>
      </p:sp>
      <p:sp>
        <p:nvSpPr>
          <p:cNvPr id="1679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smtClean="0"/>
              <a:t>Finding an Access Point</a:t>
            </a:r>
          </a:p>
        </p:txBody>
      </p:sp>
      <p:pic>
        <p:nvPicPr>
          <p:cNvPr id="1689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672" r="1834" b="11476"/>
          <a:stretch>
            <a:fillRect/>
          </a:stretch>
        </p:blipFill>
        <p:spPr>
          <a:xfrm>
            <a:off x="914400" y="1258888"/>
            <a:ext cx="7924800" cy="4535487"/>
          </a:xfrm>
        </p:spPr>
      </p:pic>
      <p:sp>
        <p:nvSpPr>
          <p:cNvPr id="1689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2CA588-FA5D-451A-8EB0-D917C61D03E3}" type="slidenum">
              <a:rPr lang="en-US" smtClean="0"/>
              <a:pPr eaLnBrk="1" hangingPunct="1"/>
              <a:t>163</a:t>
            </a:fld>
            <a:endParaRPr lang="en-US" smtClean="0"/>
          </a:p>
        </p:txBody>
      </p:sp>
      <p:sp>
        <p:nvSpPr>
          <p:cNvPr id="168965" name="Rectangle 4"/>
          <p:cNvSpPr>
            <a:spLocks noChangeArrowheads="1"/>
          </p:cNvSpPr>
          <p:nvPr/>
        </p:nvSpPr>
        <p:spPr bwMode="auto">
          <a:xfrm>
            <a:off x="1039813" y="3059113"/>
            <a:ext cx="4370387" cy="401637"/>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966" name="Rectangle 5"/>
          <p:cNvSpPr>
            <a:spLocks noChangeArrowheads="1"/>
          </p:cNvSpPr>
          <p:nvPr/>
        </p:nvSpPr>
        <p:spPr bwMode="auto">
          <a:xfrm>
            <a:off x="5565775" y="2944813"/>
            <a:ext cx="2320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Indicates that this is a Probe Response frame</a:t>
            </a:r>
          </a:p>
        </p:txBody>
      </p:sp>
      <p:sp>
        <p:nvSpPr>
          <p:cNvPr id="168967"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smtClean="0"/>
              <a:t>Finding an Access Point</a:t>
            </a:r>
          </a:p>
        </p:txBody>
      </p:sp>
      <p:pic>
        <p:nvPicPr>
          <p:cNvPr id="16998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672" r="1819" b="14754"/>
          <a:stretch>
            <a:fillRect/>
          </a:stretch>
        </p:blipFill>
        <p:spPr>
          <a:xfrm>
            <a:off x="539750" y="1325563"/>
            <a:ext cx="8229600" cy="4483100"/>
          </a:xfrm>
        </p:spPr>
      </p:pic>
      <p:sp>
        <p:nvSpPr>
          <p:cNvPr id="169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0775B4-9EE5-4330-A7FD-8A5886FAE03A}" type="slidenum">
              <a:rPr lang="en-US" smtClean="0"/>
              <a:pPr eaLnBrk="1" hangingPunct="1"/>
              <a:t>164</a:t>
            </a:fld>
            <a:endParaRPr lang="en-US" smtClean="0"/>
          </a:p>
        </p:txBody>
      </p:sp>
      <p:sp>
        <p:nvSpPr>
          <p:cNvPr id="169989" name="Rectangle 4"/>
          <p:cNvSpPr>
            <a:spLocks noChangeArrowheads="1"/>
          </p:cNvSpPr>
          <p:nvPr/>
        </p:nvSpPr>
        <p:spPr bwMode="auto">
          <a:xfrm>
            <a:off x="844550" y="4727575"/>
            <a:ext cx="5181600" cy="9906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9990" name="Rectangle 5"/>
          <p:cNvSpPr>
            <a:spLocks noChangeArrowheads="1"/>
          </p:cNvSpPr>
          <p:nvPr/>
        </p:nvSpPr>
        <p:spPr bwMode="auto">
          <a:xfrm>
            <a:off x="6178550" y="4492625"/>
            <a:ext cx="1701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Notice the data rates, including the nonstandard rate supported by the AP</a:t>
            </a:r>
          </a:p>
        </p:txBody>
      </p:sp>
      <p:sp>
        <p:nvSpPr>
          <p:cNvPr id="169991"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smtClean="0"/>
              <a:t>Finding an Access Point</a:t>
            </a:r>
          </a:p>
        </p:txBody>
      </p:sp>
      <p:pic>
        <p:nvPicPr>
          <p:cNvPr id="17101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72131" r="19818" b="11475"/>
          <a:stretch>
            <a:fillRect/>
          </a:stretch>
        </p:blipFill>
        <p:spPr>
          <a:xfrm>
            <a:off x="914400" y="1331913"/>
            <a:ext cx="6781800" cy="1292225"/>
          </a:xfrm>
        </p:spPr>
      </p:pic>
      <p:sp>
        <p:nvSpPr>
          <p:cNvPr id="1710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2D8824A-B8AB-4FFD-9BE4-04139CC5821A}" type="slidenum">
              <a:rPr lang="en-US" smtClean="0"/>
              <a:pPr eaLnBrk="1" hangingPunct="1"/>
              <a:t>165</a:t>
            </a:fld>
            <a:endParaRPr lang="en-US" smtClean="0"/>
          </a:p>
        </p:txBody>
      </p:sp>
      <p:sp>
        <p:nvSpPr>
          <p:cNvPr id="1710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smtClean="0"/>
              <a:t>Authentication</a:t>
            </a:r>
          </a:p>
        </p:txBody>
      </p:sp>
      <p:sp>
        <p:nvSpPr>
          <p:cNvPr id="172035" name="Rectangle 3"/>
          <p:cNvSpPr>
            <a:spLocks noGrp="1" noChangeArrowheads="1"/>
          </p:cNvSpPr>
          <p:nvPr>
            <p:ph idx="1"/>
          </p:nvPr>
        </p:nvSpPr>
        <p:spPr/>
        <p:txBody>
          <a:bodyPr/>
          <a:lstStyle/>
          <a:p>
            <a:pPr eaLnBrk="1" hangingPunct="1"/>
            <a:r>
              <a:rPr lang="en-US" smtClean="0"/>
              <a:t>The computer then authenticates and associates with the access point as described in detail above</a:t>
            </a:r>
          </a:p>
          <a:p>
            <a:pPr eaLnBrk="1" hangingPunct="1"/>
            <a:r>
              <a:rPr lang="en-US" smtClean="0"/>
              <a:t>Recall that the first step in making a connection to an access point is to authenticate to it</a:t>
            </a:r>
          </a:p>
          <a:p>
            <a:pPr eaLnBrk="1" hangingPunct="1"/>
            <a:r>
              <a:rPr lang="en-US" smtClean="0"/>
              <a:t>In the next example the wireless NIC answers the AP’s probe response with a request to authenticate</a:t>
            </a:r>
          </a:p>
        </p:txBody>
      </p:sp>
      <p:sp>
        <p:nvSpPr>
          <p:cNvPr id="1720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FC193C-4D11-49EB-93C6-7E70CC6C5D65}" type="slidenum">
              <a:rPr lang="en-US" smtClean="0"/>
              <a:pPr eaLnBrk="1" hangingPunct="1"/>
              <a:t>166</a:t>
            </a:fld>
            <a:endParaRPr lang="en-US" smtClean="0"/>
          </a:p>
        </p:txBody>
      </p:sp>
      <p:sp>
        <p:nvSpPr>
          <p:cNvPr id="1720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smtClean="0"/>
              <a:t>Authentication</a:t>
            </a:r>
          </a:p>
        </p:txBody>
      </p:sp>
      <p:pic>
        <p:nvPicPr>
          <p:cNvPr id="17305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3969" r="10280" b="11218"/>
          <a:stretch>
            <a:fillRect/>
          </a:stretch>
        </p:blipFill>
        <p:spPr>
          <a:xfrm>
            <a:off x="914400" y="1454150"/>
            <a:ext cx="7315200" cy="4521200"/>
          </a:xfrm>
        </p:spPr>
      </p:pic>
      <p:sp>
        <p:nvSpPr>
          <p:cNvPr id="173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76322A-9579-4631-9DAF-338A7C9D9098}" type="slidenum">
              <a:rPr lang="en-US" smtClean="0"/>
              <a:pPr eaLnBrk="1" hangingPunct="1"/>
              <a:t>167</a:t>
            </a:fld>
            <a:endParaRPr lang="en-US" smtClean="0"/>
          </a:p>
        </p:txBody>
      </p:sp>
      <p:sp>
        <p:nvSpPr>
          <p:cNvPr id="173061" name="Rectangle 5"/>
          <p:cNvSpPr>
            <a:spLocks noChangeArrowheads="1"/>
          </p:cNvSpPr>
          <p:nvPr/>
        </p:nvSpPr>
        <p:spPr bwMode="auto">
          <a:xfrm>
            <a:off x="1181100" y="1858963"/>
            <a:ext cx="4495800" cy="381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3062" name="Rectangle 6"/>
          <p:cNvSpPr>
            <a:spLocks noChangeArrowheads="1"/>
          </p:cNvSpPr>
          <p:nvPr/>
        </p:nvSpPr>
        <p:spPr bwMode="auto">
          <a:xfrm>
            <a:off x="1162050" y="3835400"/>
            <a:ext cx="4495800" cy="477838"/>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3063" name="Rectangle 7"/>
          <p:cNvSpPr>
            <a:spLocks noChangeArrowheads="1"/>
          </p:cNvSpPr>
          <p:nvPr/>
        </p:nvSpPr>
        <p:spPr bwMode="auto">
          <a:xfrm>
            <a:off x="1162050" y="4978400"/>
            <a:ext cx="4495800" cy="3048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3064" name="Rectangle 8"/>
          <p:cNvSpPr>
            <a:spLocks noChangeArrowheads="1"/>
          </p:cNvSpPr>
          <p:nvPr/>
        </p:nvSpPr>
        <p:spPr bwMode="auto">
          <a:xfrm>
            <a:off x="5784850" y="1630363"/>
            <a:ext cx="2387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Indicates that this is an Authentication related frame</a:t>
            </a:r>
          </a:p>
        </p:txBody>
      </p:sp>
      <p:sp>
        <p:nvSpPr>
          <p:cNvPr id="173065" name="Rectangle 9"/>
          <p:cNvSpPr>
            <a:spLocks noChangeArrowheads="1"/>
          </p:cNvSpPr>
          <p:nvPr/>
        </p:nvSpPr>
        <p:spPr bwMode="auto">
          <a:xfrm>
            <a:off x="5791200" y="3606800"/>
            <a:ext cx="2387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From the wireless NIC’s MAC address to the AP’s MAC address</a:t>
            </a:r>
          </a:p>
        </p:txBody>
      </p:sp>
      <p:sp>
        <p:nvSpPr>
          <p:cNvPr id="173066" name="Rectangle 10"/>
          <p:cNvSpPr>
            <a:spLocks noChangeArrowheads="1"/>
          </p:cNvSpPr>
          <p:nvPr/>
        </p:nvSpPr>
        <p:spPr bwMode="auto">
          <a:xfrm>
            <a:off x="5772150" y="4729163"/>
            <a:ext cx="2514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New Roman" pitchFamily="18" charset="0"/>
              </a:rPr>
              <a:t>The wireless NIC proposes Open System authentication</a:t>
            </a:r>
          </a:p>
        </p:txBody>
      </p:sp>
      <p:sp>
        <p:nvSpPr>
          <p:cNvPr id="173067" name="Footer Placeholder 1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smtClean="0"/>
              <a:t>Typical Acknowledgement</a:t>
            </a:r>
          </a:p>
        </p:txBody>
      </p:sp>
      <p:sp>
        <p:nvSpPr>
          <p:cNvPr id="174083" name="Rectangle 3"/>
          <p:cNvSpPr>
            <a:spLocks noGrp="1" noChangeArrowheads="1"/>
          </p:cNvSpPr>
          <p:nvPr>
            <p:ph idx="1"/>
          </p:nvPr>
        </p:nvSpPr>
        <p:spPr/>
        <p:txBody>
          <a:bodyPr/>
          <a:lstStyle/>
          <a:p>
            <a:pPr eaLnBrk="1" hangingPunct="1"/>
            <a:r>
              <a:rPr lang="en-US" smtClean="0"/>
              <a:t>Shown next is a typical Acknowledgment frame as sent by the receiver back to the sender</a:t>
            </a:r>
          </a:p>
        </p:txBody>
      </p:sp>
      <p:sp>
        <p:nvSpPr>
          <p:cNvPr id="174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962C2E2-86D0-46B6-AE98-54173ACD1653}" type="slidenum">
              <a:rPr lang="en-US" smtClean="0"/>
              <a:pPr eaLnBrk="1" hangingPunct="1"/>
              <a:t>168</a:t>
            </a:fld>
            <a:endParaRPr lang="en-US" smtClean="0"/>
          </a:p>
        </p:txBody>
      </p:sp>
      <p:sp>
        <p:nvSpPr>
          <p:cNvPr id="1740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en-US" smtClean="0"/>
              <a:t>Typical Acknowledgement</a:t>
            </a:r>
          </a:p>
        </p:txBody>
      </p:sp>
      <p:pic>
        <p:nvPicPr>
          <p:cNvPr id="17510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759" b="17262"/>
          <a:stretch>
            <a:fillRect/>
          </a:stretch>
        </p:blipFill>
        <p:spPr>
          <a:xfrm>
            <a:off x="419100" y="1427163"/>
            <a:ext cx="8229600" cy="3886200"/>
          </a:xfrm>
        </p:spPr>
      </p:pic>
      <p:sp>
        <p:nvSpPr>
          <p:cNvPr id="175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C3AFF2-1BAA-457D-9F7C-1565041A20B7}" type="slidenum">
              <a:rPr lang="en-US" smtClean="0"/>
              <a:pPr eaLnBrk="1" hangingPunct="1"/>
              <a:t>169</a:t>
            </a:fld>
            <a:endParaRPr lang="en-US" smtClean="0"/>
          </a:p>
        </p:txBody>
      </p:sp>
      <p:sp>
        <p:nvSpPr>
          <p:cNvPr id="175109" name="Rectangle 4"/>
          <p:cNvSpPr>
            <a:spLocks noChangeArrowheads="1"/>
          </p:cNvSpPr>
          <p:nvPr/>
        </p:nvSpPr>
        <p:spPr bwMode="auto">
          <a:xfrm>
            <a:off x="588963" y="2147888"/>
            <a:ext cx="4495800" cy="306387"/>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10" name="Rectangle 5"/>
          <p:cNvSpPr>
            <a:spLocks noChangeArrowheads="1"/>
          </p:cNvSpPr>
          <p:nvPr/>
        </p:nvSpPr>
        <p:spPr bwMode="auto">
          <a:xfrm>
            <a:off x="5211763" y="1562100"/>
            <a:ext cx="2387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Notice the slow speed at which this takes place as neither side is yet sure of what the other side is capable</a:t>
            </a:r>
          </a:p>
        </p:txBody>
      </p:sp>
      <p:sp>
        <p:nvSpPr>
          <p:cNvPr id="175111" name="Rectangle 6"/>
          <p:cNvSpPr>
            <a:spLocks noChangeArrowheads="1"/>
          </p:cNvSpPr>
          <p:nvPr/>
        </p:nvSpPr>
        <p:spPr bwMode="auto">
          <a:xfrm>
            <a:off x="588963" y="3006725"/>
            <a:ext cx="4495800" cy="381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12" name="Rectangle 7"/>
          <p:cNvSpPr>
            <a:spLocks noChangeArrowheads="1"/>
          </p:cNvSpPr>
          <p:nvPr/>
        </p:nvSpPr>
        <p:spPr bwMode="auto">
          <a:xfrm>
            <a:off x="5211763" y="2900363"/>
            <a:ext cx="238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Indicates this is an Acknowledgment</a:t>
            </a:r>
          </a:p>
        </p:txBody>
      </p:sp>
      <p:sp>
        <p:nvSpPr>
          <p:cNvPr id="175113" name="Rectangle 8"/>
          <p:cNvSpPr>
            <a:spLocks noChangeArrowheads="1"/>
          </p:cNvSpPr>
          <p:nvPr/>
        </p:nvSpPr>
        <p:spPr bwMode="auto">
          <a:xfrm>
            <a:off x="588963" y="4776788"/>
            <a:ext cx="4495800" cy="306387"/>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14" name="Rectangle 9"/>
          <p:cNvSpPr>
            <a:spLocks noChangeArrowheads="1"/>
          </p:cNvSpPr>
          <p:nvPr/>
        </p:nvSpPr>
        <p:spPr bwMode="auto">
          <a:xfrm>
            <a:off x="5211763" y="4473575"/>
            <a:ext cx="2387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There is no source, just the receiver’s MAC address</a:t>
            </a:r>
          </a:p>
        </p:txBody>
      </p:sp>
      <p:sp>
        <p:nvSpPr>
          <p:cNvPr id="175115" name="Footer Placeholder 1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Management Frame Types</a:t>
            </a:r>
          </a:p>
        </p:txBody>
      </p:sp>
      <p:sp>
        <p:nvSpPr>
          <p:cNvPr id="19459" name="Rectangle 3"/>
          <p:cNvSpPr>
            <a:spLocks noGrp="1" noChangeArrowheads="1"/>
          </p:cNvSpPr>
          <p:nvPr>
            <p:ph idx="1"/>
          </p:nvPr>
        </p:nvSpPr>
        <p:spPr/>
        <p:txBody>
          <a:bodyPr/>
          <a:lstStyle/>
          <a:p>
            <a:pPr eaLnBrk="1" hangingPunct="1"/>
            <a:r>
              <a:rPr lang="en-US" smtClean="0"/>
              <a:t>Disassociation</a:t>
            </a:r>
          </a:p>
          <a:p>
            <a:pPr lvl="1" eaLnBrk="1" hangingPunct="1"/>
            <a:r>
              <a:rPr lang="en-US" smtClean="0"/>
              <a:t>A station sends a disassociation frame to an access point if it wishes to terminate the association</a:t>
            </a:r>
          </a:p>
          <a:p>
            <a:pPr lvl="1" eaLnBrk="1" hangingPunct="1"/>
            <a:r>
              <a:rPr lang="en-US" smtClean="0"/>
              <a:t>For example, a station that is shutting down gracefully can send a disassociation frame to alert the access point that it is powering off</a:t>
            </a:r>
          </a:p>
          <a:p>
            <a:pPr lvl="1" eaLnBrk="1" hangingPunct="1"/>
            <a:r>
              <a:rPr lang="en-US" smtClean="0"/>
              <a:t>The access point can then relinquish memory allocations and remove the station from the association table</a:t>
            </a: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37BEF1-F3BE-4BD7-A7FC-DA787318814B}" type="slidenum">
              <a:rPr lang="en-US" smtClean="0"/>
              <a:pPr eaLnBrk="1" hangingPunct="1"/>
              <a:t>17</a:t>
            </a:fld>
            <a:endParaRPr lang="en-US" smtClean="0"/>
          </a:p>
        </p:txBody>
      </p:sp>
      <p:sp>
        <p:nvSpPr>
          <p:cNvPr id="194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smtClean="0"/>
              <a:t>Authentication</a:t>
            </a:r>
          </a:p>
        </p:txBody>
      </p:sp>
      <p:sp>
        <p:nvSpPr>
          <p:cNvPr id="176131" name="Rectangle 3"/>
          <p:cNvSpPr>
            <a:spLocks noGrp="1" noChangeArrowheads="1"/>
          </p:cNvSpPr>
          <p:nvPr>
            <p:ph idx="1"/>
          </p:nvPr>
        </p:nvSpPr>
        <p:spPr/>
        <p:txBody>
          <a:bodyPr/>
          <a:lstStyle/>
          <a:p>
            <a:pPr eaLnBrk="1" hangingPunct="1"/>
            <a:r>
              <a:rPr lang="en-US" smtClean="0"/>
              <a:t>Now the AP answers the wireless NIC by saying it agrees to talk to the wireless NIC</a:t>
            </a:r>
          </a:p>
        </p:txBody>
      </p:sp>
      <p:sp>
        <p:nvSpPr>
          <p:cNvPr id="1761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FE5818-DB7B-476C-923E-BC90BF5B919F}" type="slidenum">
              <a:rPr lang="en-US" smtClean="0"/>
              <a:pPr eaLnBrk="1" hangingPunct="1"/>
              <a:t>170</a:t>
            </a:fld>
            <a:endParaRPr lang="en-US" smtClean="0"/>
          </a:p>
        </p:txBody>
      </p:sp>
      <p:sp>
        <p:nvSpPr>
          <p:cNvPr id="1761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smtClean="0"/>
              <a:t>Authentication</a:t>
            </a:r>
          </a:p>
        </p:txBody>
      </p:sp>
      <p:pic>
        <p:nvPicPr>
          <p:cNvPr id="1771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4698" r="11111" b="11087"/>
          <a:stretch>
            <a:fillRect/>
          </a:stretch>
        </p:blipFill>
        <p:spPr>
          <a:xfrm>
            <a:off x="914400" y="1258888"/>
            <a:ext cx="7315200" cy="4521200"/>
          </a:xfrm>
        </p:spPr>
      </p:pic>
      <p:sp>
        <p:nvSpPr>
          <p:cNvPr id="177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03DC07-C70E-4B5A-8742-B0DA86E3C93A}" type="slidenum">
              <a:rPr lang="en-US" smtClean="0"/>
              <a:pPr eaLnBrk="1" hangingPunct="1"/>
              <a:t>171</a:t>
            </a:fld>
            <a:endParaRPr lang="en-US" smtClean="0"/>
          </a:p>
        </p:txBody>
      </p:sp>
      <p:sp>
        <p:nvSpPr>
          <p:cNvPr id="177157" name="Rectangle 6"/>
          <p:cNvSpPr>
            <a:spLocks noChangeArrowheads="1"/>
          </p:cNvSpPr>
          <p:nvPr/>
        </p:nvSpPr>
        <p:spPr bwMode="auto">
          <a:xfrm>
            <a:off x="1143000" y="1616075"/>
            <a:ext cx="4495800" cy="381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7158" name="Rectangle 7"/>
          <p:cNvSpPr>
            <a:spLocks noChangeArrowheads="1"/>
          </p:cNvSpPr>
          <p:nvPr/>
        </p:nvSpPr>
        <p:spPr bwMode="auto">
          <a:xfrm>
            <a:off x="5765800" y="1489075"/>
            <a:ext cx="246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Indicates this is related to Authentication</a:t>
            </a:r>
          </a:p>
        </p:txBody>
      </p:sp>
      <p:sp>
        <p:nvSpPr>
          <p:cNvPr id="177159" name="Rectangle 8"/>
          <p:cNvSpPr>
            <a:spLocks noChangeArrowheads="1"/>
          </p:cNvSpPr>
          <p:nvPr/>
        </p:nvSpPr>
        <p:spPr bwMode="auto">
          <a:xfrm>
            <a:off x="1143000" y="3678238"/>
            <a:ext cx="4495800" cy="381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7160" name="Rectangle 9"/>
          <p:cNvSpPr>
            <a:spLocks noChangeArrowheads="1"/>
          </p:cNvSpPr>
          <p:nvPr/>
        </p:nvSpPr>
        <p:spPr bwMode="auto">
          <a:xfrm>
            <a:off x="5765800" y="3554413"/>
            <a:ext cx="246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From the AP to the wireless NIC</a:t>
            </a:r>
          </a:p>
        </p:txBody>
      </p:sp>
      <p:sp>
        <p:nvSpPr>
          <p:cNvPr id="177161" name="Rectangle 10"/>
          <p:cNvSpPr>
            <a:spLocks noChangeArrowheads="1"/>
          </p:cNvSpPr>
          <p:nvPr/>
        </p:nvSpPr>
        <p:spPr bwMode="auto">
          <a:xfrm>
            <a:off x="1143000" y="4783138"/>
            <a:ext cx="4495800" cy="6096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7162" name="Rectangle 11"/>
          <p:cNvSpPr>
            <a:spLocks noChangeArrowheads="1"/>
          </p:cNvSpPr>
          <p:nvPr/>
        </p:nvSpPr>
        <p:spPr bwMode="auto">
          <a:xfrm>
            <a:off x="5765800" y="4751388"/>
            <a:ext cx="246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The AP says Open System is ok with it</a:t>
            </a:r>
          </a:p>
        </p:txBody>
      </p:sp>
      <p:sp>
        <p:nvSpPr>
          <p:cNvPr id="177163" name="Footer Placeholder 1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smtClean="0"/>
              <a:t>Association</a:t>
            </a:r>
          </a:p>
        </p:txBody>
      </p:sp>
      <p:sp>
        <p:nvSpPr>
          <p:cNvPr id="178179" name="Rectangle 3"/>
          <p:cNvSpPr>
            <a:spLocks noGrp="1" noChangeArrowheads="1"/>
          </p:cNvSpPr>
          <p:nvPr>
            <p:ph idx="1"/>
          </p:nvPr>
        </p:nvSpPr>
        <p:spPr/>
        <p:txBody>
          <a:bodyPr/>
          <a:lstStyle/>
          <a:p>
            <a:pPr eaLnBrk="1" hangingPunct="1"/>
            <a:r>
              <a:rPr lang="en-US" smtClean="0"/>
              <a:t>Next the wireless NIC asks the AP if it can associate with it</a:t>
            </a:r>
          </a:p>
        </p:txBody>
      </p:sp>
      <p:sp>
        <p:nvSpPr>
          <p:cNvPr id="178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9E3AEE-185C-49E3-A021-A10271390B32}" type="slidenum">
              <a:rPr lang="en-US" smtClean="0"/>
              <a:pPr eaLnBrk="1" hangingPunct="1"/>
              <a:t>172</a:t>
            </a:fld>
            <a:endParaRPr lang="en-US" smtClean="0"/>
          </a:p>
        </p:txBody>
      </p:sp>
      <p:sp>
        <p:nvSpPr>
          <p:cNvPr id="1781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smtClean="0"/>
              <a:t>Association</a:t>
            </a:r>
          </a:p>
        </p:txBody>
      </p:sp>
      <p:pic>
        <p:nvPicPr>
          <p:cNvPr id="1792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8523" r="11111" b="11089"/>
          <a:stretch>
            <a:fillRect/>
          </a:stretch>
        </p:blipFill>
        <p:spPr>
          <a:xfrm>
            <a:off x="914400" y="1258888"/>
            <a:ext cx="7315200" cy="4956175"/>
          </a:xfrm>
        </p:spPr>
      </p:pic>
      <p:sp>
        <p:nvSpPr>
          <p:cNvPr id="1792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99C5014-F45B-44DF-9EFE-5E42CC4F8691}" type="slidenum">
              <a:rPr lang="en-US" smtClean="0"/>
              <a:pPr eaLnBrk="1" hangingPunct="1"/>
              <a:t>173</a:t>
            </a:fld>
            <a:endParaRPr lang="en-US" smtClean="0"/>
          </a:p>
        </p:txBody>
      </p:sp>
      <p:sp>
        <p:nvSpPr>
          <p:cNvPr id="179205" name="Rectangle 6"/>
          <p:cNvSpPr>
            <a:spLocks noChangeArrowheads="1"/>
          </p:cNvSpPr>
          <p:nvPr/>
        </p:nvSpPr>
        <p:spPr bwMode="auto">
          <a:xfrm>
            <a:off x="1143000" y="1647825"/>
            <a:ext cx="4495800" cy="417513"/>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206" name="Rectangle 7"/>
          <p:cNvSpPr>
            <a:spLocks noChangeArrowheads="1"/>
          </p:cNvSpPr>
          <p:nvPr/>
        </p:nvSpPr>
        <p:spPr bwMode="auto">
          <a:xfrm>
            <a:off x="5765800" y="1539875"/>
            <a:ext cx="238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Indicates this is an Association request</a:t>
            </a:r>
          </a:p>
        </p:txBody>
      </p:sp>
      <p:sp>
        <p:nvSpPr>
          <p:cNvPr id="179207" name="Rectangle 8"/>
          <p:cNvSpPr>
            <a:spLocks noChangeArrowheads="1"/>
          </p:cNvSpPr>
          <p:nvPr/>
        </p:nvSpPr>
        <p:spPr bwMode="auto">
          <a:xfrm>
            <a:off x="1143000" y="3740150"/>
            <a:ext cx="4495800" cy="381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208" name="Rectangle 9"/>
          <p:cNvSpPr>
            <a:spLocks noChangeArrowheads="1"/>
          </p:cNvSpPr>
          <p:nvPr/>
        </p:nvSpPr>
        <p:spPr bwMode="auto">
          <a:xfrm>
            <a:off x="5765800" y="3613150"/>
            <a:ext cx="238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From the wireless NIC to the AP</a:t>
            </a:r>
          </a:p>
        </p:txBody>
      </p:sp>
      <p:sp>
        <p:nvSpPr>
          <p:cNvPr id="179209"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smtClean="0"/>
              <a:t>Association</a:t>
            </a:r>
          </a:p>
        </p:txBody>
      </p:sp>
      <p:pic>
        <p:nvPicPr>
          <p:cNvPr id="1802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1190" r="1869" b="11504"/>
          <a:stretch>
            <a:fillRect/>
          </a:stretch>
        </p:blipFill>
        <p:spPr>
          <a:xfrm>
            <a:off x="569913" y="1276350"/>
            <a:ext cx="8001000" cy="4114800"/>
          </a:xfrm>
        </p:spPr>
      </p:pic>
      <p:sp>
        <p:nvSpPr>
          <p:cNvPr id="180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C49983-1830-4DF3-B0EF-C9B7612E7C51}" type="slidenum">
              <a:rPr lang="en-US" smtClean="0"/>
              <a:pPr eaLnBrk="1" hangingPunct="1"/>
              <a:t>174</a:t>
            </a:fld>
            <a:endParaRPr lang="en-US" smtClean="0"/>
          </a:p>
        </p:txBody>
      </p:sp>
      <p:sp>
        <p:nvSpPr>
          <p:cNvPr id="180229" name="Rectangle 4"/>
          <p:cNvSpPr>
            <a:spLocks noChangeArrowheads="1"/>
          </p:cNvSpPr>
          <p:nvPr/>
        </p:nvSpPr>
        <p:spPr bwMode="auto">
          <a:xfrm>
            <a:off x="722313" y="3352800"/>
            <a:ext cx="4495800" cy="6096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0230" name="Rectangle 5"/>
          <p:cNvSpPr>
            <a:spLocks noChangeArrowheads="1"/>
          </p:cNvSpPr>
          <p:nvPr/>
        </p:nvSpPr>
        <p:spPr bwMode="auto">
          <a:xfrm>
            <a:off x="5345113" y="3352800"/>
            <a:ext cx="238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The wireless NIC sends its SSID</a:t>
            </a:r>
          </a:p>
        </p:txBody>
      </p:sp>
      <p:sp>
        <p:nvSpPr>
          <p:cNvPr id="180231"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smtClean="0"/>
              <a:t>Association</a:t>
            </a:r>
          </a:p>
        </p:txBody>
      </p:sp>
      <p:sp>
        <p:nvSpPr>
          <p:cNvPr id="181251" name="Rectangle 3"/>
          <p:cNvSpPr>
            <a:spLocks noGrp="1" noChangeArrowheads="1"/>
          </p:cNvSpPr>
          <p:nvPr>
            <p:ph idx="1"/>
          </p:nvPr>
        </p:nvSpPr>
        <p:spPr/>
        <p:txBody>
          <a:bodyPr/>
          <a:lstStyle/>
          <a:p>
            <a:pPr eaLnBrk="1" hangingPunct="1"/>
            <a:r>
              <a:rPr lang="en-US" smtClean="0"/>
              <a:t>Next the AP answers the wireless NIC</a:t>
            </a:r>
          </a:p>
          <a:p>
            <a:pPr eaLnBrk="1" hangingPunct="1"/>
            <a:r>
              <a:rPr lang="en-US" smtClean="0"/>
              <a:t>In this case the AP says ok, let’s associate</a:t>
            </a:r>
          </a:p>
        </p:txBody>
      </p:sp>
      <p:sp>
        <p:nvSpPr>
          <p:cNvPr id="181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F00396-DA4E-4379-A523-FB623292691B}" type="slidenum">
              <a:rPr lang="en-US" smtClean="0"/>
              <a:pPr eaLnBrk="1" hangingPunct="1"/>
              <a:t>175</a:t>
            </a:fld>
            <a:endParaRPr lang="en-US" smtClean="0"/>
          </a:p>
        </p:txBody>
      </p:sp>
      <p:sp>
        <p:nvSpPr>
          <p:cNvPr id="1812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r>
              <a:rPr lang="en-US" smtClean="0"/>
              <a:t>Association</a:t>
            </a:r>
          </a:p>
        </p:txBody>
      </p:sp>
      <p:pic>
        <p:nvPicPr>
          <p:cNvPr id="1822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8523" r="11111" b="11089"/>
          <a:stretch>
            <a:fillRect/>
          </a:stretch>
        </p:blipFill>
        <p:spPr>
          <a:xfrm>
            <a:off x="914400" y="1184275"/>
            <a:ext cx="7315200" cy="4956175"/>
          </a:xfrm>
        </p:spPr>
      </p:pic>
      <p:sp>
        <p:nvSpPr>
          <p:cNvPr id="182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6017F8C-33AC-46D0-8188-D27A1846E7D0}" type="slidenum">
              <a:rPr lang="en-US" smtClean="0"/>
              <a:pPr eaLnBrk="1" hangingPunct="1"/>
              <a:t>176</a:t>
            </a:fld>
            <a:endParaRPr lang="en-US" smtClean="0"/>
          </a:p>
        </p:txBody>
      </p:sp>
      <p:sp>
        <p:nvSpPr>
          <p:cNvPr id="182277" name="Rectangle 4"/>
          <p:cNvSpPr>
            <a:spLocks noChangeArrowheads="1"/>
          </p:cNvSpPr>
          <p:nvPr/>
        </p:nvSpPr>
        <p:spPr bwMode="auto">
          <a:xfrm>
            <a:off x="1143000" y="1731963"/>
            <a:ext cx="4495800" cy="3048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2278" name="Rectangle 5"/>
          <p:cNvSpPr>
            <a:spLocks noChangeArrowheads="1"/>
          </p:cNvSpPr>
          <p:nvPr/>
        </p:nvSpPr>
        <p:spPr bwMode="auto">
          <a:xfrm>
            <a:off x="5765800" y="1579563"/>
            <a:ext cx="238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Indicates this is an Association response</a:t>
            </a:r>
          </a:p>
        </p:txBody>
      </p:sp>
      <p:sp>
        <p:nvSpPr>
          <p:cNvPr id="182279" name="Rectangle 6"/>
          <p:cNvSpPr>
            <a:spLocks noChangeArrowheads="1"/>
          </p:cNvSpPr>
          <p:nvPr/>
        </p:nvSpPr>
        <p:spPr bwMode="auto">
          <a:xfrm>
            <a:off x="1143000" y="3606800"/>
            <a:ext cx="4495800" cy="517525"/>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2280" name="Rectangle 7"/>
          <p:cNvSpPr>
            <a:spLocks noChangeArrowheads="1"/>
          </p:cNvSpPr>
          <p:nvPr/>
        </p:nvSpPr>
        <p:spPr bwMode="auto">
          <a:xfrm>
            <a:off x="5765800" y="3562350"/>
            <a:ext cx="238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From the AP to the wireless NIC</a:t>
            </a:r>
          </a:p>
        </p:txBody>
      </p:sp>
      <p:sp>
        <p:nvSpPr>
          <p:cNvPr id="182281"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r>
              <a:rPr lang="en-US" smtClean="0"/>
              <a:t>Association</a:t>
            </a:r>
          </a:p>
        </p:txBody>
      </p:sp>
      <p:pic>
        <p:nvPicPr>
          <p:cNvPr id="1832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9915" r="1869" b="11504"/>
          <a:stretch>
            <a:fillRect/>
          </a:stretch>
        </p:blipFill>
        <p:spPr>
          <a:xfrm>
            <a:off x="630238" y="1304925"/>
            <a:ext cx="8001000" cy="3581400"/>
          </a:xfrm>
        </p:spPr>
      </p:pic>
      <p:sp>
        <p:nvSpPr>
          <p:cNvPr id="1833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AFD74AD-7485-4E97-AEC5-1CF2D14133EF}" type="slidenum">
              <a:rPr lang="en-US" smtClean="0"/>
              <a:pPr eaLnBrk="1" hangingPunct="1"/>
              <a:t>177</a:t>
            </a:fld>
            <a:endParaRPr lang="en-US" smtClean="0"/>
          </a:p>
        </p:txBody>
      </p:sp>
      <p:sp>
        <p:nvSpPr>
          <p:cNvPr id="183301" name="Rectangle 4"/>
          <p:cNvSpPr>
            <a:spLocks noChangeArrowheads="1"/>
          </p:cNvSpPr>
          <p:nvPr/>
        </p:nvSpPr>
        <p:spPr bwMode="auto">
          <a:xfrm>
            <a:off x="782638" y="2905125"/>
            <a:ext cx="5181600" cy="2286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3302" name="Rectangle 5"/>
          <p:cNvSpPr>
            <a:spLocks noChangeArrowheads="1"/>
          </p:cNvSpPr>
          <p:nvPr/>
        </p:nvSpPr>
        <p:spPr bwMode="auto">
          <a:xfrm>
            <a:off x="6091238" y="2676525"/>
            <a:ext cx="193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The AP says ok, let’s associate</a:t>
            </a:r>
          </a:p>
        </p:txBody>
      </p:sp>
      <p:sp>
        <p:nvSpPr>
          <p:cNvPr id="183303" name="Rectangle 6"/>
          <p:cNvSpPr>
            <a:spLocks noChangeArrowheads="1"/>
          </p:cNvSpPr>
          <p:nvPr/>
        </p:nvSpPr>
        <p:spPr bwMode="auto">
          <a:xfrm>
            <a:off x="782638" y="3667125"/>
            <a:ext cx="5181600" cy="9906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3304" name="Rectangle 7"/>
          <p:cNvSpPr>
            <a:spLocks noChangeArrowheads="1"/>
          </p:cNvSpPr>
          <p:nvPr/>
        </p:nvSpPr>
        <p:spPr bwMode="auto">
          <a:xfrm>
            <a:off x="6059488" y="3316288"/>
            <a:ext cx="19812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Times New Roman" pitchFamily="18" charset="0"/>
              </a:rPr>
              <a:t>The AP announces the speeds at which it can talk.</a:t>
            </a:r>
          </a:p>
          <a:p>
            <a:pPr>
              <a:spcBef>
                <a:spcPct val="50000"/>
              </a:spcBef>
            </a:pPr>
            <a:r>
              <a:rPr lang="en-US">
                <a:latin typeface="Times New Roman" pitchFamily="18" charset="0"/>
              </a:rPr>
              <a:t>Notice that in this case the AP supports a nonstandard speed</a:t>
            </a:r>
          </a:p>
        </p:txBody>
      </p:sp>
      <p:sp>
        <p:nvSpPr>
          <p:cNvPr id="183305"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r>
              <a:rPr lang="en-US" smtClean="0"/>
              <a:t>Summary of the Details</a:t>
            </a:r>
          </a:p>
        </p:txBody>
      </p:sp>
      <p:sp>
        <p:nvSpPr>
          <p:cNvPr id="184323" name="Rectangle 3"/>
          <p:cNvSpPr>
            <a:spLocks noGrp="1" noChangeArrowheads="1"/>
          </p:cNvSpPr>
          <p:nvPr>
            <p:ph idx="1"/>
          </p:nvPr>
        </p:nvSpPr>
        <p:spPr/>
        <p:txBody>
          <a:bodyPr/>
          <a:lstStyle/>
          <a:p>
            <a:pPr eaLnBrk="1" hangingPunct="1"/>
            <a:r>
              <a:rPr lang="en-US" smtClean="0"/>
              <a:t>That’s all the details for this section</a:t>
            </a:r>
          </a:p>
          <a:p>
            <a:pPr eaLnBrk="1" hangingPunct="1"/>
            <a:r>
              <a:rPr lang="en-US" smtClean="0"/>
              <a:t>Now back to the discussion of the general listing of the frames</a:t>
            </a:r>
          </a:p>
        </p:txBody>
      </p:sp>
      <p:sp>
        <p:nvSpPr>
          <p:cNvPr id="184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04DC0B-626A-42FA-AE2B-72920FFF1639}" type="slidenum">
              <a:rPr lang="en-US" smtClean="0"/>
              <a:pPr eaLnBrk="1" hangingPunct="1"/>
              <a:t>178</a:t>
            </a:fld>
            <a:endParaRPr lang="en-US" smtClean="0"/>
          </a:p>
        </p:txBody>
      </p:sp>
      <p:sp>
        <p:nvSpPr>
          <p:cNvPr id="1843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smtClean="0"/>
              <a:t>Checking for 802.1x Support</a:t>
            </a:r>
          </a:p>
        </p:txBody>
      </p:sp>
      <p:sp>
        <p:nvSpPr>
          <p:cNvPr id="185347" name="Rectangle 3"/>
          <p:cNvSpPr>
            <a:spLocks noGrp="1" noChangeArrowheads="1"/>
          </p:cNvSpPr>
          <p:nvPr>
            <p:ph idx="1"/>
          </p:nvPr>
        </p:nvSpPr>
        <p:spPr/>
        <p:txBody>
          <a:bodyPr/>
          <a:lstStyle/>
          <a:p>
            <a:pPr eaLnBrk="1" hangingPunct="1"/>
            <a:r>
              <a:rPr lang="en-US" smtClean="0"/>
              <a:t>As the computer in this case is running Windows XP, it asks the AP if it supports the IEEE 802.1x authentication method</a:t>
            </a:r>
          </a:p>
          <a:p>
            <a:pPr eaLnBrk="1" hangingPunct="1"/>
            <a:r>
              <a:rPr lang="en-US" smtClean="0"/>
              <a:t>This is the EAPOL-Start message</a:t>
            </a:r>
          </a:p>
          <a:p>
            <a:pPr eaLnBrk="1" hangingPunct="1"/>
            <a:r>
              <a:rPr lang="en-US" smtClean="0"/>
              <a:t>EAPOL is the Extensible Authentication Protocol over LAN</a:t>
            </a:r>
          </a:p>
          <a:p>
            <a:pPr eaLnBrk="1" hangingPunct="1"/>
            <a:r>
              <a:rPr lang="en-US" smtClean="0"/>
              <a:t>As the AP in this case does not support this, it ignores the query by the wireless computer</a:t>
            </a:r>
          </a:p>
        </p:txBody>
      </p:sp>
      <p:sp>
        <p:nvSpPr>
          <p:cNvPr id="1853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3BE894A-9E2B-4992-9E77-EC220A8CC132}" type="slidenum">
              <a:rPr lang="en-US" smtClean="0"/>
              <a:pPr eaLnBrk="1" hangingPunct="1"/>
              <a:t>179</a:t>
            </a:fld>
            <a:endParaRPr lang="en-US" smtClean="0"/>
          </a:p>
        </p:txBody>
      </p:sp>
      <p:sp>
        <p:nvSpPr>
          <p:cNvPr id="1853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Management Frame Types</a:t>
            </a:r>
          </a:p>
        </p:txBody>
      </p:sp>
      <p:sp>
        <p:nvSpPr>
          <p:cNvPr id="20483" name="Rectangle 3"/>
          <p:cNvSpPr>
            <a:spLocks noGrp="1" noChangeArrowheads="1"/>
          </p:cNvSpPr>
          <p:nvPr>
            <p:ph idx="1"/>
          </p:nvPr>
        </p:nvSpPr>
        <p:spPr/>
        <p:txBody>
          <a:bodyPr/>
          <a:lstStyle/>
          <a:p>
            <a:pPr eaLnBrk="1" hangingPunct="1"/>
            <a:r>
              <a:rPr lang="en-US" smtClean="0"/>
              <a:t>Authentication</a:t>
            </a:r>
          </a:p>
          <a:p>
            <a:pPr lvl="1" eaLnBrk="1" hangingPunct="1"/>
            <a:r>
              <a:rPr lang="en-US" smtClean="0"/>
              <a:t>An access point must accept or reject any stations that ask to authenticate with it</a:t>
            </a:r>
          </a:p>
          <a:p>
            <a:pPr lvl="1" eaLnBrk="1" hangingPunct="1"/>
            <a:r>
              <a:rPr lang="en-US" smtClean="0"/>
              <a:t>The station begins the authentication process by sending an authentication frame containing its identity to the access point</a:t>
            </a:r>
          </a:p>
        </p:txBody>
      </p:sp>
      <p:sp>
        <p:nvSpPr>
          <p:cNvPr id="20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E54D57-CBD1-4F3E-98A7-3CC705A7BB2C}" type="slidenum">
              <a:rPr lang="en-US" smtClean="0"/>
              <a:pPr eaLnBrk="1" hangingPunct="1"/>
              <a:t>18</a:t>
            </a:fld>
            <a:endParaRPr lang="en-US" smtClean="0"/>
          </a:p>
        </p:txBody>
      </p:sp>
      <p:sp>
        <p:nvSpPr>
          <p:cNvPr id="204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r>
              <a:rPr lang="en-US" smtClean="0"/>
              <a:t>Checking for 802.1x Support</a:t>
            </a:r>
          </a:p>
        </p:txBody>
      </p:sp>
      <p:pic>
        <p:nvPicPr>
          <p:cNvPr id="1863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19288" y="1273175"/>
            <a:ext cx="5700712" cy="4878388"/>
          </a:xfrm>
        </p:spPr>
      </p:pic>
      <p:sp>
        <p:nvSpPr>
          <p:cNvPr id="1863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C6D70F-74B1-49B2-B2EB-B2D3CFEDD732}" type="slidenum">
              <a:rPr lang="en-US" smtClean="0"/>
              <a:pPr eaLnBrk="1" hangingPunct="1"/>
              <a:t>180</a:t>
            </a:fld>
            <a:endParaRPr lang="en-US" smtClean="0"/>
          </a:p>
        </p:txBody>
      </p:sp>
      <p:sp>
        <p:nvSpPr>
          <p:cNvPr id="186373" name="Rectangle 4"/>
          <p:cNvSpPr>
            <a:spLocks noChangeArrowheads="1"/>
          </p:cNvSpPr>
          <p:nvPr/>
        </p:nvSpPr>
        <p:spPr bwMode="auto">
          <a:xfrm>
            <a:off x="1960563" y="3522663"/>
            <a:ext cx="3884612" cy="23495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637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r>
              <a:rPr lang="en-US" smtClean="0"/>
              <a:t>Wireless is Finished Now</a:t>
            </a:r>
          </a:p>
        </p:txBody>
      </p:sp>
      <p:sp>
        <p:nvSpPr>
          <p:cNvPr id="187395" name="Rectangle 3"/>
          <p:cNvSpPr>
            <a:spLocks noGrp="1" noChangeArrowheads="1"/>
          </p:cNvSpPr>
          <p:nvPr>
            <p:ph idx="1"/>
          </p:nvPr>
        </p:nvSpPr>
        <p:spPr/>
        <p:txBody>
          <a:bodyPr/>
          <a:lstStyle/>
          <a:p>
            <a:pPr eaLnBrk="1" hangingPunct="1"/>
            <a:r>
              <a:rPr lang="en-US" smtClean="0"/>
              <a:t>At this stage the purely wireless part of the startup procedure is over</a:t>
            </a:r>
          </a:p>
          <a:p>
            <a:pPr eaLnBrk="1" hangingPunct="1"/>
            <a:r>
              <a:rPr lang="en-US" smtClean="0"/>
              <a:t>As can be seen this is fairly short and straight forward</a:t>
            </a:r>
          </a:p>
          <a:p>
            <a:pPr eaLnBrk="1" hangingPunct="1"/>
            <a:r>
              <a:rPr lang="en-US" smtClean="0"/>
              <a:t>The remainder of the packets relate to resolving MAC addresses to IP addresses using ARP</a:t>
            </a:r>
          </a:p>
          <a:p>
            <a:pPr eaLnBrk="1" hangingPunct="1"/>
            <a:r>
              <a:rPr lang="en-US" smtClean="0"/>
              <a:t>Then resolving the NetBIOS name and other Windows browser related issues</a:t>
            </a:r>
          </a:p>
        </p:txBody>
      </p:sp>
      <p:sp>
        <p:nvSpPr>
          <p:cNvPr id="1873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F1C212-1149-4FF9-9EA1-5FD3A35E8B11}" type="slidenum">
              <a:rPr lang="en-US" smtClean="0"/>
              <a:pPr eaLnBrk="1" hangingPunct="1"/>
              <a:t>181</a:t>
            </a:fld>
            <a:endParaRPr lang="en-US" smtClean="0"/>
          </a:p>
        </p:txBody>
      </p:sp>
      <p:sp>
        <p:nvSpPr>
          <p:cNvPr id="1873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n-US" smtClean="0"/>
              <a:t>ARP Conversations</a:t>
            </a:r>
          </a:p>
        </p:txBody>
      </p:sp>
      <p:sp>
        <p:nvSpPr>
          <p:cNvPr id="188419" name="Rectangle 3"/>
          <p:cNvSpPr>
            <a:spLocks noGrp="1" noChangeArrowheads="1"/>
          </p:cNvSpPr>
          <p:nvPr>
            <p:ph idx="1"/>
          </p:nvPr>
        </p:nvSpPr>
        <p:spPr/>
        <p:txBody>
          <a:bodyPr/>
          <a:lstStyle/>
          <a:p>
            <a:pPr eaLnBrk="1" hangingPunct="1"/>
            <a:r>
              <a:rPr lang="en-US" smtClean="0"/>
              <a:t>In this section the computer is resolving physical layer MAC addresses and network layer IP addresses</a:t>
            </a:r>
          </a:p>
        </p:txBody>
      </p:sp>
      <p:sp>
        <p:nvSpPr>
          <p:cNvPr id="1884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31051E-A40E-426D-87AB-E4FCAC322DC9}" type="slidenum">
              <a:rPr lang="en-US" smtClean="0"/>
              <a:pPr eaLnBrk="1" hangingPunct="1"/>
              <a:t>182</a:t>
            </a:fld>
            <a:endParaRPr lang="en-US" smtClean="0"/>
          </a:p>
        </p:txBody>
      </p:sp>
      <p:sp>
        <p:nvSpPr>
          <p:cNvPr id="1884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en-US" smtClean="0"/>
              <a:t>ARP Conversations</a:t>
            </a:r>
          </a:p>
        </p:txBody>
      </p:sp>
      <p:pic>
        <p:nvPicPr>
          <p:cNvPr id="1894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24025" y="1190625"/>
            <a:ext cx="5895975" cy="5043488"/>
          </a:xfrm>
        </p:spPr>
      </p:pic>
      <p:sp>
        <p:nvSpPr>
          <p:cNvPr id="189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F4302E4-3CFF-417F-BE0F-1F76970D108D}" type="slidenum">
              <a:rPr lang="en-US" smtClean="0"/>
              <a:pPr eaLnBrk="1" hangingPunct="1"/>
              <a:t>183</a:t>
            </a:fld>
            <a:endParaRPr lang="en-US" smtClean="0"/>
          </a:p>
        </p:txBody>
      </p:sp>
      <p:sp>
        <p:nvSpPr>
          <p:cNvPr id="189445" name="Rectangle 4"/>
          <p:cNvSpPr>
            <a:spLocks noChangeArrowheads="1"/>
          </p:cNvSpPr>
          <p:nvPr/>
        </p:nvSpPr>
        <p:spPr bwMode="auto">
          <a:xfrm>
            <a:off x="1844675" y="3767138"/>
            <a:ext cx="3952875" cy="1131887"/>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9446"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r>
              <a:rPr lang="en-US" smtClean="0"/>
              <a:t>NetBIOS Conversations</a:t>
            </a:r>
          </a:p>
        </p:txBody>
      </p:sp>
      <p:sp>
        <p:nvSpPr>
          <p:cNvPr id="190467" name="Rectangle 3"/>
          <p:cNvSpPr>
            <a:spLocks noGrp="1" noChangeArrowheads="1"/>
          </p:cNvSpPr>
          <p:nvPr>
            <p:ph idx="1"/>
          </p:nvPr>
        </p:nvSpPr>
        <p:spPr/>
        <p:txBody>
          <a:bodyPr/>
          <a:lstStyle/>
          <a:p>
            <a:pPr eaLnBrk="1" hangingPunct="1"/>
            <a:r>
              <a:rPr lang="en-US" smtClean="0"/>
              <a:t>Shown next is part of the NetBIOS and Windows browser related conversations</a:t>
            </a:r>
          </a:p>
        </p:txBody>
      </p:sp>
      <p:sp>
        <p:nvSpPr>
          <p:cNvPr id="190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75F4D30-F1C7-4FDA-86D6-1A3933938D97}" type="slidenum">
              <a:rPr lang="en-US" smtClean="0"/>
              <a:pPr eaLnBrk="1" hangingPunct="1"/>
              <a:t>184</a:t>
            </a:fld>
            <a:endParaRPr lang="en-US" smtClean="0"/>
          </a:p>
        </p:txBody>
      </p:sp>
      <p:sp>
        <p:nvSpPr>
          <p:cNvPr id="1904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US" smtClean="0"/>
              <a:t>NetBIOS Conversations</a:t>
            </a:r>
          </a:p>
        </p:txBody>
      </p:sp>
      <p:pic>
        <p:nvPicPr>
          <p:cNvPr id="1914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9575" y="1177925"/>
            <a:ext cx="5873750" cy="5024438"/>
          </a:xfrm>
        </p:spPr>
      </p:pic>
      <p:sp>
        <p:nvSpPr>
          <p:cNvPr id="1914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24CACDA-321F-49F0-B55B-99B38CAF9CAF}" type="slidenum">
              <a:rPr lang="en-US" smtClean="0"/>
              <a:pPr eaLnBrk="1" hangingPunct="1"/>
              <a:t>185</a:t>
            </a:fld>
            <a:endParaRPr lang="en-US" smtClean="0"/>
          </a:p>
        </p:txBody>
      </p:sp>
      <p:sp>
        <p:nvSpPr>
          <p:cNvPr id="191493" name="Rectangle 4"/>
          <p:cNvSpPr>
            <a:spLocks noChangeArrowheads="1"/>
          </p:cNvSpPr>
          <p:nvPr/>
        </p:nvSpPr>
        <p:spPr bwMode="auto">
          <a:xfrm>
            <a:off x="1690688" y="5080000"/>
            <a:ext cx="3929062" cy="6223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149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US" smtClean="0"/>
              <a:t>Conclusion</a:t>
            </a:r>
          </a:p>
        </p:txBody>
      </p:sp>
      <p:sp>
        <p:nvSpPr>
          <p:cNvPr id="192515" name="Rectangle 3"/>
          <p:cNvSpPr>
            <a:spLocks noGrp="1" noChangeArrowheads="1"/>
          </p:cNvSpPr>
          <p:nvPr>
            <p:ph idx="1"/>
          </p:nvPr>
        </p:nvSpPr>
        <p:spPr/>
        <p:txBody>
          <a:bodyPr/>
          <a:lstStyle/>
          <a:p>
            <a:pPr eaLnBrk="1" hangingPunct="1"/>
            <a:r>
              <a:rPr lang="en-US" smtClean="0"/>
              <a:t>This sequence of 802.11 frames should have shown you what the fields in these frame headers actually do</a:t>
            </a:r>
          </a:p>
          <a:p>
            <a:pPr eaLnBrk="1" hangingPunct="1"/>
            <a:r>
              <a:rPr lang="en-US" smtClean="0"/>
              <a:t>It is vital to understand how something works in order to properly use it in a data network</a:t>
            </a:r>
          </a:p>
        </p:txBody>
      </p:sp>
      <p:sp>
        <p:nvSpPr>
          <p:cNvPr id="192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E0602F2-1A33-4330-9B8D-6A0FD05FED46}" type="slidenum">
              <a:rPr lang="en-US" smtClean="0"/>
              <a:pPr eaLnBrk="1" hangingPunct="1"/>
              <a:t>186</a:t>
            </a:fld>
            <a:endParaRPr lang="en-US" smtClean="0"/>
          </a:p>
        </p:txBody>
      </p:sp>
      <p:sp>
        <p:nvSpPr>
          <p:cNvPr id="1925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Management Frame Types</a:t>
            </a:r>
          </a:p>
        </p:txBody>
      </p:sp>
      <p:sp>
        <p:nvSpPr>
          <p:cNvPr id="21507" name="Content Placeholder 2"/>
          <p:cNvSpPr>
            <a:spLocks noGrp="1"/>
          </p:cNvSpPr>
          <p:nvPr>
            <p:ph idx="1"/>
          </p:nvPr>
        </p:nvSpPr>
        <p:spPr/>
        <p:txBody>
          <a:bodyPr/>
          <a:lstStyle/>
          <a:p>
            <a:pPr lvl="1" eaLnBrk="1" hangingPunct="1"/>
            <a:r>
              <a:rPr lang="en-US" smtClean="0"/>
              <a:t>With open system authentication, the wireless NIC sends only one authentication frame, and the access point responds with an authentication frame as a response indicating acceptance</a:t>
            </a:r>
          </a:p>
        </p:txBody>
      </p:sp>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C88357-980D-45F7-90EA-49F0631F85C5}" type="slidenum">
              <a:rPr lang="en-US" smtClean="0"/>
              <a:pPr eaLnBrk="1" hangingPunct="1"/>
              <a:t>19</a:t>
            </a:fld>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Introduction</a:t>
            </a:r>
          </a:p>
        </p:txBody>
      </p:sp>
      <p:sp>
        <p:nvSpPr>
          <p:cNvPr id="4099" name="Rectangle 3"/>
          <p:cNvSpPr>
            <a:spLocks noGrp="1" noChangeArrowheads="1"/>
          </p:cNvSpPr>
          <p:nvPr>
            <p:ph idx="1"/>
          </p:nvPr>
        </p:nvSpPr>
        <p:spPr/>
        <p:txBody>
          <a:bodyPr/>
          <a:lstStyle/>
          <a:p>
            <a:pPr eaLnBrk="1" hangingPunct="1"/>
            <a:r>
              <a:rPr lang="en-US" smtClean="0"/>
              <a:t>After acquiring an understanding of how an 802.11b wireless network does its work from the discussion on 802.11 Basic Operation, the next level is presented here</a:t>
            </a:r>
          </a:p>
          <a:p>
            <a:pPr eaLnBrk="1" hangingPunct="1"/>
            <a:r>
              <a:rPr lang="en-US" smtClean="0"/>
              <a:t>That is to look at the details of how this type of network functions</a:t>
            </a:r>
          </a:p>
          <a:p>
            <a:pPr eaLnBrk="1" hangingPunct="1"/>
            <a:r>
              <a:rPr lang="en-US" smtClean="0"/>
              <a:t>In this section we will look at the frames used at the data link layer in an 802.11b wireless network</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CF6E03-113E-475B-A8D1-B05CDBFEEEC2}" type="slidenum">
              <a:rPr lang="en-US" smtClean="0"/>
              <a:pPr eaLnBrk="1" hangingPunct="1"/>
              <a:t>2</a:t>
            </a:fld>
            <a:endParaRPr lang="en-US" smtClean="0"/>
          </a:p>
        </p:txBody>
      </p:sp>
      <p:sp>
        <p:nvSpPr>
          <p:cNvPr id="41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Management Frame Types</a:t>
            </a:r>
          </a:p>
        </p:txBody>
      </p:sp>
      <p:sp>
        <p:nvSpPr>
          <p:cNvPr id="22531" name="Content Placeholder 2"/>
          <p:cNvSpPr>
            <a:spLocks noGrp="1"/>
          </p:cNvSpPr>
          <p:nvPr>
            <p:ph idx="1"/>
          </p:nvPr>
        </p:nvSpPr>
        <p:spPr/>
        <p:txBody>
          <a:bodyPr/>
          <a:lstStyle/>
          <a:p>
            <a:pPr lvl="1" eaLnBrk="1" hangingPunct="1"/>
            <a:r>
              <a:rPr lang="en-US" smtClean="0"/>
              <a:t>With shared key authentication, the wireless NIC sends an authentication frame, and the access point responds with an authentication frame containing challenge text</a:t>
            </a:r>
          </a:p>
          <a:p>
            <a:pPr lvl="1" eaLnBrk="1" hangingPunct="1"/>
            <a:r>
              <a:rPr lang="en-US" smtClean="0"/>
              <a:t>The wireless station must send an encrypted version of the challenge text, using its WEP key, in an authentication frame back to the access point</a:t>
            </a:r>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99C9C2-6626-4918-970A-C40F5F204636}" type="slidenum">
              <a:rPr lang="en-US" smtClean="0"/>
              <a:pPr eaLnBrk="1" hangingPunct="1"/>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Management Frame Types</a:t>
            </a:r>
          </a:p>
        </p:txBody>
      </p:sp>
      <p:sp>
        <p:nvSpPr>
          <p:cNvPr id="23555" name="Rectangle 3"/>
          <p:cNvSpPr>
            <a:spLocks noGrp="1" noChangeArrowheads="1"/>
          </p:cNvSpPr>
          <p:nvPr>
            <p:ph idx="1"/>
          </p:nvPr>
        </p:nvSpPr>
        <p:spPr/>
        <p:txBody>
          <a:bodyPr/>
          <a:lstStyle/>
          <a:p>
            <a:pPr lvl="1" eaLnBrk="1" hangingPunct="1"/>
            <a:r>
              <a:rPr lang="en-US" smtClean="0"/>
              <a:t>The access point ensures that the station has the correct WEP key by seeing whether the challenge text recovered after decryption is the same as was sent</a:t>
            </a:r>
          </a:p>
          <a:p>
            <a:pPr lvl="1" eaLnBrk="1" hangingPunct="1"/>
            <a:r>
              <a:rPr lang="en-US" smtClean="0"/>
              <a:t>Based on the results of this comparison, the access point replies to the wireless NIC with an authentication frame signifying the result of authentication</a:t>
            </a:r>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00C5D2-3C6C-4FE9-B65A-F0094A90153B}" type="slidenum">
              <a:rPr lang="en-US" smtClean="0"/>
              <a:pPr eaLnBrk="1" hangingPunct="1"/>
              <a:t>21</a:t>
            </a:fld>
            <a:endParaRPr lang="en-US" smtClean="0"/>
          </a:p>
        </p:txBody>
      </p:sp>
      <p:sp>
        <p:nvSpPr>
          <p:cNvPr id="235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Management Frame Types</a:t>
            </a:r>
          </a:p>
        </p:txBody>
      </p:sp>
      <p:sp>
        <p:nvSpPr>
          <p:cNvPr id="24579" name="Rectangle 3"/>
          <p:cNvSpPr>
            <a:spLocks noGrp="1" noChangeArrowheads="1"/>
          </p:cNvSpPr>
          <p:nvPr>
            <p:ph idx="1"/>
          </p:nvPr>
        </p:nvSpPr>
        <p:spPr/>
        <p:txBody>
          <a:bodyPr/>
          <a:lstStyle/>
          <a:p>
            <a:pPr eaLnBrk="1" hangingPunct="1"/>
            <a:r>
              <a:rPr lang="en-US" smtClean="0"/>
              <a:t>Deauthentication</a:t>
            </a:r>
          </a:p>
          <a:p>
            <a:pPr lvl="1" eaLnBrk="1" hangingPunct="1"/>
            <a:r>
              <a:rPr lang="en-US" smtClean="0"/>
              <a:t>A station or access point sends a deauthentication frame to a station if it wishes to terminate secure communications</a:t>
            </a:r>
          </a:p>
        </p:txBody>
      </p:sp>
      <p:sp>
        <p:nvSpPr>
          <p:cNvPr id="24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BD8B23-6184-4B09-9CEF-8713D16B87CF}" type="slidenum">
              <a:rPr lang="en-US" smtClean="0"/>
              <a:pPr eaLnBrk="1" hangingPunct="1"/>
              <a:t>22</a:t>
            </a:fld>
            <a:endParaRPr lang="en-US" smtClean="0"/>
          </a:p>
        </p:txBody>
      </p:sp>
      <p:sp>
        <p:nvSpPr>
          <p:cNvPr id="245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Control Frame Types</a:t>
            </a:r>
          </a:p>
        </p:txBody>
      </p:sp>
      <p:sp>
        <p:nvSpPr>
          <p:cNvPr id="25603" name="Rectangle 3"/>
          <p:cNvSpPr>
            <a:spLocks noGrp="1" noChangeArrowheads="1"/>
          </p:cNvSpPr>
          <p:nvPr>
            <p:ph idx="1"/>
          </p:nvPr>
        </p:nvSpPr>
        <p:spPr/>
        <p:txBody>
          <a:bodyPr/>
          <a:lstStyle/>
          <a:p>
            <a:pPr eaLnBrk="1" hangingPunct="1"/>
            <a:r>
              <a:rPr lang="en-US" smtClean="0"/>
              <a:t>The basic control frame types are</a:t>
            </a:r>
          </a:p>
          <a:p>
            <a:pPr lvl="1" eaLnBrk="1" hangingPunct="1"/>
            <a:r>
              <a:rPr lang="en-US" smtClean="0"/>
              <a:t>RTS</a:t>
            </a:r>
          </a:p>
          <a:p>
            <a:pPr lvl="1" eaLnBrk="1" hangingPunct="1"/>
            <a:r>
              <a:rPr lang="en-US" smtClean="0"/>
              <a:t>CTS</a:t>
            </a:r>
          </a:p>
          <a:p>
            <a:pPr lvl="1" eaLnBrk="1" hangingPunct="1"/>
            <a:r>
              <a:rPr lang="en-US" smtClean="0"/>
              <a:t>ACK</a:t>
            </a:r>
          </a:p>
          <a:p>
            <a:pPr lvl="1" eaLnBrk="1" hangingPunct="1"/>
            <a:r>
              <a:rPr lang="en-US" smtClean="0"/>
              <a:t>PS Pool</a:t>
            </a:r>
          </a:p>
          <a:p>
            <a:pPr lvl="1" eaLnBrk="1" hangingPunct="1"/>
            <a:r>
              <a:rPr lang="en-US" smtClean="0"/>
              <a:t>CF End</a:t>
            </a:r>
          </a:p>
          <a:p>
            <a:pPr lvl="1" eaLnBrk="1" hangingPunct="1"/>
            <a:r>
              <a:rPr lang="en-US" smtClean="0"/>
              <a:t>CF End + CF ACK</a:t>
            </a:r>
          </a:p>
        </p:txBody>
      </p:sp>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1F6D952-53EB-44D8-B9B0-0790AF0F00C9}" type="slidenum">
              <a:rPr lang="en-US" smtClean="0"/>
              <a:pPr eaLnBrk="1" hangingPunct="1"/>
              <a:t>23</a:t>
            </a:fld>
            <a:endParaRPr lang="en-US" smtClean="0"/>
          </a:p>
        </p:txBody>
      </p:sp>
      <p:sp>
        <p:nvSpPr>
          <p:cNvPr id="2560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Control Frame Types</a:t>
            </a:r>
          </a:p>
        </p:txBody>
      </p:sp>
      <p:sp>
        <p:nvSpPr>
          <p:cNvPr id="26627" name="Rectangle 3"/>
          <p:cNvSpPr>
            <a:spLocks noGrp="1" noChangeArrowheads="1"/>
          </p:cNvSpPr>
          <p:nvPr>
            <p:ph idx="1"/>
          </p:nvPr>
        </p:nvSpPr>
        <p:spPr/>
        <p:txBody>
          <a:bodyPr/>
          <a:lstStyle/>
          <a:p>
            <a:pPr eaLnBrk="1" hangingPunct="1"/>
            <a:r>
              <a:rPr lang="en-US" smtClean="0"/>
              <a:t>RTS - Request to Send</a:t>
            </a:r>
          </a:p>
          <a:p>
            <a:pPr lvl="1" eaLnBrk="1" hangingPunct="1"/>
            <a:r>
              <a:rPr lang="en-US" smtClean="0"/>
              <a:t>A station sends a RTS frame to another station as the first phase of a two-way handshake necessary before sending a data frame on a network that is heavily loaded</a:t>
            </a:r>
          </a:p>
          <a:p>
            <a:pPr lvl="1" eaLnBrk="1" hangingPunct="1"/>
            <a:r>
              <a:rPr lang="en-US" smtClean="0"/>
              <a:t>This is not required in normal operation </a:t>
            </a: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0A20EA-96CD-4A73-B7E6-96CAB5C3CE58}" type="slidenum">
              <a:rPr lang="en-US" smtClean="0"/>
              <a:pPr eaLnBrk="1" hangingPunct="1"/>
              <a:t>24</a:t>
            </a:fld>
            <a:endParaRPr lang="en-US" smtClean="0"/>
          </a:p>
        </p:txBody>
      </p:sp>
      <p:sp>
        <p:nvSpPr>
          <p:cNvPr id="266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Control Frame Types</a:t>
            </a:r>
          </a:p>
        </p:txBody>
      </p:sp>
      <p:sp>
        <p:nvSpPr>
          <p:cNvPr id="27651" name="Rectangle 3"/>
          <p:cNvSpPr>
            <a:spLocks noGrp="1" noChangeArrowheads="1"/>
          </p:cNvSpPr>
          <p:nvPr>
            <p:ph idx="1"/>
          </p:nvPr>
        </p:nvSpPr>
        <p:spPr/>
        <p:txBody>
          <a:bodyPr/>
          <a:lstStyle/>
          <a:p>
            <a:pPr eaLnBrk="1" hangingPunct="1"/>
            <a:r>
              <a:rPr lang="en-US" smtClean="0"/>
              <a:t>CTS - Clear to Send</a:t>
            </a:r>
          </a:p>
          <a:p>
            <a:pPr lvl="1" eaLnBrk="1" hangingPunct="1"/>
            <a:r>
              <a:rPr lang="en-US" smtClean="0"/>
              <a:t>The station sends back the CTS telling the requesting station to go ahead</a:t>
            </a:r>
          </a:p>
          <a:p>
            <a:pPr lvl="1" eaLnBrk="1" hangingPunct="1"/>
            <a:r>
              <a:rPr lang="en-US" smtClean="0"/>
              <a:t>The CTS includes a time value that causes all other stations to hold off transmission of frames for the time period necessary for the requesting station to send its frame</a:t>
            </a:r>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626126-2551-48FE-8690-E8A794009928}" type="slidenum">
              <a:rPr lang="en-US" smtClean="0"/>
              <a:pPr eaLnBrk="1" hangingPunct="1"/>
              <a:t>25</a:t>
            </a:fld>
            <a:endParaRPr lang="en-US" smtClean="0"/>
          </a:p>
        </p:txBody>
      </p:sp>
      <p:sp>
        <p:nvSpPr>
          <p:cNvPr id="276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Control Frame Types</a:t>
            </a:r>
          </a:p>
        </p:txBody>
      </p:sp>
      <p:sp>
        <p:nvSpPr>
          <p:cNvPr id="28675" name="Rectangle 3"/>
          <p:cNvSpPr>
            <a:spLocks noGrp="1" noChangeArrowheads="1"/>
          </p:cNvSpPr>
          <p:nvPr>
            <p:ph idx="1"/>
          </p:nvPr>
        </p:nvSpPr>
        <p:spPr/>
        <p:txBody>
          <a:bodyPr/>
          <a:lstStyle/>
          <a:p>
            <a:pPr eaLnBrk="1" hangingPunct="1"/>
            <a:r>
              <a:rPr lang="en-US" smtClean="0"/>
              <a:t>ACK - Acknowledgement</a:t>
            </a:r>
          </a:p>
          <a:p>
            <a:pPr lvl="1" eaLnBrk="1" hangingPunct="1"/>
            <a:r>
              <a:rPr lang="en-US" smtClean="0"/>
              <a:t>After receiving a data frame, the receiving station checks for errors in the frame</a:t>
            </a:r>
          </a:p>
          <a:p>
            <a:pPr lvl="1" eaLnBrk="1" hangingPunct="1"/>
            <a:r>
              <a:rPr lang="en-US" smtClean="0"/>
              <a:t>Then the receiving station will send an ACK frame to the sending station if no errors are found</a:t>
            </a:r>
          </a:p>
          <a:p>
            <a:pPr lvl="1" eaLnBrk="1" hangingPunct="1"/>
            <a:r>
              <a:rPr lang="en-US" smtClean="0"/>
              <a:t>If the sending station doesn't receive an ACK after a period of time, the sending station will retransmit the frame</a:t>
            </a:r>
          </a:p>
        </p:txBody>
      </p:sp>
      <p:sp>
        <p:nvSpPr>
          <p:cNvPr id="286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DA1EA2C-D723-4EAF-948B-7DEBAF0A3C0A}" type="slidenum">
              <a:rPr lang="en-US" smtClean="0"/>
              <a:pPr eaLnBrk="1" hangingPunct="1"/>
              <a:t>26</a:t>
            </a:fld>
            <a:endParaRPr lang="en-US" smtClean="0"/>
          </a:p>
        </p:txBody>
      </p:sp>
      <p:sp>
        <p:nvSpPr>
          <p:cNvPr id="286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Control Frame Types</a:t>
            </a:r>
          </a:p>
        </p:txBody>
      </p:sp>
      <p:sp>
        <p:nvSpPr>
          <p:cNvPr id="29699" name="Rectangle 3"/>
          <p:cNvSpPr>
            <a:spLocks noGrp="1" noChangeArrowheads="1"/>
          </p:cNvSpPr>
          <p:nvPr>
            <p:ph idx="1"/>
          </p:nvPr>
        </p:nvSpPr>
        <p:spPr/>
        <p:txBody>
          <a:bodyPr/>
          <a:lstStyle/>
          <a:p>
            <a:pPr eaLnBrk="1" hangingPunct="1"/>
            <a:r>
              <a:rPr lang="en-US" smtClean="0"/>
              <a:t>PS Poll - Power Save Poll</a:t>
            </a:r>
          </a:p>
          <a:p>
            <a:pPr lvl="1" eaLnBrk="1" hangingPunct="1"/>
            <a:r>
              <a:rPr lang="en-US" smtClean="0"/>
              <a:t>A station awakening from Power Saving Mode transmits this frame to retrieve any frames that have been buffered by the access point for the station</a:t>
            </a:r>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1D10D01-589D-4709-8302-999637EAE5B3}" type="slidenum">
              <a:rPr lang="en-US" smtClean="0"/>
              <a:pPr eaLnBrk="1" hangingPunct="1"/>
              <a:t>27</a:t>
            </a:fld>
            <a:endParaRPr lang="en-US" smtClean="0"/>
          </a:p>
        </p:txBody>
      </p:sp>
      <p:sp>
        <p:nvSpPr>
          <p:cNvPr id="297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Control Frame Types</a:t>
            </a:r>
          </a:p>
        </p:txBody>
      </p:sp>
      <p:sp>
        <p:nvSpPr>
          <p:cNvPr id="30723" name="Rectangle 3"/>
          <p:cNvSpPr>
            <a:spLocks noGrp="1" noChangeArrowheads="1"/>
          </p:cNvSpPr>
          <p:nvPr>
            <p:ph idx="1"/>
          </p:nvPr>
        </p:nvSpPr>
        <p:spPr/>
        <p:txBody>
          <a:bodyPr/>
          <a:lstStyle/>
          <a:p>
            <a:pPr eaLnBrk="1" hangingPunct="1"/>
            <a:r>
              <a:rPr lang="en-US" smtClean="0"/>
              <a:t>CF End</a:t>
            </a:r>
          </a:p>
          <a:p>
            <a:pPr lvl="1" eaLnBrk="1" hangingPunct="1"/>
            <a:r>
              <a:rPr lang="en-US" smtClean="0"/>
              <a:t>This frame marks the end of the contention free period, which is part of the PCF mode of operation</a:t>
            </a: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84077C-14C1-41D4-9F36-3F01F86F14F5}" type="slidenum">
              <a:rPr lang="en-US" smtClean="0"/>
              <a:pPr eaLnBrk="1" hangingPunct="1"/>
              <a:t>28</a:t>
            </a:fld>
            <a:endParaRPr lang="en-US" smtClean="0"/>
          </a:p>
        </p:txBody>
      </p:sp>
      <p:sp>
        <p:nvSpPr>
          <p:cNvPr id="307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Control Frame Types</a:t>
            </a:r>
          </a:p>
        </p:txBody>
      </p:sp>
      <p:sp>
        <p:nvSpPr>
          <p:cNvPr id="31747" name="Rectangle 3"/>
          <p:cNvSpPr>
            <a:spLocks noGrp="1" noChangeArrowheads="1"/>
          </p:cNvSpPr>
          <p:nvPr>
            <p:ph idx="1"/>
          </p:nvPr>
        </p:nvSpPr>
        <p:spPr/>
        <p:txBody>
          <a:bodyPr/>
          <a:lstStyle/>
          <a:p>
            <a:pPr eaLnBrk="1" hangingPunct="1"/>
            <a:r>
              <a:rPr lang="en-US" smtClean="0"/>
              <a:t>CF End + CF ACK</a:t>
            </a:r>
          </a:p>
          <a:p>
            <a:pPr lvl="1" eaLnBrk="1" hangingPunct="1"/>
            <a:r>
              <a:rPr lang="en-US" smtClean="0"/>
              <a:t>This is the same as the CF End alone, but it adds an ACK for the last frame received during the contention free period, which is part of the PCF mode of operation</a:t>
            </a: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DF6BC51-2771-40E9-BD85-E427C0AE2D01}" type="slidenum">
              <a:rPr lang="en-US" smtClean="0"/>
              <a:pPr eaLnBrk="1" hangingPunct="1"/>
              <a:t>29</a:t>
            </a:fld>
            <a:endParaRPr lang="en-US" smtClean="0"/>
          </a:p>
        </p:txBody>
      </p:sp>
      <p:sp>
        <p:nvSpPr>
          <p:cNvPr id="317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Introduction</a:t>
            </a:r>
          </a:p>
        </p:txBody>
      </p:sp>
      <p:sp>
        <p:nvSpPr>
          <p:cNvPr id="5123" name="Content Placeholder 2"/>
          <p:cNvSpPr>
            <a:spLocks noGrp="1"/>
          </p:cNvSpPr>
          <p:nvPr>
            <p:ph idx="1"/>
          </p:nvPr>
        </p:nvSpPr>
        <p:spPr/>
        <p:txBody>
          <a:bodyPr/>
          <a:lstStyle/>
          <a:p>
            <a:pPr eaLnBrk="1" hangingPunct="1"/>
            <a:r>
              <a:rPr lang="en-US" smtClean="0"/>
              <a:t>This is the AiroPeek version</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D6C0459-F156-45C1-8935-BD7C94297678}" type="slidenum">
              <a:rPr lang="en-US" smtClean="0"/>
              <a:pPr eaLnBrk="1" hangingPunct="1"/>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Data Frame Types</a:t>
            </a:r>
          </a:p>
        </p:txBody>
      </p:sp>
      <p:sp>
        <p:nvSpPr>
          <p:cNvPr id="32771" name="Rectangle 3"/>
          <p:cNvSpPr>
            <a:spLocks noGrp="1" noChangeArrowheads="1"/>
          </p:cNvSpPr>
          <p:nvPr>
            <p:ph idx="1"/>
          </p:nvPr>
        </p:nvSpPr>
        <p:spPr/>
        <p:txBody>
          <a:bodyPr/>
          <a:lstStyle/>
          <a:p>
            <a:pPr eaLnBrk="1" hangingPunct="1"/>
            <a:r>
              <a:rPr lang="en-US" smtClean="0"/>
              <a:t>There is only one type of data frame</a:t>
            </a:r>
          </a:p>
          <a:p>
            <a:pPr eaLnBrk="1" hangingPunct="1"/>
            <a:r>
              <a:rPr lang="en-US" smtClean="0"/>
              <a:t>This frame has a maximum size of 2348 bytes</a:t>
            </a:r>
          </a:p>
          <a:p>
            <a:pPr eaLnBrk="1" hangingPunct="1"/>
            <a:r>
              <a:rPr lang="en-US" smtClean="0"/>
              <a:t>Of these 2348 bytes</a:t>
            </a:r>
          </a:p>
          <a:p>
            <a:pPr lvl="1" eaLnBrk="1" hangingPunct="1"/>
            <a:r>
              <a:rPr lang="en-US" smtClean="0"/>
              <a:t>30 bytes are used by the header</a:t>
            </a:r>
          </a:p>
          <a:p>
            <a:pPr lvl="1" eaLnBrk="1" hangingPunct="1"/>
            <a:r>
              <a:rPr lang="en-US" smtClean="0"/>
              <a:t>6 bytes are used by the CRC trailer</a:t>
            </a:r>
          </a:p>
          <a:p>
            <a:pPr lvl="1" eaLnBrk="1" hangingPunct="1"/>
            <a:r>
              <a:rPr lang="en-US" smtClean="0"/>
              <a:t>This leaves up to 2312 bytes of data</a:t>
            </a:r>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FFDAD1-38D3-416B-8133-BE87D9191EB3}" type="slidenum">
              <a:rPr lang="en-US" smtClean="0"/>
              <a:pPr eaLnBrk="1" hangingPunct="1"/>
              <a:t>30</a:t>
            </a:fld>
            <a:endParaRPr lang="en-US" smtClean="0"/>
          </a:p>
        </p:txBody>
      </p:sp>
      <p:sp>
        <p:nvSpPr>
          <p:cNvPr id="327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Physical Layer</a:t>
            </a:r>
          </a:p>
        </p:txBody>
      </p:sp>
      <p:sp>
        <p:nvSpPr>
          <p:cNvPr id="33795" name="Rectangle 3"/>
          <p:cNvSpPr>
            <a:spLocks noGrp="1" noChangeArrowheads="1"/>
          </p:cNvSpPr>
          <p:nvPr>
            <p:ph idx="1"/>
          </p:nvPr>
        </p:nvSpPr>
        <p:spPr/>
        <p:txBody>
          <a:bodyPr/>
          <a:lstStyle/>
          <a:p>
            <a:pPr eaLnBrk="1" hangingPunct="1"/>
            <a:r>
              <a:rPr lang="en-US" smtClean="0"/>
              <a:t>Before we get into the details of the data link layer’s frames, let’s briefly discuss some aspects of the transition from the physical layer to the data link layer</a:t>
            </a:r>
          </a:p>
          <a:p>
            <a:pPr eaLnBrk="1" hangingPunct="1"/>
            <a:r>
              <a:rPr lang="en-US" smtClean="0"/>
              <a:t>At the beginning of the frame a preamble is present</a:t>
            </a:r>
          </a:p>
          <a:p>
            <a:pPr eaLnBrk="1" hangingPunct="1"/>
            <a:r>
              <a:rPr lang="en-US" smtClean="0"/>
              <a:t>This is a series of 1’s and 0’s that is used for synchronization</a:t>
            </a: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9837BE-B895-4458-81B4-EA35ACAED627}" type="slidenum">
              <a:rPr lang="en-US" smtClean="0"/>
              <a:pPr eaLnBrk="1" hangingPunct="1"/>
              <a:t>31</a:t>
            </a:fld>
            <a:endParaRPr lang="en-US" smtClean="0"/>
          </a:p>
        </p:txBody>
      </p:sp>
      <p:sp>
        <p:nvSpPr>
          <p:cNvPr id="337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Physical Layer</a:t>
            </a:r>
          </a:p>
        </p:txBody>
      </p:sp>
      <p:sp>
        <p:nvSpPr>
          <p:cNvPr id="34819" name="Content Placeholder 2"/>
          <p:cNvSpPr>
            <a:spLocks noGrp="1"/>
          </p:cNvSpPr>
          <p:nvPr>
            <p:ph idx="1"/>
          </p:nvPr>
        </p:nvSpPr>
        <p:spPr/>
        <p:txBody>
          <a:bodyPr/>
          <a:lstStyle/>
          <a:p>
            <a:pPr eaLnBrk="1" hangingPunct="1"/>
            <a:r>
              <a:rPr lang="en-US" smtClean="0"/>
              <a:t>It is always sent at 1 Mbps so that any device can read the preamble</a:t>
            </a:r>
          </a:p>
          <a:p>
            <a:pPr eaLnBrk="1" hangingPunct="1"/>
            <a:r>
              <a:rPr lang="en-US" smtClean="0"/>
              <a:t>The preamble allows the data link layer to see where to begin picking up the frame as it reads in the data from the physical layer</a:t>
            </a:r>
          </a:p>
        </p:txBody>
      </p:sp>
      <p:sp>
        <p:nvSpPr>
          <p:cNvPr id="34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73A3F4-EA83-4E5B-A0EF-0393DCF9AF2E}" type="slidenum">
              <a:rPr lang="en-US" smtClean="0"/>
              <a:pPr eaLnBrk="1" hangingPunct="1"/>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Physical Layer</a:t>
            </a:r>
          </a:p>
        </p:txBody>
      </p:sp>
      <p:sp>
        <p:nvSpPr>
          <p:cNvPr id="35843" name="Rectangle 3"/>
          <p:cNvSpPr>
            <a:spLocks noGrp="1" noChangeArrowheads="1"/>
          </p:cNvSpPr>
          <p:nvPr>
            <p:ph idx="1"/>
          </p:nvPr>
        </p:nvSpPr>
        <p:spPr/>
        <p:txBody>
          <a:bodyPr/>
          <a:lstStyle/>
          <a:p>
            <a:pPr eaLnBrk="1" hangingPunct="1"/>
            <a:r>
              <a:rPr lang="en-US" smtClean="0"/>
              <a:t>The preamble can take one of two forms, with the long form being the default</a:t>
            </a:r>
          </a:p>
          <a:p>
            <a:pPr lvl="1" eaLnBrk="1" hangingPunct="1"/>
            <a:r>
              <a:rPr lang="en-US" smtClean="0"/>
              <a:t>Long – 128 bits</a:t>
            </a:r>
          </a:p>
          <a:p>
            <a:pPr lvl="1" eaLnBrk="1" hangingPunct="1"/>
            <a:r>
              <a:rPr lang="en-US" smtClean="0"/>
              <a:t>Short – 56 bits</a:t>
            </a:r>
          </a:p>
          <a:p>
            <a:pPr eaLnBrk="1" hangingPunct="1"/>
            <a:r>
              <a:rPr lang="en-US" smtClean="0"/>
              <a:t>The short version is available to improve network performance, such as for applications that require minimum overhead and maximum performance</a:t>
            </a: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664DAF-9678-4890-A487-01033DD232AE}" type="slidenum">
              <a:rPr lang="en-US" smtClean="0"/>
              <a:pPr eaLnBrk="1" hangingPunct="1"/>
              <a:t>33</a:t>
            </a:fld>
            <a:endParaRPr lang="en-US" smtClean="0"/>
          </a:p>
        </p:txBody>
      </p:sp>
      <p:sp>
        <p:nvSpPr>
          <p:cNvPr id="358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Data Link Layer</a:t>
            </a:r>
          </a:p>
        </p:txBody>
      </p:sp>
      <p:sp>
        <p:nvSpPr>
          <p:cNvPr id="36867" name="Rectangle 3"/>
          <p:cNvSpPr>
            <a:spLocks noGrp="1" noChangeArrowheads="1"/>
          </p:cNvSpPr>
          <p:nvPr>
            <p:ph idx="1"/>
          </p:nvPr>
        </p:nvSpPr>
        <p:spPr/>
        <p:txBody>
          <a:bodyPr/>
          <a:lstStyle/>
          <a:p>
            <a:pPr eaLnBrk="1" hangingPunct="1"/>
            <a:r>
              <a:rPr lang="en-US" smtClean="0"/>
              <a:t>After the preamble is sent, the data link layer header appears</a:t>
            </a:r>
          </a:p>
          <a:p>
            <a:pPr eaLnBrk="1" hangingPunct="1"/>
            <a:r>
              <a:rPr lang="en-US" smtClean="0"/>
              <a:t>This is called the PLCP Header</a:t>
            </a:r>
          </a:p>
          <a:p>
            <a:pPr eaLnBrk="1" hangingPunct="1"/>
            <a:r>
              <a:rPr lang="en-US" smtClean="0"/>
              <a:t>When using a long preamble the preamble and header are both sent at 1 Mbps</a:t>
            </a:r>
          </a:p>
          <a:p>
            <a:pPr eaLnBrk="1" hangingPunct="1"/>
            <a:r>
              <a:rPr lang="en-US" smtClean="0"/>
              <a:t>When using the short preamble, it is sent at 1 Mbps and the header at 2 Mbps</a:t>
            </a: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619F5B-B5CD-4B51-91A4-A34A89B222F2}" type="slidenum">
              <a:rPr lang="en-US" smtClean="0"/>
              <a:pPr eaLnBrk="1" hangingPunct="1"/>
              <a:t>34</a:t>
            </a:fld>
            <a:endParaRPr lang="en-US" smtClean="0"/>
          </a:p>
        </p:txBody>
      </p:sp>
      <p:sp>
        <p:nvSpPr>
          <p:cNvPr id="368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Frame Fields</a:t>
            </a:r>
          </a:p>
        </p:txBody>
      </p:sp>
      <p:sp>
        <p:nvSpPr>
          <p:cNvPr id="37891" name="Rectangle 3"/>
          <p:cNvSpPr>
            <a:spLocks noGrp="1" noChangeArrowheads="1"/>
          </p:cNvSpPr>
          <p:nvPr>
            <p:ph idx="1"/>
          </p:nvPr>
        </p:nvSpPr>
        <p:spPr/>
        <p:txBody>
          <a:bodyPr/>
          <a:lstStyle/>
          <a:p>
            <a:pPr eaLnBrk="1" hangingPunct="1"/>
            <a:r>
              <a:rPr lang="en-US" smtClean="0"/>
              <a:t>Every frame used in a LAN consists of a series of fields</a:t>
            </a:r>
          </a:p>
          <a:p>
            <a:pPr eaLnBrk="1" hangingPunct="1"/>
            <a:r>
              <a:rPr lang="en-US" smtClean="0"/>
              <a:t>Some of the fields are used and some are not</a:t>
            </a:r>
          </a:p>
          <a:p>
            <a:pPr eaLnBrk="1" hangingPunct="1"/>
            <a:r>
              <a:rPr lang="en-US" smtClean="0"/>
              <a:t>Some of those used are more important than others</a:t>
            </a:r>
          </a:p>
          <a:p>
            <a:pPr eaLnBrk="1" hangingPunct="1"/>
            <a:r>
              <a:rPr lang="en-US" smtClean="0"/>
              <a:t>Next each of these fields will be detailed</a:t>
            </a:r>
          </a:p>
        </p:txBody>
      </p:sp>
      <p:sp>
        <p:nvSpPr>
          <p:cNvPr id="37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411F41-C546-4D38-9386-7AB4F28DD220}" type="slidenum">
              <a:rPr lang="en-US" smtClean="0"/>
              <a:pPr eaLnBrk="1" hangingPunct="1"/>
              <a:t>35</a:t>
            </a:fld>
            <a:endParaRPr lang="en-US" smtClean="0"/>
          </a:p>
        </p:txBody>
      </p:sp>
      <p:sp>
        <p:nvSpPr>
          <p:cNvPr id="378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Data Frame Fields</a:t>
            </a:r>
          </a:p>
        </p:txBody>
      </p:sp>
      <p:sp>
        <p:nvSpPr>
          <p:cNvPr id="38915" name="Rectangle 3"/>
          <p:cNvSpPr>
            <a:spLocks noGrp="1" noChangeArrowheads="1"/>
          </p:cNvSpPr>
          <p:nvPr>
            <p:ph idx="1"/>
          </p:nvPr>
        </p:nvSpPr>
        <p:spPr/>
        <p:txBody>
          <a:bodyPr/>
          <a:lstStyle/>
          <a:p>
            <a:pPr eaLnBrk="1" hangingPunct="1"/>
            <a:r>
              <a:rPr lang="en-US" smtClean="0"/>
              <a:t>The data frame, being the most important frame, is the first one we will look at</a:t>
            </a:r>
          </a:p>
          <a:p>
            <a:pPr eaLnBrk="1" hangingPunct="1"/>
            <a:r>
              <a:rPr lang="en-US" smtClean="0"/>
              <a:t>This frame contains the following major fields</a:t>
            </a:r>
          </a:p>
        </p:txBody>
      </p:sp>
      <p:sp>
        <p:nvSpPr>
          <p:cNvPr id="38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B6F0012-D5B6-4787-8C6A-FDC742F245BB}" type="slidenum">
              <a:rPr lang="en-US" smtClean="0"/>
              <a:pPr eaLnBrk="1" hangingPunct="1"/>
              <a:t>36</a:t>
            </a:fld>
            <a:endParaRPr lang="en-US" smtClean="0"/>
          </a:p>
        </p:txBody>
      </p:sp>
      <p:sp>
        <p:nvSpPr>
          <p:cNvPr id="389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Data Frame Format</a:t>
            </a:r>
          </a:p>
        </p:txBody>
      </p:sp>
      <p:graphicFrame>
        <p:nvGraphicFramePr>
          <p:cNvPr id="1072131" name="Group 3"/>
          <p:cNvGraphicFramePr>
            <a:graphicFrameLocks noGrp="1"/>
          </p:cNvGraphicFramePr>
          <p:nvPr>
            <p:ph type="tbl" idx="1"/>
          </p:nvPr>
        </p:nvGraphicFramePr>
        <p:xfrm>
          <a:off x="2922588" y="1423988"/>
          <a:ext cx="3478212" cy="4551362"/>
        </p:xfrm>
        <a:graphic>
          <a:graphicData uri="http://schemas.openxmlformats.org/drawingml/2006/table">
            <a:tbl>
              <a:tblPr/>
              <a:tblGrid>
                <a:gridCol w="3478212"/>
              </a:tblGrid>
              <a:tr h="50555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Frame Control</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91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Duration ID</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19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Address 1</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55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Address 2</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91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Address 3</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55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Sequence Control</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19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Address 4</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91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Frame Body</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55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err="1" smtClean="0">
                          <a:ln>
                            <a:noFill/>
                          </a:ln>
                          <a:solidFill>
                            <a:schemeClr val="tx1"/>
                          </a:solidFill>
                          <a:effectLst/>
                          <a:latin typeface="Times New Roman" pitchFamily="18" charset="0"/>
                        </a:rPr>
                        <a:t>CRC</a:t>
                      </a:r>
                      <a:endParaRPr kumimoji="0" lang="en-US" sz="2400" b="0" i="0" u="none" strike="noStrike" cap="none" normalizeH="0" baseline="0" dirty="0" smtClean="0">
                        <a:ln>
                          <a:noFill/>
                        </a:ln>
                        <a:solidFill>
                          <a:schemeClr val="tx1"/>
                        </a:solidFill>
                        <a:effectLst/>
                        <a:latin typeface="Times New Roman" pitchFamily="18" charset="0"/>
                      </a:endParaRP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3EFE47-371B-42F1-B13F-D581A83F1958}" type="slidenum">
              <a:rPr lang="en-US" smtClean="0"/>
              <a:pPr eaLnBrk="1" hangingPunct="1"/>
              <a:t>37</a:t>
            </a:fld>
            <a:endParaRPr lang="en-US" smtClean="0"/>
          </a:p>
        </p:txBody>
      </p:sp>
      <p:sp>
        <p:nvSpPr>
          <p:cNvPr id="39962" name="Footer Placeholder 2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Frame Control Subfields</a:t>
            </a:r>
          </a:p>
        </p:txBody>
      </p:sp>
      <p:sp>
        <p:nvSpPr>
          <p:cNvPr id="40963" name="Rectangle 3"/>
          <p:cNvSpPr>
            <a:spLocks noGrp="1" noChangeArrowheads="1"/>
          </p:cNvSpPr>
          <p:nvPr>
            <p:ph idx="1"/>
          </p:nvPr>
        </p:nvSpPr>
        <p:spPr/>
        <p:txBody>
          <a:bodyPr/>
          <a:lstStyle/>
          <a:p>
            <a:pPr eaLnBrk="1" hangingPunct="1"/>
            <a:r>
              <a:rPr lang="en-US" smtClean="0"/>
              <a:t>The first field, the frame control field, actually consists of eleven subfields</a:t>
            </a:r>
          </a:p>
          <a:p>
            <a:pPr eaLnBrk="1" hangingPunct="1"/>
            <a:r>
              <a:rPr lang="en-US" smtClean="0"/>
              <a:t>These are</a:t>
            </a:r>
          </a:p>
        </p:txBody>
      </p:sp>
      <p:sp>
        <p:nvSpPr>
          <p:cNvPr id="409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AD2E75-1E77-45B9-AC70-FFD28FA9DBD3}" type="slidenum">
              <a:rPr lang="en-US" smtClean="0"/>
              <a:pPr eaLnBrk="1" hangingPunct="1"/>
              <a:t>38</a:t>
            </a:fld>
            <a:endParaRPr lang="en-US" smtClean="0"/>
          </a:p>
        </p:txBody>
      </p:sp>
      <p:sp>
        <p:nvSpPr>
          <p:cNvPr id="409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Frame Control Subfields</a:t>
            </a:r>
          </a:p>
        </p:txBody>
      </p:sp>
      <p:graphicFrame>
        <p:nvGraphicFramePr>
          <p:cNvPr id="1074179" name="Group 3"/>
          <p:cNvGraphicFramePr>
            <a:graphicFrameLocks noGrp="1"/>
          </p:cNvGraphicFramePr>
          <p:nvPr>
            <p:ph type="tbl" idx="1"/>
          </p:nvPr>
        </p:nvGraphicFramePr>
        <p:xfrm>
          <a:off x="2757488" y="1206500"/>
          <a:ext cx="3536950" cy="5029200"/>
        </p:xfrm>
        <a:graphic>
          <a:graphicData uri="http://schemas.openxmlformats.org/drawingml/2006/table">
            <a:tbl>
              <a:tblPr/>
              <a:tblGrid>
                <a:gridCol w="3536950"/>
              </a:tblGrid>
              <a:tr h="4193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Protocol Version</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76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Type</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3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Subtype</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3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To DS</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3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From DS</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76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Move Frag</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3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Retry</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3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Power Management</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3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More Data</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76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WEP</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3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Reserved</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C6AE8FC-F474-4AA1-89EB-A04C0D584D11}" type="slidenum">
              <a:rPr lang="en-US" smtClean="0"/>
              <a:pPr eaLnBrk="1" hangingPunct="1"/>
              <a:t>39</a:t>
            </a:fld>
            <a:endParaRPr lang="en-US" smtClean="0"/>
          </a:p>
        </p:txBody>
      </p:sp>
      <p:sp>
        <p:nvSpPr>
          <p:cNvPr id="42014" name="Footer Placeholder 30"/>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Frames</a:t>
            </a:r>
          </a:p>
        </p:txBody>
      </p:sp>
      <p:sp>
        <p:nvSpPr>
          <p:cNvPr id="6147" name="Rectangle 3"/>
          <p:cNvSpPr>
            <a:spLocks noGrp="1" noChangeArrowheads="1"/>
          </p:cNvSpPr>
          <p:nvPr>
            <p:ph idx="1"/>
          </p:nvPr>
        </p:nvSpPr>
        <p:spPr/>
        <p:txBody>
          <a:bodyPr/>
          <a:lstStyle/>
          <a:p>
            <a:pPr eaLnBrk="1" hangingPunct="1"/>
            <a:r>
              <a:rPr lang="en-US" smtClean="0"/>
              <a:t>A local area network, no matter if it is wired or wireless, operates at layers 1 and 2 of the OSI model</a:t>
            </a:r>
          </a:p>
          <a:p>
            <a:pPr eaLnBrk="1" hangingPunct="1"/>
            <a:r>
              <a:rPr lang="en-US" smtClean="0"/>
              <a:t>At layer 1 the details of how the bits are put on the media, in this case wireless, are of concern</a:t>
            </a:r>
          </a:p>
          <a:p>
            <a:pPr eaLnBrk="1" hangingPunct="1"/>
            <a:r>
              <a:rPr lang="en-US" smtClean="0"/>
              <a:t>At layer 2 these bits are formed into a structure that can be used to carry useful information across that media</a:t>
            </a: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50E5921-AE28-491F-B0F2-63BAA5FC0560}" type="slidenum">
              <a:rPr lang="en-US" smtClean="0"/>
              <a:pPr eaLnBrk="1" hangingPunct="1"/>
              <a:t>4</a:t>
            </a:fld>
            <a:endParaRPr lang="en-US" smtClean="0"/>
          </a:p>
        </p:txBody>
      </p:sp>
      <p:sp>
        <p:nvSpPr>
          <p:cNvPr id="61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Sequence Control Subfields</a:t>
            </a:r>
          </a:p>
        </p:txBody>
      </p:sp>
      <p:sp>
        <p:nvSpPr>
          <p:cNvPr id="43011" name="Rectangle 3"/>
          <p:cNvSpPr>
            <a:spLocks noGrp="1" noChangeArrowheads="1"/>
          </p:cNvSpPr>
          <p:nvPr>
            <p:ph idx="1"/>
          </p:nvPr>
        </p:nvSpPr>
        <p:spPr/>
        <p:txBody>
          <a:bodyPr/>
          <a:lstStyle/>
          <a:p>
            <a:pPr eaLnBrk="1" hangingPunct="1"/>
            <a:r>
              <a:rPr lang="en-US" smtClean="0"/>
              <a:t>Further down in the list of data frame fields the sequence control field is seen to contain two subfields</a:t>
            </a:r>
          </a:p>
          <a:p>
            <a:pPr eaLnBrk="1" hangingPunct="1"/>
            <a:r>
              <a:rPr lang="en-US" smtClean="0"/>
              <a:t>These are</a:t>
            </a:r>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34E8A45-66E0-487C-A934-EAFD84FD5E0A}" type="slidenum">
              <a:rPr lang="en-US" smtClean="0"/>
              <a:pPr eaLnBrk="1" hangingPunct="1"/>
              <a:t>40</a:t>
            </a:fld>
            <a:endParaRPr lang="en-US" smtClean="0"/>
          </a:p>
        </p:txBody>
      </p:sp>
      <p:sp>
        <p:nvSpPr>
          <p:cNvPr id="430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Sequence Control Subfields</a:t>
            </a:r>
          </a:p>
        </p:txBody>
      </p:sp>
      <p:graphicFrame>
        <p:nvGraphicFramePr>
          <p:cNvPr id="1076227" name="Group 3"/>
          <p:cNvGraphicFramePr>
            <a:graphicFrameLocks noGrp="1"/>
          </p:cNvGraphicFramePr>
          <p:nvPr>
            <p:ph type="tbl" idx="1"/>
          </p:nvPr>
        </p:nvGraphicFramePr>
        <p:xfrm>
          <a:off x="2438400" y="1298575"/>
          <a:ext cx="4191000" cy="1039813"/>
        </p:xfrm>
        <a:graphic>
          <a:graphicData uri="http://schemas.openxmlformats.org/drawingml/2006/table">
            <a:tbl>
              <a:tblPr/>
              <a:tblGrid>
                <a:gridCol w="4191000"/>
              </a:tblGrid>
              <a:tr h="5207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Protocol Version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Sequence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3786C1-F512-47DB-9A66-F41513300C7A}" type="slidenum">
              <a:rPr lang="en-US" smtClean="0"/>
              <a:pPr eaLnBrk="1" hangingPunct="1"/>
              <a:t>41</a:t>
            </a:fld>
            <a:endParaRPr lang="en-US" smtClean="0"/>
          </a:p>
        </p:txBody>
      </p:sp>
      <p:sp>
        <p:nvSpPr>
          <p:cNvPr id="44044" name="Footer Placehold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Data Frame Fields</a:t>
            </a:r>
          </a:p>
        </p:txBody>
      </p:sp>
      <p:sp>
        <p:nvSpPr>
          <p:cNvPr id="45059" name="Rectangle 3"/>
          <p:cNvSpPr>
            <a:spLocks noGrp="1" noChangeArrowheads="1"/>
          </p:cNvSpPr>
          <p:nvPr>
            <p:ph idx="1"/>
          </p:nvPr>
        </p:nvSpPr>
        <p:spPr/>
        <p:txBody>
          <a:bodyPr/>
          <a:lstStyle/>
          <a:p>
            <a:pPr eaLnBrk="1" hangingPunct="1"/>
            <a:r>
              <a:rPr lang="en-US" smtClean="0"/>
              <a:t>Let’s look at each of these fields in more detail</a:t>
            </a:r>
          </a:p>
          <a:p>
            <a:pPr eaLnBrk="1" hangingPunct="1"/>
            <a:r>
              <a:rPr lang="en-US" smtClean="0"/>
              <a:t>As we encounter a field with subfields, these subfields will be detailed as well</a:t>
            </a:r>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E8A147-59AD-42B7-B4E0-56EFAF835BE6}" type="slidenum">
              <a:rPr lang="en-US" smtClean="0"/>
              <a:pPr eaLnBrk="1" hangingPunct="1"/>
              <a:t>42</a:t>
            </a:fld>
            <a:endParaRPr lang="en-US" smtClean="0"/>
          </a:p>
        </p:txBody>
      </p:sp>
      <p:sp>
        <p:nvSpPr>
          <p:cNvPr id="450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Frame Control Field</a:t>
            </a:r>
          </a:p>
        </p:txBody>
      </p:sp>
      <p:sp>
        <p:nvSpPr>
          <p:cNvPr id="46083" name="Rectangle 3"/>
          <p:cNvSpPr>
            <a:spLocks noGrp="1" noChangeArrowheads="1"/>
          </p:cNvSpPr>
          <p:nvPr>
            <p:ph idx="1"/>
          </p:nvPr>
        </p:nvSpPr>
        <p:spPr/>
        <p:txBody>
          <a:bodyPr/>
          <a:lstStyle/>
          <a:p>
            <a:pPr eaLnBrk="1" hangingPunct="1"/>
            <a:r>
              <a:rPr lang="en-US" smtClean="0"/>
              <a:t>16 bits</a:t>
            </a:r>
          </a:p>
          <a:p>
            <a:pPr eaLnBrk="1" hangingPunct="1"/>
            <a:r>
              <a:rPr lang="en-US" smtClean="0"/>
              <a:t>11 subfields</a:t>
            </a:r>
          </a:p>
          <a:p>
            <a:pPr eaLnBrk="1" hangingPunct="1"/>
            <a:r>
              <a:rPr lang="en-US" smtClean="0"/>
              <a:t>This field does just what its name implies</a:t>
            </a:r>
          </a:p>
          <a:p>
            <a:pPr eaLnBrk="1" hangingPunct="1"/>
            <a:r>
              <a:rPr lang="en-US" smtClean="0"/>
              <a:t>It contains in its subfields the control information for the frame</a:t>
            </a: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711F2E2-CC2C-441E-BB12-84798DA98BDF}" type="slidenum">
              <a:rPr lang="en-US" smtClean="0"/>
              <a:pPr eaLnBrk="1" hangingPunct="1"/>
              <a:t>43</a:t>
            </a:fld>
            <a:endParaRPr lang="en-US" smtClean="0"/>
          </a:p>
        </p:txBody>
      </p:sp>
      <p:sp>
        <p:nvSpPr>
          <p:cNvPr id="460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Protocol Version Subfield</a:t>
            </a:r>
          </a:p>
        </p:txBody>
      </p:sp>
      <p:sp>
        <p:nvSpPr>
          <p:cNvPr id="47107" name="Rectangle 3"/>
          <p:cNvSpPr>
            <a:spLocks noGrp="1" noChangeArrowheads="1"/>
          </p:cNvSpPr>
          <p:nvPr>
            <p:ph idx="1"/>
          </p:nvPr>
        </p:nvSpPr>
        <p:spPr/>
        <p:txBody>
          <a:bodyPr/>
          <a:lstStyle/>
          <a:p>
            <a:pPr eaLnBrk="1" hangingPunct="1"/>
            <a:r>
              <a:rPr lang="en-US" smtClean="0"/>
              <a:t>2 bits</a:t>
            </a:r>
          </a:p>
          <a:p>
            <a:pPr eaLnBrk="1" hangingPunct="1"/>
            <a:r>
              <a:rPr lang="en-US" smtClean="0"/>
              <a:t>This is the version of 802.11b being used</a:t>
            </a:r>
          </a:p>
          <a:p>
            <a:pPr eaLnBrk="1" hangingPunct="1"/>
            <a:r>
              <a:rPr lang="en-US" smtClean="0"/>
              <a:t>Right now there is only one version</a:t>
            </a:r>
          </a:p>
          <a:p>
            <a:pPr eaLnBrk="1" hangingPunct="1"/>
            <a:r>
              <a:rPr lang="en-US" smtClean="0"/>
              <a:t>This first and only version is indicated by a protocol number of 0</a:t>
            </a:r>
          </a:p>
        </p:txBody>
      </p:sp>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277CA9-99F5-4C73-AC6B-94332DB2EFF9}" type="slidenum">
              <a:rPr lang="en-US" smtClean="0"/>
              <a:pPr eaLnBrk="1" hangingPunct="1"/>
              <a:t>44</a:t>
            </a:fld>
            <a:endParaRPr lang="en-US" smtClean="0"/>
          </a:p>
        </p:txBody>
      </p:sp>
      <p:sp>
        <p:nvSpPr>
          <p:cNvPr id="471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Type Subfield</a:t>
            </a:r>
          </a:p>
        </p:txBody>
      </p:sp>
      <p:sp>
        <p:nvSpPr>
          <p:cNvPr id="48131" name="Rectangle 3"/>
          <p:cNvSpPr>
            <a:spLocks noGrp="1" noChangeArrowheads="1"/>
          </p:cNvSpPr>
          <p:nvPr>
            <p:ph idx="1"/>
          </p:nvPr>
        </p:nvSpPr>
        <p:spPr/>
        <p:txBody>
          <a:bodyPr/>
          <a:lstStyle/>
          <a:p>
            <a:pPr eaLnBrk="1" hangingPunct="1"/>
            <a:r>
              <a:rPr lang="en-US" smtClean="0"/>
              <a:t>2 bits</a:t>
            </a:r>
          </a:p>
          <a:p>
            <a:pPr eaLnBrk="1" hangingPunct="1"/>
            <a:r>
              <a:rPr lang="en-US" smtClean="0"/>
              <a:t>Along with the subtype field this field identifies the type of frame this is such as management, control, or data</a:t>
            </a:r>
          </a:p>
          <a:p>
            <a:pPr eaLnBrk="1" hangingPunct="1"/>
            <a:r>
              <a:rPr lang="en-US" smtClean="0"/>
              <a:t>There are 30 possibilities</a:t>
            </a:r>
          </a:p>
        </p:txBody>
      </p:sp>
      <p:sp>
        <p:nvSpPr>
          <p:cNvPr id="481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9096260-E7E7-4752-9B5B-0101995C2C87}" type="slidenum">
              <a:rPr lang="en-US" smtClean="0"/>
              <a:pPr eaLnBrk="1" hangingPunct="1"/>
              <a:t>45</a:t>
            </a:fld>
            <a:endParaRPr lang="en-US" smtClean="0"/>
          </a:p>
        </p:txBody>
      </p:sp>
      <p:sp>
        <p:nvSpPr>
          <p:cNvPr id="481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Subtype Subfield</a:t>
            </a:r>
          </a:p>
        </p:txBody>
      </p:sp>
      <p:sp>
        <p:nvSpPr>
          <p:cNvPr id="49155" name="Rectangle 3"/>
          <p:cNvSpPr>
            <a:spLocks noGrp="1" noChangeArrowheads="1"/>
          </p:cNvSpPr>
          <p:nvPr>
            <p:ph idx="1"/>
          </p:nvPr>
        </p:nvSpPr>
        <p:spPr/>
        <p:txBody>
          <a:bodyPr/>
          <a:lstStyle/>
          <a:p>
            <a:pPr eaLnBrk="1" hangingPunct="1"/>
            <a:r>
              <a:rPr lang="en-US" smtClean="0"/>
              <a:t>4 bits</a:t>
            </a:r>
          </a:p>
          <a:p>
            <a:pPr eaLnBrk="1" hangingPunct="1"/>
            <a:r>
              <a:rPr lang="en-US" smtClean="0"/>
              <a:t>This field works in combination with the type subfield to identify the type of frame as discussed just above</a:t>
            </a:r>
          </a:p>
        </p:txBody>
      </p:sp>
      <p:sp>
        <p:nvSpPr>
          <p:cNvPr id="49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1D4CC83-F4A9-4225-A3A3-671D7B852630}" type="slidenum">
              <a:rPr lang="en-US" smtClean="0"/>
              <a:pPr eaLnBrk="1" hangingPunct="1"/>
              <a:t>46</a:t>
            </a:fld>
            <a:endParaRPr lang="en-US" smtClean="0"/>
          </a:p>
        </p:txBody>
      </p:sp>
      <p:sp>
        <p:nvSpPr>
          <p:cNvPr id="491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Type and Subtype Codes</a:t>
            </a:r>
          </a:p>
        </p:txBody>
      </p:sp>
      <p:pic>
        <p:nvPicPr>
          <p:cNvPr id="5017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36" t="11334" r="26633" b="4437"/>
          <a:stretch>
            <a:fillRect/>
          </a:stretch>
        </p:blipFill>
        <p:spPr>
          <a:xfrm>
            <a:off x="2417763" y="1319213"/>
            <a:ext cx="4051300" cy="4845050"/>
          </a:xfrm>
        </p:spPr>
      </p:pic>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63D0DE-2007-428E-9D55-5CB2D3A85071}" type="slidenum">
              <a:rPr lang="en-US" smtClean="0"/>
              <a:pPr eaLnBrk="1" hangingPunct="1"/>
              <a:t>47</a:t>
            </a:fld>
            <a:endParaRPr lang="en-US" smtClean="0"/>
          </a:p>
        </p:txBody>
      </p:sp>
      <p:sp>
        <p:nvSpPr>
          <p:cNvPr id="501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To DS Subfield</a:t>
            </a:r>
          </a:p>
        </p:txBody>
      </p:sp>
      <p:sp>
        <p:nvSpPr>
          <p:cNvPr id="51203" name="Rectangle 3"/>
          <p:cNvSpPr>
            <a:spLocks noGrp="1" noChangeArrowheads="1"/>
          </p:cNvSpPr>
          <p:nvPr>
            <p:ph idx="1"/>
          </p:nvPr>
        </p:nvSpPr>
        <p:spPr/>
        <p:txBody>
          <a:bodyPr/>
          <a:lstStyle/>
          <a:p>
            <a:pPr eaLnBrk="1" hangingPunct="1"/>
            <a:r>
              <a:rPr lang="en-US" smtClean="0"/>
              <a:t>1 bit</a:t>
            </a:r>
          </a:p>
          <a:p>
            <a:pPr eaLnBrk="1" hangingPunct="1"/>
            <a:r>
              <a:rPr lang="en-US" smtClean="0"/>
              <a:t>This is set to 1 when the frame is going to a distribution system</a:t>
            </a:r>
          </a:p>
          <a:p>
            <a:pPr eaLnBrk="1" hangingPunct="1"/>
            <a:r>
              <a:rPr lang="en-US" smtClean="0"/>
              <a:t>Recall that a distribution system is a wired connection among access points</a:t>
            </a:r>
          </a:p>
          <a:p>
            <a:pPr eaLnBrk="1" hangingPunct="1"/>
            <a:r>
              <a:rPr lang="en-US" smtClean="0"/>
              <a:t>This is set also whenever the frame is being sent to or as indicated by the next field being sent from a device that is connected to the network using a wire</a:t>
            </a:r>
          </a:p>
        </p:txBody>
      </p:sp>
      <p:sp>
        <p:nvSpPr>
          <p:cNvPr id="512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C73D10-0150-4BA0-BD8B-6C436347E26D}" type="slidenum">
              <a:rPr lang="en-US" smtClean="0"/>
              <a:pPr eaLnBrk="1" hangingPunct="1"/>
              <a:t>48</a:t>
            </a:fld>
            <a:endParaRPr lang="en-US" smtClean="0"/>
          </a:p>
        </p:txBody>
      </p:sp>
      <p:sp>
        <p:nvSpPr>
          <p:cNvPr id="5120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From DS Subfield</a:t>
            </a:r>
          </a:p>
        </p:txBody>
      </p:sp>
      <p:sp>
        <p:nvSpPr>
          <p:cNvPr id="52227" name="Rectangle 3"/>
          <p:cNvSpPr>
            <a:spLocks noGrp="1" noChangeArrowheads="1"/>
          </p:cNvSpPr>
          <p:nvPr>
            <p:ph idx="1"/>
          </p:nvPr>
        </p:nvSpPr>
        <p:spPr/>
        <p:txBody>
          <a:bodyPr/>
          <a:lstStyle/>
          <a:p>
            <a:pPr eaLnBrk="1" hangingPunct="1"/>
            <a:r>
              <a:rPr lang="en-US" smtClean="0"/>
              <a:t>1 bit</a:t>
            </a:r>
          </a:p>
          <a:p>
            <a:pPr eaLnBrk="1" hangingPunct="1"/>
            <a:r>
              <a:rPr lang="en-US" smtClean="0"/>
              <a:t>This is set to 1 when the frame is from a distribution system or wired device</a:t>
            </a:r>
          </a:p>
        </p:txBody>
      </p:sp>
      <p:sp>
        <p:nvSpPr>
          <p:cNvPr id="52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0B81CE-DCA8-4FF5-BF04-8561F7837886}" type="slidenum">
              <a:rPr lang="en-US" smtClean="0"/>
              <a:pPr eaLnBrk="1" hangingPunct="1"/>
              <a:t>49</a:t>
            </a:fld>
            <a:endParaRPr lang="en-US" smtClean="0"/>
          </a:p>
        </p:txBody>
      </p:sp>
      <p:sp>
        <p:nvSpPr>
          <p:cNvPr id="522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Frame Types</a:t>
            </a:r>
          </a:p>
        </p:txBody>
      </p:sp>
      <p:sp>
        <p:nvSpPr>
          <p:cNvPr id="7171" name="Rectangle 3"/>
          <p:cNvSpPr>
            <a:spLocks noGrp="1" noChangeArrowheads="1"/>
          </p:cNvSpPr>
          <p:nvPr>
            <p:ph idx="1"/>
          </p:nvPr>
        </p:nvSpPr>
        <p:spPr/>
        <p:txBody>
          <a:bodyPr/>
          <a:lstStyle/>
          <a:p>
            <a:pPr eaLnBrk="1" hangingPunct="1"/>
            <a:r>
              <a:rPr lang="en-US" smtClean="0"/>
              <a:t>This structure is supplied by a frame</a:t>
            </a:r>
          </a:p>
          <a:p>
            <a:pPr eaLnBrk="1" hangingPunct="1"/>
            <a:r>
              <a:rPr lang="en-US" smtClean="0"/>
              <a:t>There are several types of frames used in an 802.11b network including</a:t>
            </a:r>
          </a:p>
          <a:p>
            <a:pPr lvl="1" eaLnBrk="1" hangingPunct="1"/>
            <a:r>
              <a:rPr lang="en-US" smtClean="0"/>
              <a:t>Management Frame</a:t>
            </a:r>
          </a:p>
          <a:p>
            <a:pPr lvl="2" eaLnBrk="1" hangingPunct="1"/>
            <a:r>
              <a:rPr lang="en-US" smtClean="0"/>
              <a:t>Used to exchange management information</a:t>
            </a:r>
          </a:p>
          <a:p>
            <a:pPr lvl="1" eaLnBrk="1" hangingPunct="1"/>
            <a:r>
              <a:rPr lang="en-US" smtClean="0"/>
              <a:t>Control Frame</a:t>
            </a:r>
          </a:p>
          <a:p>
            <a:pPr lvl="2" eaLnBrk="1" hangingPunct="1"/>
            <a:r>
              <a:rPr lang="en-US" smtClean="0"/>
              <a:t>Used to control access to the media</a:t>
            </a:r>
          </a:p>
          <a:p>
            <a:pPr lvl="1" eaLnBrk="1" hangingPunct="1"/>
            <a:r>
              <a:rPr lang="en-US" smtClean="0"/>
              <a:t>Data Frame</a:t>
            </a:r>
          </a:p>
          <a:p>
            <a:pPr lvl="2" eaLnBrk="1" hangingPunct="1"/>
            <a:r>
              <a:rPr lang="en-US" smtClean="0"/>
              <a:t>Used to send the important stuff</a:t>
            </a:r>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3A6724-A78E-48BD-B1E8-3A17429A0FD1}" type="slidenum">
              <a:rPr lang="en-US" smtClean="0"/>
              <a:pPr eaLnBrk="1" hangingPunct="1"/>
              <a:t>5</a:t>
            </a:fld>
            <a:endParaRPr lang="en-US" smtClean="0"/>
          </a:p>
        </p:txBody>
      </p:sp>
      <p:sp>
        <p:nvSpPr>
          <p:cNvPr id="71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More Fragments Subfield</a:t>
            </a:r>
          </a:p>
        </p:txBody>
      </p:sp>
      <p:sp>
        <p:nvSpPr>
          <p:cNvPr id="53251" name="Rectangle 3"/>
          <p:cNvSpPr>
            <a:spLocks noGrp="1" noChangeArrowheads="1"/>
          </p:cNvSpPr>
          <p:nvPr>
            <p:ph idx="1"/>
          </p:nvPr>
        </p:nvSpPr>
        <p:spPr/>
        <p:txBody>
          <a:bodyPr/>
          <a:lstStyle/>
          <a:p>
            <a:pPr eaLnBrk="1" hangingPunct="1"/>
            <a:r>
              <a:rPr lang="en-US" smtClean="0"/>
              <a:t>1 bit</a:t>
            </a:r>
          </a:p>
          <a:p>
            <a:pPr eaLnBrk="1" hangingPunct="1"/>
            <a:r>
              <a:rPr lang="en-US" smtClean="0"/>
              <a:t>This is set to 1 when there are more fragments to come</a:t>
            </a:r>
          </a:p>
        </p:txBody>
      </p:sp>
      <p:sp>
        <p:nvSpPr>
          <p:cNvPr id="53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300869-D2A1-4ABC-9065-4125DC9D910E}" type="slidenum">
              <a:rPr lang="en-US" smtClean="0"/>
              <a:pPr eaLnBrk="1" hangingPunct="1"/>
              <a:t>50</a:t>
            </a:fld>
            <a:endParaRPr lang="en-US" smtClean="0"/>
          </a:p>
        </p:txBody>
      </p:sp>
      <p:sp>
        <p:nvSpPr>
          <p:cNvPr id="532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Retry Subfield</a:t>
            </a:r>
          </a:p>
        </p:txBody>
      </p:sp>
      <p:sp>
        <p:nvSpPr>
          <p:cNvPr id="54275" name="Rectangle 3"/>
          <p:cNvSpPr>
            <a:spLocks noGrp="1" noChangeArrowheads="1"/>
          </p:cNvSpPr>
          <p:nvPr>
            <p:ph idx="1"/>
          </p:nvPr>
        </p:nvSpPr>
        <p:spPr/>
        <p:txBody>
          <a:bodyPr/>
          <a:lstStyle/>
          <a:p>
            <a:pPr eaLnBrk="1" hangingPunct="1"/>
            <a:r>
              <a:rPr lang="en-US" smtClean="0"/>
              <a:t>1 bit</a:t>
            </a:r>
          </a:p>
          <a:p>
            <a:pPr eaLnBrk="1" hangingPunct="1"/>
            <a:r>
              <a:rPr lang="en-US" smtClean="0"/>
              <a:t>This says that the frame is a retransmission of a fragmented frame so that a frame is not duplicated</a:t>
            </a:r>
          </a:p>
        </p:txBody>
      </p:sp>
      <p:sp>
        <p:nvSpPr>
          <p:cNvPr id="54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003C88-04CF-45B5-BAEC-F91994C8ADBD}" type="slidenum">
              <a:rPr lang="en-US" smtClean="0"/>
              <a:pPr eaLnBrk="1" hangingPunct="1"/>
              <a:t>51</a:t>
            </a:fld>
            <a:endParaRPr lang="en-US" smtClean="0"/>
          </a:p>
        </p:txBody>
      </p:sp>
      <p:sp>
        <p:nvSpPr>
          <p:cNvPr id="542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Power Management Subfield</a:t>
            </a:r>
          </a:p>
        </p:txBody>
      </p:sp>
      <p:sp>
        <p:nvSpPr>
          <p:cNvPr id="55299" name="Rectangle 3"/>
          <p:cNvSpPr>
            <a:spLocks noGrp="1" noChangeArrowheads="1"/>
          </p:cNvSpPr>
          <p:nvPr>
            <p:ph idx="1"/>
          </p:nvPr>
        </p:nvSpPr>
        <p:spPr/>
        <p:txBody>
          <a:bodyPr/>
          <a:lstStyle/>
          <a:p>
            <a:pPr eaLnBrk="1" hangingPunct="1"/>
            <a:r>
              <a:rPr lang="en-US" smtClean="0"/>
              <a:t>1 bit</a:t>
            </a:r>
          </a:p>
          <a:p>
            <a:pPr eaLnBrk="1" hangingPunct="1"/>
            <a:r>
              <a:rPr lang="en-US" smtClean="0"/>
              <a:t>This field indicates whether the station is in</a:t>
            </a:r>
          </a:p>
          <a:p>
            <a:pPr lvl="1" eaLnBrk="1" hangingPunct="1"/>
            <a:r>
              <a:rPr lang="en-US" smtClean="0"/>
              <a:t>Power Save Mode</a:t>
            </a:r>
          </a:p>
          <a:p>
            <a:pPr lvl="1" eaLnBrk="1" hangingPunct="1"/>
            <a:r>
              <a:rPr lang="en-US" smtClean="0"/>
              <a:t>or</a:t>
            </a:r>
          </a:p>
          <a:p>
            <a:pPr lvl="1" eaLnBrk="1" hangingPunct="1"/>
            <a:r>
              <a:rPr lang="en-US" smtClean="0"/>
              <a:t>Active Mode</a:t>
            </a:r>
          </a:p>
          <a:p>
            <a:pPr eaLnBrk="1" hangingPunct="1"/>
            <a:r>
              <a:rPr lang="en-US" smtClean="0"/>
              <a:t>The access point uses this field so that it will know which stations are in sleep mode</a:t>
            </a:r>
          </a:p>
        </p:txBody>
      </p:sp>
      <p:sp>
        <p:nvSpPr>
          <p:cNvPr id="553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8B6E4E-2385-4CB3-8175-9164E14440CF}" type="slidenum">
              <a:rPr lang="en-US" smtClean="0"/>
              <a:pPr eaLnBrk="1" hangingPunct="1"/>
              <a:t>52</a:t>
            </a:fld>
            <a:endParaRPr lang="en-US" smtClean="0"/>
          </a:p>
        </p:txBody>
      </p:sp>
      <p:sp>
        <p:nvSpPr>
          <p:cNvPr id="553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Power Management Subfield</a:t>
            </a:r>
          </a:p>
        </p:txBody>
      </p:sp>
      <p:sp>
        <p:nvSpPr>
          <p:cNvPr id="56323" name="Content Placeholder 2"/>
          <p:cNvSpPr>
            <a:spLocks noGrp="1"/>
          </p:cNvSpPr>
          <p:nvPr>
            <p:ph idx="1"/>
          </p:nvPr>
        </p:nvSpPr>
        <p:spPr/>
        <p:txBody>
          <a:bodyPr/>
          <a:lstStyle/>
          <a:p>
            <a:pPr eaLnBrk="1" hangingPunct="1"/>
            <a:r>
              <a:rPr lang="en-US" smtClean="0"/>
              <a:t>Such a station requires the access point to hold transmissions for that station until it awakens</a:t>
            </a:r>
          </a:p>
        </p:txBody>
      </p:sp>
      <p:sp>
        <p:nvSpPr>
          <p:cNvPr id="563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69B91D-E294-4614-804F-D2998EF456A4}" type="slidenum">
              <a:rPr lang="en-US" smtClean="0"/>
              <a:pPr eaLnBrk="1" hangingPunct="1"/>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More Data Subfield</a:t>
            </a:r>
          </a:p>
        </p:txBody>
      </p:sp>
      <p:sp>
        <p:nvSpPr>
          <p:cNvPr id="57347" name="Rectangle 3"/>
          <p:cNvSpPr>
            <a:spLocks noGrp="1" noChangeArrowheads="1"/>
          </p:cNvSpPr>
          <p:nvPr>
            <p:ph idx="1"/>
          </p:nvPr>
        </p:nvSpPr>
        <p:spPr/>
        <p:txBody>
          <a:bodyPr/>
          <a:lstStyle/>
          <a:p>
            <a:pPr eaLnBrk="1" hangingPunct="1"/>
            <a:r>
              <a:rPr lang="en-US" smtClean="0"/>
              <a:t>1 bit</a:t>
            </a:r>
          </a:p>
          <a:p>
            <a:pPr eaLnBrk="1" hangingPunct="1"/>
            <a:r>
              <a:rPr lang="en-US" smtClean="0"/>
              <a:t>This is to let the receiver know that more frames will follow this frame for a station that has been in sleep mode</a:t>
            </a:r>
          </a:p>
        </p:txBody>
      </p:sp>
      <p:sp>
        <p:nvSpPr>
          <p:cNvPr id="573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C9D23D-9A0B-46E0-AFFB-54F1771C56C2}" type="slidenum">
              <a:rPr lang="en-US" smtClean="0"/>
              <a:pPr eaLnBrk="1" hangingPunct="1"/>
              <a:t>54</a:t>
            </a:fld>
            <a:endParaRPr lang="en-US" smtClean="0"/>
          </a:p>
        </p:txBody>
      </p:sp>
      <p:sp>
        <p:nvSpPr>
          <p:cNvPr id="573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WEP Subfield</a:t>
            </a:r>
          </a:p>
        </p:txBody>
      </p:sp>
      <p:sp>
        <p:nvSpPr>
          <p:cNvPr id="58371" name="Rectangle 3"/>
          <p:cNvSpPr>
            <a:spLocks noGrp="1" noChangeArrowheads="1"/>
          </p:cNvSpPr>
          <p:nvPr>
            <p:ph idx="1"/>
          </p:nvPr>
        </p:nvSpPr>
        <p:spPr/>
        <p:txBody>
          <a:bodyPr/>
          <a:lstStyle/>
          <a:p>
            <a:pPr eaLnBrk="1" hangingPunct="1"/>
            <a:r>
              <a:rPr lang="en-US" smtClean="0"/>
              <a:t>1 bit</a:t>
            </a:r>
          </a:p>
          <a:p>
            <a:pPr eaLnBrk="1" hangingPunct="1"/>
            <a:r>
              <a:rPr lang="en-US" smtClean="0"/>
              <a:t>This is set when WEP – Wireless Equivalent Privacy is used</a:t>
            </a:r>
          </a:p>
        </p:txBody>
      </p:sp>
      <p:sp>
        <p:nvSpPr>
          <p:cNvPr id="583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56187B-9793-493B-A228-969B913849C2}" type="slidenum">
              <a:rPr lang="en-US" smtClean="0"/>
              <a:pPr eaLnBrk="1" hangingPunct="1"/>
              <a:t>55</a:t>
            </a:fld>
            <a:endParaRPr lang="en-US" smtClean="0"/>
          </a:p>
        </p:txBody>
      </p:sp>
      <p:sp>
        <p:nvSpPr>
          <p:cNvPr id="583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Order Subfield</a:t>
            </a:r>
          </a:p>
        </p:txBody>
      </p:sp>
      <p:sp>
        <p:nvSpPr>
          <p:cNvPr id="59395" name="Rectangle 3"/>
          <p:cNvSpPr>
            <a:spLocks noGrp="1" noChangeArrowheads="1"/>
          </p:cNvSpPr>
          <p:nvPr>
            <p:ph idx="1"/>
          </p:nvPr>
        </p:nvSpPr>
        <p:spPr/>
        <p:txBody>
          <a:bodyPr/>
          <a:lstStyle/>
          <a:p>
            <a:pPr eaLnBrk="1" hangingPunct="1"/>
            <a:r>
              <a:rPr lang="en-US" smtClean="0"/>
              <a:t>1 bit</a:t>
            </a:r>
          </a:p>
          <a:p>
            <a:pPr eaLnBrk="1" hangingPunct="1"/>
            <a:r>
              <a:rPr lang="en-US" smtClean="0"/>
              <a:t>This field indicates that the DEC LAT protocol is in use</a:t>
            </a:r>
          </a:p>
          <a:p>
            <a:pPr eaLnBrk="1" hangingPunct="1"/>
            <a:r>
              <a:rPr lang="en-US" smtClean="0"/>
              <a:t>This is a protocol designed to allow LAN devices to connect to a DEC VAX minicomputer</a:t>
            </a:r>
          </a:p>
          <a:p>
            <a:pPr eaLnBrk="1" hangingPunct="1"/>
            <a:r>
              <a:rPr lang="en-US" smtClean="0"/>
              <a:t>For the most part, no one uses this protocol anymore</a:t>
            </a:r>
          </a:p>
        </p:txBody>
      </p:sp>
      <p:sp>
        <p:nvSpPr>
          <p:cNvPr id="593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32D463-2F8F-456E-87A6-B1FBB64DCCE7}" type="slidenum">
              <a:rPr lang="en-US" smtClean="0"/>
              <a:pPr eaLnBrk="1" hangingPunct="1"/>
              <a:t>56</a:t>
            </a:fld>
            <a:endParaRPr lang="en-US" smtClean="0"/>
          </a:p>
        </p:txBody>
      </p:sp>
      <p:sp>
        <p:nvSpPr>
          <p:cNvPr id="593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Duration or ID Field</a:t>
            </a:r>
          </a:p>
        </p:txBody>
      </p:sp>
      <p:sp>
        <p:nvSpPr>
          <p:cNvPr id="60419" name="Rectangle 3"/>
          <p:cNvSpPr>
            <a:spLocks noGrp="1" noChangeArrowheads="1"/>
          </p:cNvSpPr>
          <p:nvPr>
            <p:ph idx="1"/>
          </p:nvPr>
        </p:nvSpPr>
        <p:spPr/>
        <p:txBody>
          <a:bodyPr/>
          <a:lstStyle/>
          <a:p>
            <a:pPr eaLnBrk="1" hangingPunct="1"/>
            <a:r>
              <a:rPr lang="en-US" smtClean="0"/>
              <a:t>16 bits</a:t>
            </a:r>
          </a:p>
          <a:p>
            <a:pPr eaLnBrk="1" hangingPunct="1"/>
            <a:r>
              <a:rPr lang="en-US" smtClean="0"/>
              <a:t>The meaning of this field depends on the type of frame this is</a:t>
            </a:r>
          </a:p>
          <a:p>
            <a:pPr eaLnBrk="1" hangingPunct="1"/>
            <a:r>
              <a:rPr lang="en-US" smtClean="0"/>
              <a:t>It can be used to</a:t>
            </a:r>
          </a:p>
          <a:p>
            <a:pPr lvl="1" eaLnBrk="1" hangingPunct="1"/>
            <a:r>
              <a:rPr lang="en-US" smtClean="0"/>
              <a:t>Set the NAV value, which is the number of microseconds the medium is expected to be busy for a transmission</a:t>
            </a:r>
          </a:p>
        </p:txBody>
      </p:sp>
      <p:sp>
        <p:nvSpPr>
          <p:cNvPr id="604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DE4B395-4B6D-4E04-ABEE-FBBC223C2F14}" type="slidenum">
              <a:rPr lang="en-US" smtClean="0"/>
              <a:pPr eaLnBrk="1" hangingPunct="1"/>
              <a:t>57</a:t>
            </a:fld>
            <a:endParaRPr lang="en-US" smtClean="0"/>
          </a:p>
        </p:txBody>
      </p:sp>
      <p:sp>
        <p:nvSpPr>
          <p:cNvPr id="604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Duration or ID Field</a:t>
            </a:r>
          </a:p>
        </p:txBody>
      </p:sp>
      <p:sp>
        <p:nvSpPr>
          <p:cNvPr id="61443" name="Content Placeholder 2"/>
          <p:cNvSpPr>
            <a:spLocks noGrp="1"/>
          </p:cNvSpPr>
          <p:nvPr>
            <p:ph idx="1"/>
          </p:nvPr>
        </p:nvSpPr>
        <p:spPr/>
        <p:txBody>
          <a:bodyPr/>
          <a:lstStyle/>
          <a:p>
            <a:pPr lvl="1" eaLnBrk="1" hangingPunct="1"/>
            <a:r>
              <a:rPr lang="en-US" smtClean="0"/>
              <a:t>Set the NAV for stations that missed the beacon that announced the NAV value as just described</a:t>
            </a:r>
          </a:p>
          <a:p>
            <a:pPr lvl="1" eaLnBrk="1" hangingPunct="1"/>
            <a:r>
              <a:rPr lang="en-US" smtClean="0"/>
              <a:t>Transmit a PS - Poll frame by stations awakening from power saving mode</a:t>
            </a:r>
          </a:p>
        </p:txBody>
      </p:sp>
      <p:sp>
        <p:nvSpPr>
          <p:cNvPr id="61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6BD07CB-E02F-4A1F-AD73-F1FCDFAFBA13}" type="slidenum">
              <a:rPr lang="en-US" smtClean="0"/>
              <a:pPr eaLnBrk="1" hangingPunct="1"/>
              <a:t>58</a:t>
            </a:fld>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Address Field 1</a:t>
            </a:r>
          </a:p>
        </p:txBody>
      </p:sp>
      <p:sp>
        <p:nvSpPr>
          <p:cNvPr id="62467" name="Rectangle 3"/>
          <p:cNvSpPr>
            <a:spLocks noGrp="1" noChangeArrowheads="1"/>
          </p:cNvSpPr>
          <p:nvPr>
            <p:ph idx="1"/>
          </p:nvPr>
        </p:nvSpPr>
        <p:spPr/>
        <p:txBody>
          <a:bodyPr/>
          <a:lstStyle/>
          <a:p>
            <a:pPr eaLnBrk="1" hangingPunct="1"/>
            <a:r>
              <a:rPr lang="en-US" smtClean="0"/>
              <a:t>48 bits</a:t>
            </a:r>
          </a:p>
          <a:p>
            <a:pPr eaLnBrk="1" hangingPunct="1"/>
            <a:r>
              <a:rPr lang="en-US" smtClean="0"/>
              <a:t>A frame can have up to four addresses in it</a:t>
            </a:r>
          </a:p>
          <a:p>
            <a:pPr eaLnBrk="1" hangingPunct="1"/>
            <a:r>
              <a:rPr lang="en-US" smtClean="0"/>
              <a:t>This is the first of the four</a:t>
            </a:r>
          </a:p>
          <a:p>
            <a:pPr eaLnBrk="1" hangingPunct="1"/>
            <a:r>
              <a:rPr lang="en-US" smtClean="0"/>
              <a:t>This is the recipient address</a:t>
            </a:r>
          </a:p>
          <a:p>
            <a:pPr eaLnBrk="1" hangingPunct="1"/>
            <a:r>
              <a:rPr lang="en-US" smtClean="0"/>
              <a:t>The actual value of this field depends on the values in the To DS and From DS fields</a:t>
            </a:r>
          </a:p>
        </p:txBody>
      </p:sp>
      <p:sp>
        <p:nvSpPr>
          <p:cNvPr id="62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67FE324-559E-4D87-BFD7-263426F5AC9B}" type="slidenum">
              <a:rPr lang="en-US" smtClean="0"/>
              <a:pPr eaLnBrk="1" hangingPunct="1"/>
              <a:t>59</a:t>
            </a:fld>
            <a:endParaRPr lang="en-US" smtClean="0"/>
          </a:p>
        </p:txBody>
      </p:sp>
      <p:sp>
        <p:nvSpPr>
          <p:cNvPr id="624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Management Frame Types</a:t>
            </a:r>
          </a:p>
        </p:txBody>
      </p:sp>
      <p:sp>
        <p:nvSpPr>
          <p:cNvPr id="8195" name="Rectangle 3"/>
          <p:cNvSpPr>
            <a:spLocks noGrp="1" noChangeArrowheads="1"/>
          </p:cNvSpPr>
          <p:nvPr>
            <p:ph idx="1"/>
          </p:nvPr>
        </p:nvSpPr>
        <p:spPr/>
        <p:txBody>
          <a:bodyPr/>
          <a:lstStyle/>
          <a:p>
            <a:pPr eaLnBrk="1" hangingPunct="1"/>
            <a:r>
              <a:rPr lang="en-US" smtClean="0"/>
              <a:t>The management frames are</a:t>
            </a:r>
          </a:p>
          <a:p>
            <a:pPr lvl="1" eaLnBrk="1" hangingPunct="1"/>
            <a:r>
              <a:rPr lang="en-US" smtClean="0"/>
              <a:t>Association request</a:t>
            </a:r>
          </a:p>
          <a:p>
            <a:pPr lvl="1" eaLnBrk="1" hangingPunct="1"/>
            <a:r>
              <a:rPr lang="en-US" smtClean="0"/>
              <a:t>Association response</a:t>
            </a:r>
          </a:p>
          <a:p>
            <a:pPr lvl="1" eaLnBrk="1" hangingPunct="1"/>
            <a:r>
              <a:rPr lang="en-US" smtClean="0"/>
              <a:t>Reassociation request</a:t>
            </a:r>
          </a:p>
          <a:p>
            <a:pPr lvl="1" eaLnBrk="1" hangingPunct="1"/>
            <a:r>
              <a:rPr lang="en-US" smtClean="0"/>
              <a:t>Reassociation response</a:t>
            </a:r>
          </a:p>
          <a:p>
            <a:pPr lvl="1" eaLnBrk="1" hangingPunct="1"/>
            <a:r>
              <a:rPr lang="en-US" smtClean="0"/>
              <a:t>Probe request</a:t>
            </a:r>
          </a:p>
          <a:p>
            <a:pPr lvl="1" eaLnBrk="1" hangingPunct="1"/>
            <a:r>
              <a:rPr lang="en-US" smtClean="0"/>
              <a:t>Probe response</a:t>
            </a:r>
          </a:p>
          <a:p>
            <a:pPr lvl="1" eaLnBrk="1" hangingPunct="1"/>
            <a:r>
              <a:rPr lang="en-US" smtClean="0"/>
              <a:t>Beacon</a:t>
            </a:r>
          </a:p>
        </p:txBody>
      </p:sp>
      <p:sp>
        <p:nvSpPr>
          <p:cNvPr id="8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40B82DA-A9B3-4818-9FBF-D9F4243CF416}" type="slidenum">
              <a:rPr lang="en-US" smtClean="0"/>
              <a:pPr eaLnBrk="1" hangingPunct="1"/>
              <a:t>6</a:t>
            </a:fld>
            <a:endParaRPr lang="en-US" smtClean="0"/>
          </a:p>
        </p:txBody>
      </p:sp>
      <p:sp>
        <p:nvSpPr>
          <p:cNvPr id="81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Address Field 1</a:t>
            </a:r>
          </a:p>
        </p:txBody>
      </p:sp>
      <p:sp>
        <p:nvSpPr>
          <p:cNvPr id="63491" name="Content Placeholder 2"/>
          <p:cNvSpPr>
            <a:spLocks noGrp="1"/>
          </p:cNvSpPr>
          <p:nvPr>
            <p:ph idx="1"/>
          </p:nvPr>
        </p:nvSpPr>
        <p:spPr/>
        <p:txBody>
          <a:bodyPr/>
          <a:lstStyle/>
          <a:p>
            <a:pPr eaLnBrk="1" hangingPunct="1"/>
            <a:r>
              <a:rPr lang="en-US" smtClean="0"/>
              <a:t>This recipient can be</a:t>
            </a:r>
          </a:p>
          <a:p>
            <a:pPr lvl="1" eaLnBrk="1" hangingPunct="1"/>
            <a:r>
              <a:rPr lang="en-US" smtClean="0"/>
              <a:t>Broadcast address</a:t>
            </a:r>
          </a:p>
          <a:p>
            <a:pPr lvl="1" eaLnBrk="1" hangingPunct="1"/>
            <a:r>
              <a:rPr lang="en-US" smtClean="0"/>
              <a:t>Access point address</a:t>
            </a:r>
          </a:p>
          <a:p>
            <a:pPr lvl="1" eaLnBrk="1" hangingPunct="1"/>
            <a:r>
              <a:rPr lang="en-US" smtClean="0"/>
              <a:t>Station address</a:t>
            </a:r>
          </a:p>
        </p:txBody>
      </p:sp>
      <p:sp>
        <p:nvSpPr>
          <p:cNvPr id="634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63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389491A-AB7C-4F96-A0CA-F69B1433DCD7}" type="slidenum">
              <a:rPr lang="en-US" smtClean="0"/>
              <a:pPr eaLnBrk="1" hangingPunct="1"/>
              <a:t>60</a:t>
            </a:fld>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Address Field 2</a:t>
            </a:r>
          </a:p>
        </p:txBody>
      </p:sp>
      <p:sp>
        <p:nvSpPr>
          <p:cNvPr id="64515" name="Rectangle 3"/>
          <p:cNvSpPr>
            <a:spLocks noGrp="1" noChangeArrowheads="1"/>
          </p:cNvSpPr>
          <p:nvPr>
            <p:ph idx="1"/>
          </p:nvPr>
        </p:nvSpPr>
        <p:spPr/>
        <p:txBody>
          <a:bodyPr/>
          <a:lstStyle/>
          <a:p>
            <a:pPr eaLnBrk="1" hangingPunct="1"/>
            <a:r>
              <a:rPr lang="en-US" smtClean="0"/>
              <a:t>48 bits</a:t>
            </a:r>
          </a:p>
          <a:p>
            <a:pPr eaLnBrk="1" hangingPunct="1"/>
            <a:r>
              <a:rPr lang="en-US" smtClean="0"/>
              <a:t>This is the second of the four address fields</a:t>
            </a:r>
          </a:p>
          <a:p>
            <a:pPr eaLnBrk="1" hangingPunct="1"/>
            <a:r>
              <a:rPr lang="en-US" smtClean="0"/>
              <a:t>This address is the unit transmitting the frame, either the access point or whichever station it might be</a:t>
            </a:r>
          </a:p>
          <a:p>
            <a:pPr eaLnBrk="1" hangingPunct="1"/>
            <a:r>
              <a:rPr lang="en-US" smtClean="0"/>
              <a:t>If the original transmitter of this frame is a wired device, then the address here is the access point that is retransmitting the data</a:t>
            </a:r>
          </a:p>
        </p:txBody>
      </p:sp>
      <p:sp>
        <p:nvSpPr>
          <p:cNvPr id="64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09F224-42ED-4348-A2FD-29BA8D9D4E40}" type="slidenum">
              <a:rPr lang="en-US" smtClean="0"/>
              <a:pPr eaLnBrk="1" hangingPunct="1"/>
              <a:t>61</a:t>
            </a:fld>
            <a:endParaRPr lang="en-US" smtClean="0"/>
          </a:p>
        </p:txBody>
      </p:sp>
      <p:sp>
        <p:nvSpPr>
          <p:cNvPr id="645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Address Field 3</a:t>
            </a:r>
          </a:p>
        </p:txBody>
      </p:sp>
      <p:sp>
        <p:nvSpPr>
          <p:cNvPr id="65539" name="Rectangle 3"/>
          <p:cNvSpPr>
            <a:spLocks noGrp="1" noChangeArrowheads="1"/>
          </p:cNvSpPr>
          <p:nvPr>
            <p:ph idx="1"/>
          </p:nvPr>
        </p:nvSpPr>
        <p:spPr/>
        <p:txBody>
          <a:bodyPr/>
          <a:lstStyle/>
          <a:p>
            <a:pPr eaLnBrk="1" hangingPunct="1"/>
            <a:r>
              <a:rPr lang="en-US" smtClean="0"/>
              <a:t>48 bits</a:t>
            </a:r>
          </a:p>
          <a:p>
            <a:pPr eaLnBrk="1" hangingPunct="1"/>
            <a:r>
              <a:rPr lang="en-US" smtClean="0"/>
              <a:t>This is the third of the four addresses</a:t>
            </a:r>
          </a:p>
          <a:p>
            <a:pPr eaLnBrk="1" hangingPunct="1"/>
            <a:r>
              <a:rPr lang="en-US" smtClean="0"/>
              <a:t>Depending again on the To DS and From DS this can be either the original source address or the destination address</a:t>
            </a:r>
          </a:p>
        </p:txBody>
      </p:sp>
      <p:sp>
        <p:nvSpPr>
          <p:cNvPr id="65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9A8029-3921-40DE-90ED-8DCB60C2592C}" type="slidenum">
              <a:rPr lang="en-US" smtClean="0"/>
              <a:pPr eaLnBrk="1" hangingPunct="1"/>
              <a:t>62</a:t>
            </a:fld>
            <a:endParaRPr lang="en-US" smtClean="0"/>
          </a:p>
        </p:txBody>
      </p:sp>
      <p:sp>
        <p:nvSpPr>
          <p:cNvPr id="655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Sequence Control Field</a:t>
            </a:r>
          </a:p>
        </p:txBody>
      </p:sp>
      <p:sp>
        <p:nvSpPr>
          <p:cNvPr id="66563" name="Rectangle 3"/>
          <p:cNvSpPr>
            <a:spLocks noGrp="1" noChangeArrowheads="1"/>
          </p:cNvSpPr>
          <p:nvPr>
            <p:ph idx="1"/>
          </p:nvPr>
        </p:nvSpPr>
        <p:spPr/>
        <p:txBody>
          <a:bodyPr/>
          <a:lstStyle/>
          <a:p>
            <a:pPr eaLnBrk="1" hangingPunct="1"/>
            <a:r>
              <a:rPr lang="en-US" smtClean="0"/>
              <a:t>16 bits</a:t>
            </a:r>
          </a:p>
          <a:p>
            <a:pPr eaLnBrk="1" hangingPunct="1"/>
            <a:r>
              <a:rPr lang="en-US" smtClean="0"/>
              <a:t>This field is used to reorder the fragments back into a complete and correct frame and to discard duplicate frames</a:t>
            </a:r>
          </a:p>
        </p:txBody>
      </p:sp>
      <p:sp>
        <p:nvSpPr>
          <p:cNvPr id="665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56FBC9-C117-4D3D-A463-08C7E7DDA49E}" type="slidenum">
              <a:rPr lang="en-US" smtClean="0"/>
              <a:pPr eaLnBrk="1" hangingPunct="1"/>
              <a:t>63</a:t>
            </a:fld>
            <a:endParaRPr lang="en-US" smtClean="0"/>
          </a:p>
        </p:txBody>
      </p:sp>
      <p:sp>
        <p:nvSpPr>
          <p:cNvPr id="665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Address Field 4</a:t>
            </a:r>
          </a:p>
        </p:txBody>
      </p:sp>
      <p:sp>
        <p:nvSpPr>
          <p:cNvPr id="67587" name="Rectangle 3"/>
          <p:cNvSpPr>
            <a:spLocks noGrp="1" noChangeArrowheads="1"/>
          </p:cNvSpPr>
          <p:nvPr>
            <p:ph idx="1"/>
          </p:nvPr>
        </p:nvSpPr>
        <p:spPr/>
        <p:txBody>
          <a:bodyPr/>
          <a:lstStyle/>
          <a:p>
            <a:pPr eaLnBrk="1" hangingPunct="1"/>
            <a:r>
              <a:rPr lang="en-US" smtClean="0"/>
              <a:t>48 bits</a:t>
            </a:r>
          </a:p>
          <a:p>
            <a:pPr eaLnBrk="1" hangingPunct="1"/>
            <a:r>
              <a:rPr lang="en-US" smtClean="0"/>
              <a:t>This is the fourth of the four addresses</a:t>
            </a:r>
          </a:p>
          <a:p>
            <a:pPr eaLnBrk="1" hangingPunct="1"/>
            <a:r>
              <a:rPr lang="en-US" smtClean="0"/>
              <a:t>This field is used when a frame is going from one AP – Access Point to another AP</a:t>
            </a:r>
          </a:p>
        </p:txBody>
      </p:sp>
      <p:sp>
        <p:nvSpPr>
          <p:cNvPr id="67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F784186-8457-451B-BE27-675DCE2B1926}" type="slidenum">
              <a:rPr lang="en-US" smtClean="0"/>
              <a:pPr eaLnBrk="1" hangingPunct="1"/>
              <a:t>64</a:t>
            </a:fld>
            <a:endParaRPr lang="en-US" smtClean="0"/>
          </a:p>
        </p:txBody>
      </p:sp>
      <p:sp>
        <p:nvSpPr>
          <p:cNvPr id="675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Initialization Vector Header</a:t>
            </a:r>
          </a:p>
        </p:txBody>
      </p:sp>
      <p:sp>
        <p:nvSpPr>
          <p:cNvPr id="68611" name="Rectangle 3"/>
          <p:cNvSpPr>
            <a:spLocks noGrp="1" noChangeArrowheads="1"/>
          </p:cNvSpPr>
          <p:nvPr>
            <p:ph idx="1"/>
          </p:nvPr>
        </p:nvSpPr>
        <p:spPr/>
        <p:txBody>
          <a:bodyPr/>
          <a:lstStyle/>
          <a:p>
            <a:pPr eaLnBrk="1" hangingPunct="1"/>
            <a:r>
              <a:rPr lang="en-US" smtClean="0"/>
              <a:t>This is an extension to the normal header</a:t>
            </a:r>
          </a:p>
          <a:p>
            <a:pPr eaLnBrk="1" hangingPunct="1"/>
            <a:r>
              <a:rPr lang="en-US" smtClean="0"/>
              <a:t>It exists only if WEP is being used</a:t>
            </a:r>
          </a:p>
          <a:p>
            <a:pPr eaLnBrk="1" hangingPunct="1"/>
            <a:r>
              <a:rPr lang="en-US" smtClean="0"/>
              <a:t>It is 4 bytes long</a:t>
            </a:r>
          </a:p>
          <a:p>
            <a:pPr eaLnBrk="1" hangingPunct="1"/>
            <a:r>
              <a:rPr lang="en-US" smtClean="0"/>
              <a:t>This header along with the Integrity Value Check shown below constitute the WEP information that is added</a:t>
            </a:r>
          </a:p>
        </p:txBody>
      </p:sp>
      <p:sp>
        <p:nvSpPr>
          <p:cNvPr id="686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F8D30D-2744-4AD0-B7D1-399414A09CD1}" type="slidenum">
              <a:rPr lang="en-US" smtClean="0"/>
              <a:pPr eaLnBrk="1" hangingPunct="1"/>
              <a:t>65</a:t>
            </a:fld>
            <a:endParaRPr lang="en-US" smtClean="0"/>
          </a:p>
        </p:txBody>
      </p:sp>
      <p:sp>
        <p:nvSpPr>
          <p:cNvPr id="686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Initialization Vector Subfields</a:t>
            </a:r>
          </a:p>
        </p:txBody>
      </p:sp>
      <p:sp>
        <p:nvSpPr>
          <p:cNvPr id="69635" name="Rectangle 3"/>
          <p:cNvSpPr>
            <a:spLocks noGrp="1" noChangeArrowheads="1"/>
          </p:cNvSpPr>
          <p:nvPr>
            <p:ph idx="1"/>
          </p:nvPr>
        </p:nvSpPr>
        <p:spPr/>
        <p:txBody>
          <a:bodyPr/>
          <a:lstStyle/>
          <a:p>
            <a:pPr eaLnBrk="1" hangingPunct="1"/>
            <a:r>
              <a:rPr lang="en-US" smtClean="0"/>
              <a:t>If the initialization vector header is used, there are three subfields in this header</a:t>
            </a:r>
          </a:p>
          <a:p>
            <a:pPr lvl="1" eaLnBrk="1" hangingPunct="1"/>
            <a:r>
              <a:rPr lang="en-US" smtClean="0"/>
              <a:t>Initialization Vector</a:t>
            </a:r>
          </a:p>
          <a:p>
            <a:pPr lvl="2" eaLnBrk="1" hangingPunct="1"/>
            <a:r>
              <a:rPr lang="en-US" smtClean="0"/>
              <a:t>This subfield carries the 24 bit initialization vector</a:t>
            </a:r>
          </a:p>
          <a:p>
            <a:pPr lvl="1" eaLnBrk="1" hangingPunct="1"/>
            <a:r>
              <a:rPr lang="en-US" smtClean="0"/>
              <a:t>Pad</a:t>
            </a:r>
          </a:p>
          <a:p>
            <a:pPr lvl="2" eaLnBrk="1" hangingPunct="1"/>
            <a:r>
              <a:rPr lang="en-US" smtClean="0"/>
              <a:t>This is to adjust the size, if required</a:t>
            </a:r>
          </a:p>
          <a:p>
            <a:pPr lvl="1" eaLnBrk="1" hangingPunct="1"/>
            <a:r>
              <a:rPr lang="en-US" smtClean="0"/>
              <a:t>Key ID</a:t>
            </a:r>
          </a:p>
          <a:p>
            <a:pPr lvl="2" eaLnBrk="1" hangingPunct="1"/>
            <a:r>
              <a:rPr lang="en-US" smtClean="0"/>
              <a:t>This identifies the default key that was used to encrypt the frame</a:t>
            </a:r>
          </a:p>
        </p:txBody>
      </p:sp>
      <p:sp>
        <p:nvSpPr>
          <p:cNvPr id="69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B50BAC-878E-4CC8-A8DC-75C05A6613C0}" type="slidenum">
              <a:rPr lang="en-US" smtClean="0"/>
              <a:pPr eaLnBrk="1" hangingPunct="1"/>
              <a:t>66</a:t>
            </a:fld>
            <a:endParaRPr lang="en-US" smtClean="0"/>
          </a:p>
        </p:txBody>
      </p:sp>
      <p:sp>
        <p:nvSpPr>
          <p:cNvPr id="696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Frame Body Field</a:t>
            </a:r>
          </a:p>
        </p:txBody>
      </p:sp>
      <p:sp>
        <p:nvSpPr>
          <p:cNvPr id="70659" name="Rectangle 3"/>
          <p:cNvSpPr>
            <a:spLocks noGrp="1" noChangeArrowheads="1"/>
          </p:cNvSpPr>
          <p:nvPr>
            <p:ph idx="1"/>
          </p:nvPr>
        </p:nvSpPr>
        <p:spPr/>
        <p:txBody>
          <a:bodyPr/>
          <a:lstStyle/>
          <a:p>
            <a:pPr eaLnBrk="1" hangingPunct="1"/>
            <a:r>
              <a:rPr lang="en-US" smtClean="0"/>
              <a:t>Finally the important stuff, the data</a:t>
            </a:r>
          </a:p>
          <a:p>
            <a:pPr eaLnBrk="1" hangingPunct="1"/>
            <a:r>
              <a:rPr lang="en-US" smtClean="0"/>
              <a:t>This is the point to all of this discussed here</a:t>
            </a:r>
          </a:p>
          <a:p>
            <a:pPr eaLnBrk="1" hangingPunct="1"/>
            <a:r>
              <a:rPr lang="en-US" smtClean="0"/>
              <a:t>To get data from one place to another</a:t>
            </a:r>
          </a:p>
          <a:p>
            <a:pPr eaLnBrk="1" hangingPunct="1"/>
            <a:r>
              <a:rPr lang="en-US" smtClean="0"/>
              <a:t>Up to 2304 bytes of data is provided for</a:t>
            </a:r>
          </a:p>
          <a:p>
            <a:pPr lvl="1" eaLnBrk="1" hangingPunct="1"/>
            <a:r>
              <a:rPr lang="en-US" smtClean="0"/>
              <a:t>Out of this 2304 bytes 8 bytes are used for the 802.2 LLC headers</a:t>
            </a:r>
          </a:p>
          <a:p>
            <a:pPr lvl="1" eaLnBrk="1" hangingPunct="1"/>
            <a:r>
              <a:rPr lang="en-US" smtClean="0"/>
              <a:t>So the actual maximum real data that can be passed up to the next layer is 2296 bytes</a:t>
            </a:r>
          </a:p>
        </p:txBody>
      </p:sp>
      <p:sp>
        <p:nvSpPr>
          <p:cNvPr id="706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FE629C-5087-45E2-8CDC-72C208F6250A}" type="slidenum">
              <a:rPr lang="en-US" smtClean="0"/>
              <a:pPr eaLnBrk="1" hangingPunct="1"/>
              <a:t>67</a:t>
            </a:fld>
            <a:endParaRPr lang="en-US" smtClean="0"/>
          </a:p>
        </p:txBody>
      </p:sp>
      <p:sp>
        <p:nvSpPr>
          <p:cNvPr id="706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t>Frame Body Field</a:t>
            </a:r>
          </a:p>
        </p:txBody>
      </p:sp>
      <p:sp>
        <p:nvSpPr>
          <p:cNvPr id="71683" name="Content Placeholder 2"/>
          <p:cNvSpPr>
            <a:spLocks noGrp="1"/>
          </p:cNvSpPr>
          <p:nvPr>
            <p:ph idx="1"/>
          </p:nvPr>
        </p:nvSpPr>
        <p:spPr/>
        <p:txBody>
          <a:bodyPr/>
          <a:lstStyle/>
          <a:p>
            <a:pPr lvl="1" eaLnBrk="1" hangingPunct="1"/>
            <a:r>
              <a:rPr lang="en-US" smtClean="0"/>
              <a:t>However a maximum payload of up to 2312 bytes must be supported to accommodate WEP overhead if WEP is used</a:t>
            </a:r>
          </a:p>
        </p:txBody>
      </p:sp>
      <p:sp>
        <p:nvSpPr>
          <p:cNvPr id="716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71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7D47B09-EB60-4597-8299-12BB7A96F3DC}" type="slidenum">
              <a:rPr lang="en-US" smtClean="0"/>
              <a:pPr eaLnBrk="1" hangingPunct="1"/>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Integrity Value Check</a:t>
            </a:r>
          </a:p>
        </p:txBody>
      </p:sp>
      <p:sp>
        <p:nvSpPr>
          <p:cNvPr id="72707" name="Rectangle 3"/>
          <p:cNvSpPr>
            <a:spLocks noGrp="1" noChangeArrowheads="1"/>
          </p:cNvSpPr>
          <p:nvPr>
            <p:ph idx="1"/>
          </p:nvPr>
        </p:nvSpPr>
        <p:spPr/>
        <p:txBody>
          <a:bodyPr/>
          <a:lstStyle/>
          <a:p>
            <a:pPr eaLnBrk="1" hangingPunct="1"/>
            <a:r>
              <a:rPr lang="en-US" smtClean="0"/>
              <a:t>This addition to the trailer exists only if WEP is being used</a:t>
            </a:r>
          </a:p>
          <a:p>
            <a:pPr eaLnBrk="1" hangingPunct="1"/>
            <a:r>
              <a:rPr lang="en-US" smtClean="0"/>
              <a:t>It is 4 bytes long</a:t>
            </a:r>
          </a:p>
          <a:p>
            <a:pPr eaLnBrk="1" hangingPunct="1"/>
            <a:r>
              <a:rPr lang="en-US" smtClean="0"/>
              <a:t>This trailer along with the IV header shown above constitutes the information that is added if WEP is used</a:t>
            </a:r>
          </a:p>
        </p:txBody>
      </p:sp>
      <p:sp>
        <p:nvSpPr>
          <p:cNvPr id="727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5ADB3C-9FD4-4FEB-A845-3E794843D10D}" type="slidenum">
              <a:rPr lang="en-US" smtClean="0"/>
              <a:pPr eaLnBrk="1" hangingPunct="1"/>
              <a:t>69</a:t>
            </a:fld>
            <a:endParaRPr lang="en-US" smtClean="0"/>
          </a:p>
        </p:txBody>
      </p:sp>
      <p:sp>
        <p:nvSpPr>
          <p:cNvPr id="727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Management Frame Types</a:t>
            </a:r>
          </a:p>
        </p:txBody>
      </p:sp>
      <p:sp>
        <p:nvSpPr>
          <p:cNvPr id="9219" name="Content Placeholder 2"/>
          <p:cNvSpPr>
            <a:spLocks noGrp="1"/>
          </p:cNvSpPr>
          <p:nvPr>
            <p:ph idx="1"/>
          </p:nvPr>
        </p:nvSpPr>
        <p:spPr/>
        <p:txBody>
          <a:bodyPr/>
          <a:lstStyle/>
          <a:p>
            <a:pPr lvl="1" eaLnBrk="1" hangingPunct="1"/>
            <a:r>
              <a:rPr lang="en-US" smtClean="0"/>
              <a:t>ATIM</a:t>
            </a:r>
          </a:p>
          <a:p>
            <a:pPr lvl="1" eaLnBrk="1" hangingPunct="1"/>
            <a:r>
              <a:rPr lang="en-US" smtClean="0"/>
              <a:t>Disassociation</a:t>
            </a:r>
          </a:p>
          <a:p>
            <a:pPr lvl="1" eaLnBrk="1" hangingPunct="1"/>
            <a:r>
              <a:rPr lang="en-US" smtClean="0"/>
              <a:t>Authentication</a:t>
            </a:r>
          </a:p>
          <a:p>
            <a:pPr lvl="1" eaLnBrk="1" hangingPunct="1"/>
            <a:r>
              <a:rPr lang="en-US" smtClean="0"/>
              <a:t>Deauthentication</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86E8F1-4425-4089-B4BB-222E161CD01E}" type="slidenum">
              <a:rPr lang="en-US" smtClean="0"/>
              <a:pPr eaLnBrk="1" hangingPunct="1"/>
              <a:t>7</a:t>
            </a:fld>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CRC Field</a:t>
            </a:r>
          </a:p>
        </p:txBody>
      </p:sp>
      <p:sp>
        <p:nvSpPr>
          <p:cNvPr id="73731" name="Rectangle 3"/>
          <p:cNvSpPr>
            <a:spLocks noGrp="1" noChangeArrowheads="1"/>
          </p:cNvSpPr>
          <p:nvPr>
            <p:ph idx="1"/>
          </p:nvPr>
        </p:nvSpPr>
        <p:spPr/>
        <p:txBody>
          <a:bodyPr/>
          <a:lstStyle/>
          <a:p>
            <a:pPr eaLnBrk="1" hangingPunct="1"/>
            <a:r>
              <a:rPr lang="en-US" smtClean="0"/>
              <a:t>32 bits</a:t>
            </a:r>
          </a:p>
          <a:p>
            <a:pPr eaLnBrk="1" hangingPunct="1"/>
            <a:r>
              <a:rPr lang="en-US" smtClean="0"/>
              <a:t>The checksum</a:t>
            </a:r>
          </a:p>
          <a:p>
            <a:pPr eaLnBrk="1" hangingPunct="1"/>
            <a:r>
              <a:rPr lang="en-US" smtClean="0"/>
              <a:t>This is used as always to be sure the frame got to its destination intact</a:t>
            </a:r>
          </a:p>
        </p:txBody>
      </p:sp>
      <p:sp>
        <p:nvSpPr>
          <p:cNvPr id="737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FDDB7A-B0AF-45D1-82D5-CDA1EA4819B4}" type="slidenum">
              <a:rPr lang="en-US" smtClean="0"/>
              <a:pPr eaLnBrk="1" hangingPunct="1"/>
              <a:t>70</a:t>
            </a:fld>
            <a:endParaRPr lang="en-US" smtClean="0"/>
          </a:p>
        </p:txBody>
      </p:sp>
      <p:sp>
        <p:nvSpPr>
          <p:cNvPr id="737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Management Frame Format</a:t>
            </a:r>
          </a:p>
        </p:txBody>
      </p:sp>
      <p:sp>
        <p:nvSpPr>
          <p:cNvPr id="74755" name="Rectangle 3"/>
          <p:cNvSpPr>
            <a:spLocks noGrp="1" noChangeArrowheads="1"/>
          </p:cNvSpPr>
          <p:nvPr>
            <p:ph idx="1"/>
          </p:nvPr>
        </p:nvSpPr>
        <p:spPr/>
        <p:txBody>
          <a:bodyPr/>
          <a:lstStyle/>
          <a:p>
            <a:pPr eaLnBrk="1" hangingPunct="1"/>
            <a:r>
              <a:rPr lang="en-US" smtClean="0"/>
              <a:t>Let’s switch from the data frame to the format of a management frame</a:t>
            </a:r>
          </a:p>
          <a:p>
            <a:pPr eaLnBrk="1" hangingPunct="1"/>
            <a:r>
              <a:rPr lang="en-US" smtClean="0"/>
              <a:t>This frame has fewer fields</a:t>
            </a:r>
          </a:p>
          <a:p>
            <a:pPr eaLnBrk="1" hangingPunct="1"/>
            <a:r>
              <a:rPr lang="en-US" smtClean="0"/>
              <a:t>For example</a:t>
            </a:r>
          </a:p>
        </p:txBody>
      </p:sp>
      <p:sp>
        <p:nvSpPr>
          <p:cNvPr id="747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5A7D8D-809A-430E-8880-1FB253DC8F24}" type="slidenum">
              <a:rPr lang="en-US" smtClean="0"/>
              <a:pPr eaLnBrk="1" hangingPunct="1"/>
              <a:t>71</a:t>
            </a:fld>
            <a:endParaRPr lang="en-US" smtClean="0"/>
          </a:p>
        </p:txBody>
      </p:sp>
      <p:sp>
        <p:nvSpPr>
          <p:cNvPr id="747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Management Frame Format</a:t>
            </a:r>
          </a:p>
        </p:txBody>
      </p:sp>
      <p:graphicFrame>
        <p:nvGraphicFramePr>
          <p:cNvPr id="1103895" name="Group 23"/>
          <p:cNvGraphicFramePr>
            <a:graphicFrameLocks noGrp="1"/>
          </p:cNvGraphicFramePr>
          <p:nvPr>
            <p:ph type="tbl" idx="1"/>
          </p:nvPr>
        </p:nvGraphicFramePr>
        <p:xfrm>
          <a:off x="2667000" y="1260475"/>
          <a:ext cx="3810000" cy="4764088"/>
        </p:xfrm>
        <a:graphic>
          <a:graphicData uri="http://schemas.openxmlformats.org/drawingml/2006/table">
            <a:tbl>
              <a:tblPr/>
              <a:tblGrid>
                <a:gridCol w="3810000"/>
              </a:tblGrid>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Frame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Duration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DA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SA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err="1" smtClean="0">
                          <a:ln>
                            <a:noFill/>
                          </a:ln>
                          <a:solidFill>
                            <a:schemeClr val="tx1"/>
                          </a:solidFill>
                          <a:effectLst/>
                          <a:latin typeface="Times New Roman" pitchFamily="18" charset="0"/>
                        </a:rPr>
                        <a:t>BSSID</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Sequence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Frame Body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err="1" smtClean="0">
                          <a:ln>
                            <a:noFill/>
                          </a:ln>
                          <a:solidFill>
                            <a:schemeClr val="tx1"/>
                          </a:solidFill>
                          <a:effectLst/>
                          <a:latin typeface="Times New Roman" pitchFamily="18" charset="0"/>
                        </a:rPr>
                        <a:t>CRC</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7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A138D0-037D-4237-A1F2-26BA6DCD5FB7}" type="slidenum">
              <a:rPr lang="en-US" smtClean="0"/>
              <a:pPr eaLnBrk="1" hangingPunct="1"/>
              <a:t>72</a:t>
            </a:fld>
            <a:endParaRPr lang="en-US" smtClean="0"/>
          </a:p>
        </p:txBody>
      </p:sp>
      <p:sp>
        <p:nvSpPr>
          <p:cNvPr id="75800" name="Footer Placeholder 2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Management Frame Format</a:t>
            </a:r>
          </a:p>
        </p:txBody>
      </p:sp>
      <p:sp>
        <p:nvSpPr>
          <p:cNvPr id="76803" name="Rectangle 3"/>
          <p:cNvSpPr>
            <a:spLocks noGrp="1" noChangeArrowheads="1"/>
          </p:cNvSpPr>
          <p:nvPr>
            <p:ph idx="1"/>
          </p:nvPr>
        </p:nvSpPr>
        <p:spPr/>
        <p:txBody>
          <a:bodyPr/>
          <a:lstStyle/>
          <a:p>
            <a:pPr eaLnBrk="1" hangingPunct="1">
              <a:lnSpc>
                <a:spcPct val="90000"/>
              </a:lnSpc>
            </a:pPr>
            <a:r>
              <a:rPr lang="en-US" smtClean="0"/>
              <a:t>Frame Control</a:t>
            </a:r>
          </a:p>
          <a:p>
            <a:pPr lvl="1" eaLnBrk="1" hangingPunct="1">
              <a:lnSpc>
                <a:spcPct val="90000"/>
              </a:lnSpc>
            </a:pPr>
            <a:r>
              <a:rPr lang="en-US" smtClean="0"/>
              <a:t>This is the same as the data frame</a:t>
            </a:r>
          </a:p>
          <a:p>
            <a:pPr eaLnBrk="1" hangingPunct="1">
              <a:lnSpc>
                <a:spcPct val="90000"/>
              </a:lnSpc>
            </a:pPr>
            <a:r>
              <a:rPr lang="en-US" smtClean="0"/>
              <a:t>Duration</a:t>
            </a:r>
          </a:p>
          <a:p>
            <a:pPr lvl="1" eaLnBrk="1" hangingPunct="1">
              <a:lnSpc>
                <a:spcPct val="90000"/>
              </a:lnSpc>
            </a:pPr>
            <a:r>
              <a:rPr lang="en-US" smtClean="0"/>
              <a:t>The time period required for the frame</a:t>
            </a:r>
          </a:p>
          <a:p>
            <a:pPr lvl="1" eaLnBrk="1" hangingPunct="1">
              <a:lnSpc>
                <a:spcPct val="90000"/>
              </a:lnSpc>
            </a:pPr>
            <a:r>
              <a:rPr lang="en-US" smtClean="0"/>
              <a:t>The exact time specified depends on the type of management frame being sent</a:t>
            </a:r>
          </a:p>
          <a:p>
            <a:pPr lvl="1" eaLnBrk="1" hangingPunct="1">
              <a:lnSpc>
                <a:spcPct val="90000"/>
              </a:lnSpc>
            </a:pPr>
            <a:r>
              <a:rPr lang="en-US" smtClean="0"/>
              <a:t>For example if this is an ACK the duration is set to 0, for others it is set to several microseconds</a:t>
            </a:r>
          </a:p>
        </p:txBody>
      </p:sp>
      <p:sp>
        <p:nvSpPr>
          <p:cNvPr id="76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00542D-656F-417A-87EE-9A242DA2DBBC}" type="slidenum">
              <a:rPr lang="en-US" smtClean="0"/>
              <a:pPr eaLnBrk="1" hangingPunct="1"/>
              <a:t>73</a:t>
            </a:fld>
            <a:endParaRPr lang="en-US" smtClean="0"/>
          </a:p>
        </p:txBody>
      </p:sp>
      <p:sp>
        <p:nvSpPr>
          <p:cNvPr id="7680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mtClean="0"/>
              <a:t>Management Frame Format</a:t>
            </a:r>
          </a:p>
        </p:txBody>
      </p:sp>
      <p:sp>
        <p:nvSpPr>
          <p:cNvPr id="77827" name="Content Placeholder 2"/>
          <p:cNvSpPr>
            <a:spLocks noGrp="1"/>
          </p:cNvSpPr>
          <p:nvPr>
            <p:ph idx="1"/>
          </p:nvPr>
        </p:nvSpPr>
        <p:spPr/>
        <p:txBody>
          <a:bodyPr/>
          <a:lstStyle/>
          <a:p>
            <a:pPr eaLnBrk="1" hangingPunct="1">
              <a:lnSpc>
                <a:spcPct val="90000"/>
              </a:lnSpc>
            </a:pPr>
            <a:r>
              <a:rPr lang="en-US" smtClean="0"/>
              <a:t>DA</a:t>
            </a:r>
          </a:p>
          <a:p>
            <a:pPr lvl="1" eaLnBrk="1" hangingPunct="1">
              <a:lnSpc>
                <a:spcPct val="90000"/>
              </a:lnSpc>
            </a:pPr>
            <a:r>
              <a:rPr lang="en-US" smtClean="0"/>
              <a:t>The destination address</a:t>
            </a:r>
          </a:p>
          <a:p>
            <a:pPr eaLnBrk="1" hangingPunct="1">
              <a:lnSpc>
                <a:spcPct val="90000"/>
              </a:lnSpc>
            </a:pPr>
            <a:r>
              <a:rPr lang="en-US" smtClean="0"/>
              <a:t>SA</a:t>
            </a:r>
          </a:p>
          <a:p>
            <a:pPr lvl="1" eaLnBrk="1" hangingPunct="1">
              <a:lnSpc>
                <a:spcPct val="90000"/>
              </a:lnSpc>
            </a:pPr>
            <a:r>
              <a:rPr lang="en-US" smtClean="0"/>
              <a:t>The source address</a:t>
            </a:r>
          </a:p>
          <a:p>
            <a:pPr eaLnBrk="1" hangingPunct="1">
              <a:lnSpc>
                <a:spcPct val="90000"/>
              </a:lnSpc>
            </a:pPr>
            <a:r>
              <a:rPr lang="en-US" smtClean="0"/>
              <a:t>BSSID</a:t>
            </a:r>
          </a:p>
          <a:p>
            <a:pPr lvl="1" eaLnBrk="1" hangingPunct="1">
              <a:lnSpc>
                <a:spcPct val="90000"/>
              </a:lnSpc>
            </a:pPr>
            <a:r>
              <a:rPr lang="en-US" smtClean="0"/>
              <a:t>The MAC address of the access point</a:t>
            </a:r>
          </a:p>
          <a:p>
            <a:pPr eaLnBrk="1" hangingPunct="1"/>
            <a:r>
              <a:rPr lang="en-US" smtClean="0"/>
              <a:t>Sequence Control</a:t>
            </a:r>
          </a:p>
          <a:p>
            <a:pPr lvl="1" eaLnBrk="1" hangingPunct="1"/>
            <a:r>
              <a:rPr lang="en-US" smtClean="0"/>
              <a:t>Used to place the frames in the correct order</a:t>
            </a:r>
          </a:p>
        </p:txBody>
      </p:sp>
      <p:sp>
        <p:nvSpPr>
          <p:cNvPr id="778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77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2D5A5F3-790D-481D-A786-88E78F57E259}" type="slidenum">
              <a:rPr lang="en-US" smtClean="0"/>
              <a:pPr eaLnBrk="1" hangingPunct="1"/>
              <a:t>74</a:t>
            </a:fld>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Management Frame Format</a:t>
            </a:r>
          </a:p>
        </p:txBody>
      </p:sp>
      <p:sp>
        <p:nvSpPr>
          <p:cNvPr id="78851" name="Rectangle 3"/>
          <p:cNvSpPr>
            <a:spLocks noGrp="1" noChangeArrowheads="1"/>
          </p:cNvSpPr>
          <p:nvPr>
            <p:ph idx="1"/>
          </p:nvPr>
        </p:nvSpPr>
        <p:spPr/>
        <p:txBody>
          <a:bodyPr/>
          <a:lstStyle/>
          <a:p>
            <a:pPr eaLnBrk="1" hangingPunct="1"/>
            <a:r>
              <a:rPr lang="en-US" smtClean="0"/>
              <a:t>Frame Body</a:t>
            </a:r>
          </a:p>
          <a:p>
            <a:pPr lvl="1" eaLnBrk="1" hangingPunct="1"/>
            <a:r>
              <a:rPr lang="en-US" smtClean="0"/>
              <a:t>This field carries whatever management information is being sent by the management frame</a:t>
            </a:r>
          </a:p>
          <a:p>
            <a:pPr lvl="1" eaLnBrk="1" hangingPunct="1"/>
            <a:r>
              <a:rPr lang="en-US" smtClean="0"/>
              <a:t>This will vary depending on the function of the management frame</a:t>
            </a:r>
          </a:p>
          <a:p>
            <a:pPr eaLnBrk="1" hangingPunct="1"/>
            <a:r>
              <a:rPr lang="en-US" smtClean="0"/>
              <a:t>CRC</a:t>
            </a:r>
          </a:p>
          <a:p>
            <a:pPr lvl="1" eaLnBrk="1" hangingPunct="1"/>
            <a:r>
              <a:rPr lang="en-US" smtClean="0"/>
              <a:t>Error checking</a:t>
            </a:r>
          </a:p>
        </p:txBody>
      </p:sp>
      <p:sp>
        <p:nvSpPr>
          <p:cNvPr id="78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5C0D2F-D4BD-445C-B03F-DAC844D5450D}" type="slidenum">
              <a:rPr lang="en-US" smtClean="0"/>
              <a:pPr eaLnBrk="1" hangingPunct="1"/>
              <a:t>75</a:t>
            </a:fld>
            <a:endParaRPr lang="en-US" smtClean="0"/>
          </a:p>
        </p:txBody>
      </p:sp>
      <p:sp>
        <p:nvSpPr>
          <p:cNvPr id="788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Control Frame Format</a:t>
            </a:r>
          </a:p>
        </p:txBody>
      </p:sp>
      <p:sp>
        <p:nvSpPr>
          <p:cNvPr id="79875" name="Rectangle 3"/>
          <p:cNvSpPr>
            <a:spLocks noGrp="1" noChangeArrowheads="1"/>
          </p:cNvSpPr>
          <p:nvPr>
            <p:ph idx="1"/>
          </p:nvPr>
        </p:nvSpPr>
        <p:spPr/>
        <p:txBody>
          <a:bodyPr/>
          <a:lstStyle/>
          <a:p>
            <a:pPr eaLnBrk="1" hangingPunct="1"/>
            <a:r>
              <a:rPr lang="en-US" smtClean="0"/>
              <a:t>The format of control frames differ slightly depending on what type of control frame it is</a:t>
            </a:r>
          </a:p>
          <a:p>
            <a:pPr eaLnBrk="1" hangingPunct="1"/>
            <a:r>
              <a:rPr lang="en-US" smtClean="0"/>
              <a:t>We will look at the common ones</a:t>
            </a:r>
          </a:p>
        </p:txBody>
      </p:sp>
      <p:sp>
        <p:nvSpPr>
          <p:cNvPr id="79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7B0C2F-88D4-461F-8DBF-B579883FBBB4}" type="slidenum">
              <a:rPr lang="en-US" smtClean="0"/>
              <a:pPr eaLnBrk="1" hangingPunct="1"/>
              <a:t>76</a:t>
            </a:fld>
            <a:endParaRPr lang="en-US" smtClean="0"/>
          </a:p>
        </p:txBody>
      </p:sp>
      <p:sp>
        <p:nvSpPr>
          <p:cNvPr id="798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Control Frame Format – RTS</a:t>
            </a:r>
          </a:p>
        </p:txBody>
      </p:sp>
      <p:graphicFrame>
        <p:nvGraphicFramePr>
          <p:cNvPr id="1107971" name="Group 3"/>
          <p:cNvGraphicFramePr>
            <a:graphicFrameLocks noGrp="1"/>
          </p:cNvGraphicFramePr>
          <p:nvPr>
            <p:ph type="tbl" idx="1"/>
          </p:nvPr>
        </p:nvGraphicFramePr>
        <p:xfrm>
          <a:off x="2667000" y="1576388"/>
          <a:ext cx="3810000" cy="2954337"/>
        </p:xfrm>
        <a:graphic>
          <a:graphicData uri="http://schemas.openxmlformats.org/drawingml/2006/table">
            <a:tbl>
              <a:tblPr/>
              <a:tblGrid>
                <a:gridCol w="3810000"/>
              </a:tblGrid>
              <a:tr h="5889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Frame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Duration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DA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7">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err="1" smtClean="0">
                          <a:ln>
                            <a:noFill/>
                          </a:ln>
                          <a:solidFill>
                            <a:schemeClr val="tx1"/>
                          </a:solidFill>
                          <a:effectLst/>
                          <a:latin typeface="Times New Roman" pitchFamily="18" charset="0"/>
                        </a:rPr>
                        <a:t>CRC</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BAB922-15E1-4996-949E-6B449974E014}" type="slidenum">
              <a:rPr lang="en-US" smtClean="0"/>
              <a:pPr eaLnBrk="1" hangingPunct="1"/>
              <a:t>77</a:t>
            </a:fld>
            <a:endParaRPr lang="en-US" smtClean="0"/>
          </a:p>
        </p:txBody>
      </p:sp>
      <p:sp>
        <p:nvSpPr>
          <p:cNvPr id="80914" name="Footer Placeholder 1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Control Frame Format – RTS</a:t>
            </a:r>
          </a:p>
        </p:txBody>
      </p:sp>
      <p:sp>
        <p:nvSpPr>
          <p:cNvPr id="81923" name="Rectangle 3"/>
          <p:cNvSpPr>
            <a:spLocks noGrp="1" noChangeArrowheads="1"/>
          </p:cNvSpPr>
          <p:nvPr>
            <p:ph idx="1"/>
          </p:nvPr>
        </p:nvSpPr>
        <p:spPr/>
        <p:txBody>
          <a:bodyPr/>
          <a:lstStyle/>
          <a:p>
            <a:pPr eaLnBrk="1" hangingPunct="1"/>
            <a:r>
              <a:rPr lang="en-US" smtClean="0"/>
              <a:t>Frame Control</a:t>
            </a:r>
          </a:p>
          <a:p>
            <a:pPr lvl="1" eaLnBrk="1" hangingPunct="1"/>
            <a:r>
              <a:rPr lang="en-US" smtClean="0"/>
              <a:t>This is the same as the data frame</a:t>
            </a:r>
          </a:p>
          <a:p>
            <a:pPr eaLnBrk="1" hangingPunct="1"/>
            <a:r>
              <a:rPr lang="en-US" smtClean="0"/>
              <a:t>Duration</a:t>
            </a:r>
          </a:p>
          <a:p>
            <a:pPr lvl="1" eaLnBrk="1" hangingPunct="1"/>
            <a:r>
              <a:rPr lang="en-US" smtClean="0"/>
              <a:t>This is the time in microseconds to transmit the frame, plus one CTS frame, one ACK frame, and three SIFS intervals</a:t>
            </a:r>
          </a:p>
          <a:p>
            <a:pPr eaLnBrk="1" hangingPunct="1"/>
            <a:r>
              <a:rPr lang="en-US" smtClean="0"/>
              <a:t>RA</a:t>
            </a:r>
          </a:p>
          <a:p>
            <a:pPr lvl="1" eaLnBrk="1" hangingPunct="1"/>
            <a:r>
              <a:rPr lang="en-US" smtClean="0"/>
              <a:t>The destination station address</a:t>
            </a:r>
          </a:p>
        </p:txBody>
      </p:sp>
      <p:sp>
        <p:nvSpPr>
          <p:cNvPr id="819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A1454B-463B-45F9-8255-EC346D0E3844}" type="slidenum">
              <a:rPr lang="en-US" smtClean="0"/>
              <a:pPr eaLnBrk="1" hangingPunct="1"/>
              <a:t>78</a:t>
            </a:fld>
            <a:endParaRPr lang="en-US" smtClean="0"/>
          </a:p>
        </p:txBody>
      </p:sp>
      <p:sp>
        <p:nvSpPr>
          <p:cNvPr id="819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t>Control Frame Format – RTS</a:t>
            </a:r>
          </a:p>
        </p:txBody>
      </p:sp>
      <p:sp>
        <p:nvSpPr>
          <p:cNvPr id="82947" name="Content Placeholder 2"/>
          <p:cNvSpPr>
            <a:spLocks noGrp="1"/>
          </p:cNvSpPr>
          <p:nvPr>
            <p:ph idx="1"/>
          </p:nvPr>
        </p:nvSpPr>
        <p:spPr/>
        <p:txBody>
          <a:bodyPr/>
          <a:lstStyle/>
          <a:p>
            <a:pPr eaLnBrk="1" hangingPunct="1"/>
            <a:r>
              <a:rPr lang="en-US" smtClean="0"/>
              <a:t>DA</a:t>
            </a:r>
          </a:p>
          <a:p>
            <a:pPr lvl="1" eaLnBrk="1" hangingPunct="1"/>
            <a:r>
              <a:rPr lang="en-US" smtClean="0"/>
              <a:t>The address of the station transmitting the frame</a:t>
            </a:r>
          </a:p>
          <a:p>
            <a:pPr eaLnBrk="1" hangingPunct="1"/>
            <a:r>
              <a:rPr lang="en-US" smtClean="0"/>
              <a:t>CRC</a:t>
            </a:r>
          </a:p>
          <a:p>
            <a:pPr lvl="1" eaLnBrk="1" hangingPunct="1"/>
            <a:r>
              <a:rPr lang="en-US" smtClean="0"/>
              <a:t>Error checking</a:t>
            </a:r>
          </a:p>
        </p:txBody>
      </p:sp>
      <p:sp>
        <p:nvSpPr>
          <p:cNvPr id="829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829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1B22BAF-0627-443F-A52F-B9A938ADB6D4}" type="slidenum">
              <a:rPr lang="en-US" smtClean="0"/>
              <a:pPr eaLnBrk="1" hangingPunct="1"/>
              <a:t>79</a:t>
            </a:fld>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Management Frame Types</a:t>
            </a:r>
          </a:p>
        </p:txBody>
      </p:sp>
      <p:sp>
        <p:nvSpPr>
          <p:cNvPr id="10243" name="Rectangle 3"/>
          <p:cNvSpPr>
            <a:spLocks noGrp="1" noChangeArrowheads="1"/>
          </p:cNvSpPr>
          <p:nvPr>
            <p:ph idx="1"/>
          </p:nvPr>
        </p:nvSpPr>
        <p:spPr/>
        <p:txBody>
          <a:bodyPr/>
          <a:lstStyle/>
          <a:p>
            <a:pPr eaLnBrk="1" hangingPunct="1"/>
            <a:r>
              <a:rPr lang="en-US" smtClean="0"/>
              <a:t>Association request</a:t>
            </a:r>
          </a:p>
          <a:p>
            <a:pPr lvl="1" eaLnBrk="1" hangingPunct="1"/>
            <a:r>
              <a:rPr lang="en-US" smtClean="0"/>
              <a:t>This frame carries information about the NIC – Network Interface Card, such as the supported data rates and the SSID of the network it wishes to associate with</a:t>
            </a:r>
          </a:p>
          <a:p>
            <a:pPr lvl="1" eaLnBrk="1" hangingPunct="1"/>
            <a:r>
              <a:rPr lang="en-US" smtClean="0"/>
              <a:t>After receiving the association request, the access point considers associating with the NIC, and if accepted reserves memory space and establishes an association ID for the NIC</a:t>
            </a:r>
          </a:p>
        </p:txBody>
      </p:sp>
      <p:sp>
        <p:nvSpPr>
          <p:cNvPr id="10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5EE6F5-5108-4543-8694-FE088A611A90}" type="slidenum">
              <a:rPr lang="en-US" smtClean="0"/>
              <a:pPr eaLnBrk="1" hangingPunct="1"/>
              <a:t>8</a:t>
            </a:fld>
            <a:endParaRPr lang="en-US" smtClean="0"/>
          </a:p>
        </p:txBody>
      </p:sp>
      <p:sp>
        <p:nvSpPr>
          <p:cNvPr id="102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Control Frame Format – CTS</a:t>
            </a:r>
          </a:p>
        </p:txBody>
      </p:sp>
      <p:graphicFrame>
        <p:nvGraphicFramePr>
          <p:cNvPr id="1110019" name="Group 3"/>
          <p:cNvGraphicFramePr>
            <a:graphicFrameLocks noGrp="1"/>
          </p:cNvGraphicFramePr>
          <p:nvPr>
            <p:ph type="tbl" idx="1"/>
          </p:nvPr>
        </p:nvGraphicFramePr>
        <p:xfrm>
          <a:off x="2667000" y="1585913"/>
          <a:ext cx="3810000" cy="2355850"/>
        </p:xfrm>
        <a:graphic>
          <a:graphicData uri="http://schemas.openxmlformats.org/drawingml/2006/table">
            <a:tbl>
              <a:tblPr/>
              <a:tblGrid>
                <a:gridCol w="3810000"/>
              </a:tblGrid>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Frame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Duration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err="1" smtClean="0">
                          <a:ln>
                            <a:noFill/>
                          </a:ln>
                          <a:solidFill>
                            <a:schemeClr val="tx1"/>
                          </a:solidFill>
                          <a:effectLst/>
                          <a:latin typeface="Times New Roman" pitchFamily="18" charset="0"/>
                        </a:rPr>
                        <a:t>CRC</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39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031B4C-8D82-45D1-A4DF-55AA3303279C}" type="slidenum">
              <a:rPr lang="en-US" smtClean="0"/>
              <a:pPr eaLnBrk="1" hangingPunct="1"/>
              <a:t>80</a:t>
            </a:fld>
            <a:endParaRPr lang="en-US" smtClean="0"/>
          </a:p>
        </p:txBody>
      </p:sp>
      <p:sp>
        <p:nvSpPr>
          <p:cNvPr id="83984" name="Footer Placeholder 1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Control Frame Format – CTS</a:t>
            </a:r>
          </a:p>
        </p:txBody>
      </p:sp>
      <p:sp>
        <p:nvSpPr>
          <p:cNvPr id="84995" name="Rectangle 3"/>
          <p:cNvSpPr>
            <a:spLocks noGrp="1" noChangeArrowheads="1"/>
          </p:cNvSpPr>
          <p:nvPr>
            <p:ph idx="1"/>
          </p:nvPr>
        </p:nvSpPr>
        <p:spPr/>
        <p:txBody>
          <a:bodyPr/>
          <a:lstStyle/>
          <a:p>
            <a:pPr eaLnBrk="1" hangingPunct="1"/>
            <a:r>
              <a:rPr lang="en-US" smtClean="0"/>
              <a:t>Frame Control</a:t>
            </a:r>
          </a:p>
          <a:p>
            <a:pPr lvl="1" eaLnBrk="1" hangingPunct="1"/>
            <a:r>
              <a:rPr lang="en-US" smtClean="0"/>
              <a:t>This is the same as the data frame</a:t>
            </a:r>
          </a:p>
          <a:p>
            <a:pPr eaLnBrk="1" hangingPunct="1"/>
            <a:r>
              <a:rPr lang="en-US" smtClean="0"/>
              <a:t>Duration</a:t>
            </a:r>
          </a:p>
          <a:p>
            <a:pPr lvl="1" eaLnBrk="1" hangingPunct="1"/>
            <a:r>
              <a:rPr lang="en-US" smtClean="0"/>
              <a:t>This is the time in microseconds required to transmit the frame</a:t>
            </a:r>
          </a:p>
          <a:p>
            <a:pPr lvl="1" eaLnBrk="1" hangingPunct="1"/>
            <a:r>
              <a:rPr lang="en-US" smtClean="0"/>
              <a:t>This value is copied from the previous RTS frame, minus the time in microseconds required to transmit the CTS frame and its SIFS interval</a:t>
            </a:r>
          </a:p>
        </p:txBody>
      </p:sp>
      <p:sp>
        <p:nvSpPr>
          <p:cNvPr id="849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79EA51-D62B-49BB-8E0A-7966E822A834}" type="slidenum">
              <a:rPr lang="en-US" smtClean="0"/>
              <a:pPr eaLnBrk="1" hangingPunct="1"/>
              <a:t>81</a:t>
            </a:fld>
            <a:endParaRPr lang="en-US" smtClean="0"/>
          </a:p>
        </p:txBody>
      </p:sp>
      <p:sp>
        <p:nvSpPr>
          <p:cNvPr id="849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smtClean="0"/>
              <a:t>Control Frame Format – CTS</a:t>
            </a:r>
          </a:p>
        </p:txBody>
      </p:sp>
      <p:sp>
        <p:nvSpPr>
          <p:cNvPr id="86019" name="Content Placeholder 2"/>
          <p:cNvSpPr>
            <a:spLocks noGrp="1"/>
          </p:cNvSpPr>
          <p:nvPr>
            <p:ph idx="1"/>
          </p:nvPr>
        </p:nvSpPr>
        <p:spPr/>
        <p:txBody>
          <a:bodyPr/>
          <a:lstStyle/>
          <a:p>
            <a:pPr eaLnBrk="1" hangingPunct="1"/>
            <a:r>
              <a:rPr lang="en-US" smtClean="0"/>
              <a:t>RA</a:t>
            </a:r>
          </a:p>
          <a:p>
            <a:pPr lvl="1" eaLnBrk="1" hangingPunct="1"/>
            <a:r>
              <a:rPr lang="en-US" smtClean="0"/>
              <a:t>This is the destination station address, which is copied from the previous RTS frame to which this frame is a response</a:t>
            </a:r>
          </a:p>
          <a:p>
            <a:pPr eaLnBrk="1" hangingPunct="1"/>
            <a:r>
              <a:rPr lang="en-US" smtClean="0"/>
              <a:t>CRC</a:t>
            </a:r>
          </a:p>
          <a:p>
            <a:pPr lvl="1" eaLnBrk="1" hangingPunct="1"/>
            <a:r>
              <a:rPr lang="en-US" smtClean="0"/>
              <a:t>Error checking</a:t>
            </a:r>
          </a:p>
        </p:txBody>
      </p:sp>
      <p:sp>
        <p:nvSpPr>
          <p:cNvPr id="860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860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5636B2-D348-4C90-BF61-9ED449AEFBF3}" type="slidenum">
              <a:rPr lang="en-US" smtClean="0"/>
              <a:pPr eaLnBrk="1" hangingPunct="1"/>
              <a:t>82</a:t>
            </a:fld>
            <a:endParaRPr lang="en-US"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Control Frame Format – ACK</a:t>
            </a:r>
          </a:p>
        </p:txBody>
      </p:sp>
      <p:graphicFrame>
        <p:nvGraphicFramePr>
          <p:cNvPr id="1113091" name="Group 3"/>
          <p:cNvGraphicFramePr>
            <a:graphicFrameLocks noGrp="1"/>
          </p:cNvGraphicFramePr>
          <p:nvPr>
            <p:ph type="tbl" idx="1"/>
          </p:nvPr>
        </p:nvGraphicFramePr>
        <p:xfrm>
          <a:off x="2667000" y="1570038"/>
          <a:ext cx="3810000" cy="2355850"/>
        </p:xfrm>
        <a:graphic>
          <a:graphicData uri="http://schemas.openxmlformats.org/drawingml/2006/table">
            <a:tbl>
              <a:tblPr/>
              <a:tblGrid>
                <a:gridCol w="3810000"/>
              </a:tblGrid>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Frame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Duration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RA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err="1" smtClean="0">
                          <a:ln>
                            <a:noFill/>
                          </a:ln>
                          <a:solidFill>
                            <a:schemeClr val="tx1"/>
                          </a:solidFill>
                          <a:effectLst/>
                          <a:latin typeface="Times New Roman" pitchFamily="18" charset="0"/>
                        </a:rPr>
                        <a:t>CRC</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70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F7A85C-1B95-453B-9F01-3E4D009F9273}" type="slidenum">
              <a:rPr lang="en-US" smtClean="0"/>
              <a:pPr eaLnBrk="1" hangingPunct="1"/>
              <a:t>83</a:t>
            </a:fld>
            <a:endParaRPr lang="en-US" smtClean="0"/>
          </a:p>
        </p:txBody>
      </p:sp>
      <p:sp>
        <p:nvSpPr>
          <p:cNvPr id="87056" name="Footer Placeholder 1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Control Frame Format – ACK</a:t>
            </a:r>
          </a:p>
        </p:txBody>
      </p:sp>
      <p:sp>
        <p:nvSpPr>
          <p:cNvPr id="88067" name="Rectangle 3"/>
          <p:cNvSpPr>
            <a:spLocks noGrp="1" noChangeArrowheads="1"/>
          </p:cNvSpPr>
          <p:nvPr>
            <p:ph idx="1"/>
          </p:nvPr>
        </p:nvSpPr>
        <p:spPr/>
        <p:txBody>
          <a:bodyPr/>
          <a:lstStyle/>
          <a:p>
            <a:pPr eaLnBrk="1" hangingPunct="1"/>
            <a:r>
              <a:rPr lang="en-US" smtClean="0"/>
              <a:t>Frame Control</a:t>
            </a:r>
          </a:p>
          <a:p>
            <a:pPr lvl="1" eaLnBrk="1" hangingPunct="1"/>
            <a:r>
              <a:rPr lang="en-US" smtClean="0"/>
              <a:t>This is the same as the data frame</a:t>
            </a:r>
          </a:p>
          <a:p>
            <a:pPr eaLnBrk="1" hangingPunct="1"/>
            <a:r>
              <a:rPr lang="en-US" smtClean="0"/>
              <a:t>Duration</a:t>
            </a:r>
          </a:p>
          <a:p>
            <a:pPr lvl="1" eaLnBrk="1" hangingPunct="1"/>
            <a:r>
              <a:rPr lang="en-US" smtClean="0"/>
              <a:t>If the fragment field of the data frame to which this is a response is set to 0, this field is 0</a:t>
            </a:r>
          </a:p>
          <a:p>
            <a:pPr lvl="1" eaLnBrk="1" hangingPunct="1"/>
            <a:r>
              <a:rPr lang="en-US" smtClean="0"/>
              <a:t>Otherwise the value is obtained from the duration field of the previous frame, minus the time in microseconds required to transmit the ACK and the SIFS interval</a:t>
            </a:r>
          </a:p>
        </p:txBody>
      </p:sp>
      <p:sp>
        <p:nvSpPr>
          <p:cNvPr id="880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1D4B2D-D411-4458-BFC9-5B0DB3A6B6AF}" type="slidenum">
              <a:rPr lang="en-US" smtClean="0"/>
              <a:pPr eaLnBrk="1" hangingPunct="1"/>
              <a:t>84</a:t>
            </a:fld>
            <a:endParaRPr lang="en-US" smtClean="0"/>
          </a:p>
        </p:txBody>
      </p:sp>
      <p:sp>
        <p:nvSpPr>
          <p:cNvPr id="880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smtClean="0"/>
              <a:t>Control Frame Format – ACK</a:t>
            </a:r>
          </a:p>
        </p:txBody>
      </p:sp>
      <p:sp>
        <p:nvSpPr>
          <p:cNvPr id="89091" name="Content Placeholder 2"/>
          <p:cNvSpPr>
            <a:spLocks noGrp="1"/>
          </p:cNvSpPr>
          <p:nvPr>
            <p:ph idx="1"/>
          </p:nvPr>
        </p:nvSpPr>
        <p:spPr/>
        <p:txBody>
          <a:bodyPr/>
          <a:lstStyle/>
          <a:p>
            <a:pPr eaLnBrk="1" hangingPunct="1"/>
            <a:r>
              <a:rPr lang="en-US" smtClean="0"/>
              <a:t>RA</a:t>
            </a:r>
          </a:p>
          <a:p>
            <a:pPr lvl="1" eaLnBrk="1" hangingPunct="1"/>
            <a:r>
              <a:rPr lang="en-US" smtClean="0"/>
              <a:t>This is the destination station address, which is copied from the previous data frame this CTS frame is a response to</a:t>
            </a:r>
          </a:p>
          <a:p>
            <a:pPr eaLnBrk="1" hangingPunct="1"/>
            <a:r>
              <a:rPr lang="en-US" smtClean="0"/>
              <a:t>CRC</a:t>
            </a:r>
          </a:p>
          <a:p>
            <a:pPr lvl="1" eaLnBrk="1" hangingPunct="1"/>
            <a:r>
              <a:rPr lang="en-US" smtClean="0"/>
              <a:t>Error checking</a:t>
            </a:r>
          </a:p>
        </p:txBody>
      </p:sp>
      <p:sp>
        <p:nvSpPr>
          <p:cNvPr id="890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890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0A5E91-5D18-4394-9B30-FF7A5532D3FB}" type="slidenum">
              <a:rPr lang="en-US" smtClean="0"/>
              <a:pPr eaLnBrk="1" hangingPunct="1"/>
              <a:t>85</a:t>
            </a:fld>
            <a:endParaRPr lang="en-US"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Control Frame Format – PS Poll</a:t>
            </a:r>
          </a:p>
        </p:txBody>
      </p:sp>
      <p:graphicFrame>
        <p:nvGraphicFramePr>
          <p:cNvPr id="1116163" name="Group 3"/>
          <p:cNvGraphicFramePr>
            <a:graphicFrameLocks noGrp="1"/>
          </p:cNvGraphicFramePr>
          <p:nvPr>
            <p:ph type="tbl" idx="1"/>
          </p:nvPr>
        </p:nvGraphicFramePr>
        <p:xfrm>
          <a:off x="2667000" y="1420813"/>
          <a:ext cx="3810000" cy="2944812"/>
        </p:xfrm>
        <a:graphic>
          <a:graphicData uri="http://schemas.openxmlformats.org/drawingml/2006/table">
            <a:tbl>
              <a:tblPr/>
              <a:tblGrid>
                <a:gridCol w="3810000"/>
              </a:tblGrid>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Frame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AID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BSSID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err="1" smtClean="0">
                          <a:ln>
                            <a:noFill/>
                          </a:ln>
                          <a:solidFill>
                            <a:schemeClr val="tx1"/>
                          </a:solidFill>
                          <a:effectLst/>
                          <a:latin typeface="Times New Roman" pitchFamily="18" charset="0"/>
                        </a:rPr>
                        <a:t>CRC</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01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EA2585-888E-44B1-BA3E-7CCAEB0A7B1E}" type="slidenum">
              <a:rPr lang="en-US" smtClean="0"/>
              <a:pPr eaLnBrk="1" hangingPunct="1"/>
              <a:t>86</a:t>
            </a:fld>
            <a:endParaRPr lang="en-US" smtClean="0"/>
          </a:p>
        </p:txBody>
      </p:sp>
      <p:sp>
        <p:nvSpPr>
          <p:cNvPr id="90130" name="Footer Placeholder 1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Control Frame Format – PS Poll</a:t>
            </a:r>
          </a:p>
        </p:txBody>
      </p:sp>
      <p:sp>
        <p:nvSpPr>
          <p:cNvPr id="91139" name="Rectangle 3"/>
          <p:cNvSpPr>
            <a:spLocks noGrp="1" noChangeArrowheads="1"/>
          </p:cNvSpPr>
          <p:nvPr>
            <p:ph idx="1"/>
          </p:nvPr>
        </p:nvSpPr>
        <p:spPr/>
        <p:txBody>
          <a:bodyPr/>
          <a:lstStyle/>
          <a:p>
            <a:pPr eaLnBrk="1" hangingPunct="1"/>
            <a:r>
              <a:rPr lang="en-US" smtClean="0"/>
              <a:t>Frame Control</a:t>
            </a:r>
          </a:p>
          <a:p>
            <a:pPr lvl="1" eaLnBrk="1" hangingPunct="1"/>
            <a:r>
              <a:rPr lang="en-US" smtClean="0"/>
              <a:t>This is the same as the data frame</a:t>
            </a:r>
          </a:p>
          <a:p>
            <a:pPr eaLnBrk="1" hangingPunct="1"/>
            <a:r>
              <a:rPr lang="en-US" smtClean="0"/>
              <a:t>AID</a:t>
            </a:r>
          </a:p>
          <a:p>
            <a:pPr lvl="1" eaLnBrk="1" hangingPunct="1"/>
            <a:r>
              <a:rPr lang="en-US" smtClean="0"/>
              <a:t>This is the Association ID</a:t>
            </a:r>
          </a:p>
          <a:p>
            <a:pPr lvl="1" eaLnBrk="1" hangingPunct="1"/>
            <a:r>
              <a:rPr lang="en-US" smtClean="0"/>
              <a:t>This is how the AP knows which station it is talking to</a:t>
            </a:r>
          </a:p>
          <a:p>
            <a:pPr eaLnBrk="1" hangingPunct="1"/>
            <a:r>
              <a:rPr lang="en-US" smtClean="0"/>
              <a:t>BSSID</a:t>
            </a:r>
          </a:p>
          <a:p>
            <a:pPr lvl="1" eaLnBrk="1" hangingPunct="1"/>
            <a:r>
              <a:rPr lang="en-US" smtClean="0"/>
              <a:t>The name of the access point</a:t>
            </a:r>
          </a:p>
        </p:txBody>
      </p:sp>
      <p:sp>
        <p:nvSpPr>
          <p:cNvPr id="911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BDDFAF-C8CB-45D5-8BB3-1301FF23AEFB}" type="slidenum">
              <a:rPr lang="en-US" smtClean="0"/>
              <a:pPr eaLnBrk="1" hangingPunct="1"/>
              <a:t>87</a:t>
            </a:fld>
            <a:endParaRPr lang="en-US" smtClean="0"/>
          </a:p>
        </p:txBody>
      </p:sp>
      <p:sp>
        <p:nvSpPr>
          <p:cNvPr id="911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smtClean="0"/>
              <a:t>Control Frame Format – PS Poll</a:t>
            </a:r>
          </a:p>
        </p:txBody>
      </p:sp>
      <p:sp>
        <p:nvSpPr>
          <p:cNvPr id="92163" name="Content Placeholder 2"/>
          <p:cNvSpPr>
            <a:spLocks noGrp="1"/>
          </p:cNvSpPr>
          <p:nvPr>
            <p:ph idx="1"/>
          </p:nvPr>
        </p:nvSpPr>
        <p:spPr/>
        <p:txBody>
          <a:bodyPr/>
          <a:lstStyle/>
          <a:p>
            <a:pPr lvl="1" eaLnBrk="1" hangingPunct="1"/>
            <a:r>
              <a:rPr lang="en-US" smtClean="0"/>
              <a:t>The MAC address of the station sending the frame</a:t>
            </a:r>
          </a:p>
          <a:p>
            <a:pPr eaLnBrk="1" hangingPunct="1"/>
            <a:r>
              <a:rPr lang="en-US" smtClean="0"/>
              <a:t>CRC</a:t>
            </a:r>
          </a:p>
          <a:p>
            <a:pPr lvl="1" eaLnBrk="1" hangingPunct="1"/>
            <a:r>
              <a:rPr lang="en-US" smtClean="0"/>
              <a:t>Error checking</a:t>
            </a:r>
          </a:p>
        </p:txBody>
      </p:sp>
      <p:sp>
        <p:nvSpPr>
          <p:cNvPr id="921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921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2AE9D3-4E64-4C29-886F-518ED9454437}" type="slidenum">
              <a:rPr lang="en-US" smtClean="0"/>
              <a:pPr eaLnBrk="1" hangingPunct="1"/>
              <a:t>88</a:t>
            </a:fld>
            <a:endParaRPr lang="en-US"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Typical Frames</a:t>
            </a:r>
          </a:p>
        </p:txBody>
      </p:sp>
      <p:sp>
        <p:nvSpPr>
          <p:cNvPr id="93187" name="Rectangle 3"/>
          <p:cNvSpPr>
            <a:spLocks noGrp="1" noChangeArrowheads="1"/>
          </p:cNvSpPr>
          <p:nvPr>
            <p:ph idx="1"/>
          </p:nvPr>
        </p:nvSpPr>
        <p:spPr/>
        <p:txBody>
          <a:bodyPr/>
          <a:lstStyle/>
          <a:p>
            <a:pPr eaLnBrk="1" hangingPunct="1">
              <a:lnSpc>
                <a:spcPct val="90000"/>
              </a:lnSpc>
            </a:pPr>
            <a:r>
              <a:rPr lang="en-US" smtClean="0"/>
              <a:t>Now let’s look at some typical frames as seen on an 802.11b network</a:t>
            </a:r>
          </a:p>
          <a:p>
            <a:pPr eaLnBrk="1" hangingPunct="1">
              <a:lnSpc>
                <a:spcPct val="90000"/>
              </a:lnSpc>
            </a:pPr>
            <a:r>
              <a:rPr lang="en-US" smtClean="0"/>
              <a:t>In this view the entire frame is shown</a:t>
            </a:r>
          </a:p>
          <a:p>
            <a:pPr eaLnBrk="1" hangingPunct="1">
              <a:lnSpc>
                <a:spcPct val="90000"/>
              </a:lnSpc>
            </a:pPr>
            <a:r>
              <a:rPr lang="en-US" smtClean="0"/>
              <a:t>Later the use of the individual fields will be illustrated</a:t>
            </a:r>
          </a:p>
          <a:p>
            <a:pPr eaLnBrk="1" hangingPunct="1">
              <a:lnSpc>
                <a:spcPct val="90000"/>
              </a:lnSpc>
            </a:pPr>
            <a:r>
              <a:rPr lang="en-US" smtClean="0"/>
              <a:t>We will look at</a:t>
            </a:r>
          </a:p>
          <a:p>
            <a:pPr lvl="1" eaLnBrk="1" hangingPunct="1">
              <a:lnSpc>
                <a:spcPct val="90000"/>
              </a:lnSpc>
            </a:pPr>
            <a:r>
              <a:rPr lang="en-US" smtClean="0"/>
              <a:t>Management Frames</a:t>
            </a:r>
          </a:p>
          <a:p>
            <a:pPr lvl="2" eaLnBrk="1" hangingPunct="1">
              <a:lnSpc>
                <a:spcPct val="90000"/>
              </a:lnSpc>
            </a:pPr>
            <a:r>
              <a:rPr lang="en-US" smtClean="0"/>
              <a:t>Beacon Frame</a:t>
            </a:r>
          </a:p>
          <a:p>
            <a:pPr lvl="2" eaLnBrk="1" hangingPunct="1">
              <a:lnSpc>
                <a:spcPct val="90000"/>
              </a:lnSpc>
            </a:pPr>
            <a:r>
              <a:rPr lang="en-US" smtClean="0"/>
              <a:t>Probe Request Frame</a:t>
            </a:r>
          </a:p>
          <a:p>
            <a:pPr lvl="2" eaLnBrk="1" hangingPunct="1">
              <a:lnSpc>
                <a:spcPct val="90000"/>
              </a:lnSpc>
            </a:pPr>
            <a:r>
              <a:rPr lang="en-US" smtClean="0"/>
              <a:t>Probe Reply Frame</a:t>
            </a:r>
          </a:p>
        </p:txBody>
      </p:sp>
      <p:sp>
        <p:nvSpPr>
          <p:cNvPr id="93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F549603-F8AC-4B10-8AB3-EA697B44023F}" type="slidenum">
              <a:rPr lang="en-US" smtClean="0"/>
              <a:pPr eaLnBrk="1" hangingPunct="1"/>
              <a:t>89</a:t>
            </a:fld>
            <a:endParaRPr lang="en-US" smtClean="0"/>
          </a:p>
        </p:txBody>
      </p:sp>
      <p:sp>
        <p:nvSpPr>
          <p:cNvPr id="931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Management Frame Types</a:t>
            </a:r>
          </a:p>
        </p:txBody>
      </p:sp>
      <p:sp>
        <p:nvSpPr>
          <p:cNvPr id="11267" name="Rectangle 3"/>
          <p:cNvSpPr>
            <a:spLocks noGrp="1" noChangeArrowheads="1"/>
          </p:cNvSpPr>
          <p:nvPr>
            <p:ph idx="1"/>
          </p:nvPr>
        </p:nvSpPr>
        <p:spPr/>
        <p:txBody>
          <a:bodyPr/>
          <a:lstStyle/>
          <a:p>
            <a:pPr eaLnBrk="1" hangingPunct="1"/>
            <a:r>
              <a:rPr lang="en-US" smtClean="0"/>
              <a:t>Association response</a:t>
            </a:r>
          </a:p>
          <a:p>
            <a:pPr lvl="1" eaLnBrk="1" hangingPunct="1"/>
            <a:r>
              <a:rPr lang="en-US" smtClean="0"/>
              <a:t>An access point sends an association response frame containing an acceptance or rejection notice to the wireless NIC requesting association</a:t>
            </a:r>
          </a:p>
          <a:p>
            <a:pPr lvl="1" eaLnBrk="1" hangingPunct="1"/>
            <a:r>
              <a:rPr lang="en-US" smtClean="0"/>
              <a:t>If the access point accepts the wireless station, the frame includes information regarding the association, such as the association ID and the supported data rates</a:t>
            </a:r>
          </a:p>
        </p:txBody>
      </p:sp>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2A99416-FBBC-4A97-A539-C403F90836E0}" type="slidenum">
              <a:rPr lang="en-US" smtClean="0"/>
              <a:pPr eaLnBrk="1" hangingPunct="1"/>
              <a:t>9</a:t>
            </a:fld>
            <a:endParaRPr lang="en-US" smtClean="0"/>
          </a:p>
        </p:txBody>
      </p:sp>
      <p:sp>
        <p:nvSpPr>
          <p:cNvPr id="112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smtClean="0"/>
              <a:t>Typical Frames</a:t>
            </a:r>
          </a:p>
        </p:txBody>
      </p:sp>
      <p:sp>
        <p:nvSpPr>
          <p:cNvPr id="94211" name="Content Placeholder 2"/>
          <p:cNvSpPr>
            <a:spLocks noGrp="1"/>
          </p:cNvSpPr>
          <p:nvPr>
            <p:ph idx="1"/>
          </p:nvPr>
        </p:nvSpPr>
        <p:spPr/>
        <p:txBody>
          <a:bodyPr/>
          <a:lstStyle/>
          <a:p>
            <a:pPr lvl="1" eaLnBrk="1" hangingPunct="1">
              <a:lnSpc>
                <a:spcPct val="90000"/>
              </a:lnSpc>
            </a:pPr>
            <a:r>
              <a:rPr lang="en-US" smtClean="0"/>
              <a:t>Control Frames</a:t>
            </a:r>
          </a:p>
          <a:p>
            <a:pPr lvl="2" eaLnBrk="1" hangingPunct="1">
              <a:lnSpc>
                <a:spcPct val="90000"/>
              </a:lnSpc>
            </a:pPr>
            <a:r>
              <a:rPr lang="en-US" smtClean="0"/>
              <a:t>Acknowledgement</a:t>
            </a:r>
          </a:p>
          <a:p>
            <a:pPr lvl="1" eaLnBrk="1" hangingPunct="1">
              <a:lnSpc>
                <a:spcPct val="90000"/>
              </a:lnSpc>
            </a:pPr>
            <a:r>
              <a:rPr lang="en-US" smtClean="0"/>
              <a:t>Data Frames</a:t>
            </a:r>
          </a:p>
          <a:p>
            <a:pPr lvl="2" eaLnBrk="1" hangingPunct="1">
              <a:lnSpc>
                <a:spcPct val="90000"/>
              </a:lnSpc>
            </a:pPr>
            <a:r>
              <a:rPr lang="en-US" smtClean="0"/>
              <a:t>Ping</a:t>
            </a:r>
          </a:p>
          <a:p>
            <a:pPr lvl="2" eaLnBrk="1" hangingPunct="1">
              <a:lnSpc>
                <a:spcPct val="90000"/>
              </a:lnSpc>
            </a:pPr>
            <a:r>
              <a:rPr lang="en-US" smtClean="0"/>
              <a:t>Windows Browser Search</a:t>
            </a:r>
          </a:p>
        </p:txBody>
      </p:sp>
      <p:sp>
        <p:nvSpPr>
          <p:cNvPr id="942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942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218410-D892-48A3-A0A1-4773CA9436F1}" type="slidenum">
              <a:rPr lang="en-US" smtClean="0"/>
              <a:pPr eaLnBrk="1" hangingPunct="1"/>
              <a:t>90</a:t>
            </a:fld>
            <a:endParaRPr lang="en-US"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Beacon Frame</a:t>
            </a:r>
          </a:p>
        </p:txBody>
      </p:sp>
      <p:sp>
        <p:nvSpPr>
          <p:cNvPr id="95235" name="Rectangle 3"/>
          <p:cNvSpPr>
            <a:spLocks noGrp="1" noChangeArrowheads="1"/>
          </p:cNvSpPr>
          <p:nvPr>
            <p:ph idx="1"/>
          </p:nvPr>
        </p:nvSpPr>
        <p:spPr/>
        <p:txBody>
          <a:bodyPr/>
          <a:lstStyle/>
          <a:p>
            <a:pPr eaLnBrk="1" hangingPunct="1"/>
            <a:r>
              <a:rPr lang="en-US" smtClean="0"/>
              <a:t>Beacons, beacon management frames, are frames sent by an access point when in infrastructure mode to synchronize a wireless network</a:t>
            </a:r>
          </a:p>
          <a:p>
            <a:pPr eaLnBrk="1" hangingPunct="1"/>
            <a:r>
              <a:rPr lang="en-US" smtClean="0"/>
              <a:t>How often these are sent can usually be adjusted</a:t>
            </a:r>
          </a:p>
          <a:p>
            <a:pPr eaLnBrk="1" hangingPunct="1"/>
            <a:r>
              <a:rPr lang="en-US" smtClean="0"/>
              <a:t>These are also sent out by stations when they are operating in ad hoc mode</a:t>
            </a:r>
          </a:p>
        </p:txBody>
      </p:sp>
      <p:sp>
        <p:nvSpPr>
          <p:cNvPr id="952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7CD52C-D2AB-4FDD-970D-16A8A22FE72C}" type="slidenum">
              <a:rPr lang="en-US" smtClean="0"/>
              <a:pPr eaLnBrk="1" hangingPunct="1"/>
              <a:t>91</a:t>
            </a:fld>
            <a:endParaRPr lang="en-US" smtClean="0"/>
          </a:p>
        </p:txBody>
      </p:sp>
      <p:sp>
        <p:nvSpPr>
          <p:cNvPr id="952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Beacon Frame Functions</a:t>
            </a:r>
          </a:p>
        </p:txBody>
      </p:sp>
      <p:sp>
        <p:nvSpPr>
          <p:cNvPr id="96259" name="Rectangle 3"/>
          <p:cNvSpPr>
            <a:spLocks noGrp="1" noChangeArrowheads="1"/>
          </p:cNvSpPr>
          <p:nvPr>
            <p:ph idx="1"/>
          </p:nvPr>
        </p:nvSpPr>
        <p:spPr/>
        <p:txBody>
          <a:bodyPr/>
          <a:lstStyle/>
          <a:p>
            <a:pPr eaLnBrk="1" hangingPunct="1"/>
            <a:r>
              <a:rPr lang="en-US" smtClean="0"/>
              <a:t>The beacon performs several functions such as</a:t>
            </a:r>
          </a:p>
          <a:p>
            <a:pPr lvl="1" eaLnBrk="1" hangingPunct="1"/>
            <a:r>
              <a:rPr lang="en-US" smtClean="0"/>
              <a:t>Time synchronization</a:t>
            </a:r>
          </a:p>
          <a:p>
            <a:pPr lvl="2" eaLnBrk="1" hangingPunct="1"/>
            <a:r>
              <a:rPr lang="en-US" smtClean="0"/>
              <a:t>This synchronizes the clock in all devices</a:t>
            </a:r>
          </a:p>
          <a:p>
            <a:pPr lvl="1" eaLnBrk="1" hangingPunct="1"/>
            <a:r>
              <a:rPr lang="en-US" smtClean="0"/>
              <a:t>FH or DS Parameter Sets</a:t>
            </a:r>
          </a:p>
          <a:p>
            <a:pPr lvl="2" eaLnBrk="1" hangingPunct="1"/>
            <a:r>
              <a:rPr lang="en-US" smtClean="0"/>
              <a:t>This is the type of spread spectrum technology being used</a:t>
            </a:r>
          </a:p>
          <a:p>
            <a:pPr lvl="2" eaLnBrk="1" hangingPunct="1"/>
            <a:r>
              <a:rPr lang="en-US" smtClean="0"/>
              <a:t>FH for FHSS where it specifies a hop and dwell time</a:t>
            </a:r>
          </a:p>
        </p:txBody>
      </p:sp>
      <p:sp>
        <p:nvSpPr>
          <p:cNvPr id="96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F3B76C-7618-43A6-BF7E-80A2D24E883D}" type="slidenum">
              <a:rPr lang="en-US" smtClean="0"/>
              <a:pPr eaLnBrk="1" hangingPunct="1"/>
              <a:t>92</a:t>
            </a:fld>
            <a:endParaRPr lang="en-US" smtClean="0"/>
          </a:p>
        </p:txBody>
      </p:sp>
      <p:sp>
        <p:nvSpPr>
          <p:cNvPr id="962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smtClean="0"/>
              <a:t>Beacon Frame Functions</a:t>
            </a:r>
          </a:p>
        </p:txBody>
      </p:sp>
      <p:sp>
        <p:nvSpPr>
          <p:cNvPr id="97283" name="Content Placeholder 2"/>
          <p:cNvSpPr>
            <a:spLocks noGrp="1"/>
          </p:cNvSpPr>
          <p:nvPr>
            <p:ph idx="1"/>
          </p:nvPr>
        </p:nvSpPr>
        <p:spPr/>
        <p:txBody>
          <a:bodyPr/>
          <a:lstStyle/>
          <a:p>
            <a:pPr lvl="2" eaLnBrk="1" hangingPunct="1"/>
            <a:r>
              <a:rPr lang="en-US" smtClean="0"/>
              <a:t>DS for DSSS where it specifies the channel information</a:t>
            </a:r>
          </a:p>
          <a:p>
            <a:pPr lvl="1" eaLnBrk="1" hangingPunct="1"/>
            <a:r>
              <a:rPr lang="en-US" smtClean="0"/>
              <a:t>SSID Information</a:t>
            </a:r>
          </a:p>
          <a:p>
            <a:pPr lvl="2" eaLnBrk="1" hangingPunct="1"/>
            <a:r>
              <a:rPr lang="en-US" smtClean="0"/>
              <a:t>The SSID of the device</a:t>
            </a:r>
          </a:p>
          <a:p>
            <a:pPr lvl="1" eaLnBrk="1" hangingPunct="1"/>
            <a:r>
              <a:rPr lang="en-US" smtClean="0"/>
              <a:t>TIM - Traffic Indication Map</a:t>
            </a:r>
          </a:p>
          <a:p>
            <a:pPr lvl="2" eaLnBrk="1" hangingPunct="1"/>
            <a:r>
              <a:rPr lang="en-US" smtClean="0"/>
              <a:t>To let sleeping stations know that they have traffic waiting</a:t>
            </a:r>
          </a:p>
          <a:p>
            <a:pPr lvl="1" eaLnBrk="1" hangingPunct="1"/>
            <a:r>
              <a:rPr lang="en-US" smtClean="0"/>
              <a:t>Supported Rates</a:t>
            </a:r>
          </a:p>
          <a:p>
            <a:pPr lvl="2" eaLnBrk="1" hangingPunct="1"/>
            <a:r>
              <a:rPr lang="en-US" smtClean="0"/>
              <a:t>To indicate the speeds at which the access point can talk</a:t>
            </a:r>
          </a:p>
        </p:txBody>
      </p:sp>
      <p:sp>
        <p:nvSpPr>
          <p:cNvPr id="972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972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CEA74B8-3A1C-4C18-8936-47ABCDDC2319}" type="slidenum">
              <a:rPr lang="en-US" smtClean="0"/>
              <a:pPr eaLnBrk="1" hangingPunct="1"/>
              <a:t>93</a:t>
            </a:fld>
            <a:endParaRPr lang="en-US"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Typical Beacon Frame</a:t>
            </a:r>
          </a:p>
        </p:txBody>
      </p:sp>
      <p:pic>
        <p:nvPicPr>
          <p:cNvPr id="9830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2049" b="11111"/>
          <a:stretch>
            <a:fillRect/>
          </a:stretch>
        </p:blipFill>
        <p:spPr>
          <a:xfrm>
            <a:off x="914400" y="1298575"/>
            <a:ext cx="7464425" cy="3968750"/>
          </a:xfrm>
        </p:spPr>
      </p:pic>
      <p:sp>
        <p:nvSpPr>
          <p:cNvPr id="983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B648CB-A3C3-493D-9E34-384457D7A892}" type="slidenum">
              <a:rPr lang="en-US" smtClean="0"/>
              <a:pPr eaLnBrk="1" hangingPunct="1"/>
              <a:t>94</a:t>
            </a:fld>
            <a:endParaRPr lang="en-US" smtClean="0"/>
          </a:p>
        </p:txBody>
      </p:sp>
      <p:sp>
        <p:nvSpPr>
          <p:cNvPr id="983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Typical Beacon Frame</a:t>
            </a:r>
          </a:p>
        </p:txBody>
      </p:sp>
      <p:pic>
        <p:nvPicPr>
          <p:cNvPr id="9933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2049" b="11111"/>
          <a:stretch>
            <a:fillRect/>
          </a:stretch>
        </p:blipFill>
        <p:spPr>
          <a:xfrm>
            <a:off x="839788" y="1358900"/>
            <a:ext cx="7462837" cy="3968750"/>
          </a:xfrm>
        </p:spPr>
      </p:pic>
      <p:sp>
        <p:nvSpPr>
          <p:cNvPr id="993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12B4B3-F7D0-4DE5-A435-EF7EE3DC9A83}" type="slidenum">
              <a:rPr lang="en-US" smtClean="0"/>
              <a:pPr eaLnBrk="1" hangingPunct="1"/>
              <a:t>95</a:t>
            </a:fld>
            <a:endParaRPr lang="en-US" smtClean="0"/>
          </a:p>
        </p:txBody>
      </p:sp>
      <p:sp>
        <p:nvSpPr>
          <p:cNvPr id="993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mtClean="0"/>
              <a:t>Typical Beacon Frame</a:t>
            </a:r>
          </a:p>
        </p:txBody>
      </p:sp>
      <p:pic>
        <p:nvPicPr>
          <p:cNvPr id="1003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2049" b="11111"/>
          <a:stretch>
            <a:fillRect/>
          </a:stretch>
        </p:blipFill>
        <p:spPr>
          <a:xfrm>
            <a:off x="914400" y="1344613"/>
            <a:ext cx="7464425" cy="3968750"/>
          </a:xfrm>
        </p:spPr>
      </p:pic>
      <p:sp>
        <p:nvSpPr>
          <p:cNvPr id="1003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36AD2D-85CA-420A-AEE7-083A23B4214F}" type="slidenum">
              <a:rPr lang="en-US" smtClean="0"/>
              <a:pPr eaLnBrk="1" hangingPunct="1"/>
              <a:t>96</a:t>
            </a:fld>
            <a:endParaRPr lang="en-US" smtClean="0"/>
          </a:p>
        </p:txBody>
      </p:sp>
      <p:sp>
        <p:nvSpPr>
          <p:cNvPr id="1003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Typical Probe Request Frame</a:t>
            </a:r>
          </a:p>
        </p:txBody>
      </p:sp>
      <p:pic>
        <p:nvPicPr>
          <p:cNvPr id="10137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2049" b="11111"/>
          <a:stretch>
            <a:fillRect/>
          </a:stretch>
        </p:blipFill>
        <p:spPr>
          <a:xfrm>
            <a:off x="914400" y="1239838"/>
            <a:ext cx="7464425" cy="3968750"/>
          </a:xfrm>
        </p:spPr>
      </p:pic>
      <p:sp>
        <p:nvSpPr>
          <p:cNvPr id="1013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2F0240-85C2-4FE9-A5F8-84F0229AC37B}" type="slidenum">
              <a:rPr lang="en-US" smtClean="0"/>
              <a:pPr eaLnBrk="1" hangingPunct="1"/>
              <a:t>97</a:t>
            </a:fld>
            <a:endParaRPr lang="en-US" smtClean="0"/>
          </a:p>
        </p:txBody>
      </p:sp>
      <p:sp>
        <p:nvSpPr>
          <p:cNvPr id="1013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t>Typical Probe Request Frame</a:t>
            </a:r>
          </a:p>
        </p:txBody>
      </p:sp>
      <p:pic>
        <p:nvPicPr>
          <p:cNvPr id="1024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0774" r="2049" b="11111"/>
          <a:stretch>
            <a:fillRect/>
          </a:stretch>
        </p:blipFill>
        <p:spPr>
          <a:xfrm>
            <a:off x="914400" y="1363663"/>
            <a:ext cx="7464425" cy="2178050"/>
          </a:xfrm>
        </p:spPr>
      </p:pic>
      <p:sp>
        <p:nvSpPr>
          <p:cNvPr id="1024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7A156A-D6D3-4D52-823C-D933858010EA}" type="slidenum">
              <a:rPr lang="en-US" smtClean="0"/>
              <a:pPr eaLnBrk="1" hangingPunct="1"/>
              <a:t>98</a:t>
            </a:fld>
            <a:endParaRPr lang="en-US" smtClean="0"/>
          </a:p>
        </p:txBody>
      </p:sp>
      <p:sp>
        <p:nvSpPr>
          <p:cNvPr id="10240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Typical Probe Response Frame</a:t>
            </a:r>
          </a:p>
        </p:txBody>
      </p:sp>
      <p:pic>
        <p:nvPicPr>
          <p:cNvPr id="1034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44" r="2049" b="11111"/>
          <a:stretch>
            <a:fillRect/>
          </a:stretch>
        </p:blipFill>
        <p:spPr>
          <a:xfrm>
            <a:off x="914400" y="1433513"/>
            <a:ext cx="7464425" cy="3968750"/>
          </a:xfrm>
        </p:spPr>
      </p:pic>
      <p:sp>
        <p:nvSpPr>
          <p:cNvPr id="1034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12938E-56F9-4208-8161-70A2D59D6C62}" type="slidenum">
              <a:rPr lang="en-US" smtClean="0"/>
              <a:pPr eaLnBrk="1" hangingPunct="1"/>
              <a:t>99</a:t>
            </a:fld>
            <a:endParaRPr lang="en-US" smtClean="0"/>
          </a:p>
        </p:txBody>
      </p:sp>
      <p:sp>
        <p:nvSpPr>
          <p:cNvPr id="1034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12892</TotalTime>
  <Words>6742</Words>
  <Application>Microsoft Office PowerPoint</Application>
  <PresentationFormat>On-screen Show (4:3)</PresentationFormat>
  <Paragraphs>1025</Paragraphs>
  <Slides>186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186</vt:i4>
      </vt:variant>
    </vt:vector>
  </HeadingPairs>
  <TitlesOfParts>
    <vt:vector size="190" baseType="lpstr">
      <vt:lpstr>Arial</vt:lpstr>
      <vt:lpstr>Times New Roman</vt:lpstr>
      <vt:lpstr>Wingdings</vt:lpstr>
      <vt:lpstr>CCNA</vt:lpstr>
      <vt:lpstr>802.11b Frame Details</vt:lpstr>
      <vt:lpstr>Introduction</vt:lpstr>
      <vt:lpstr>Introduction</vt:lpstr>
      <vt:lpstr>Frames</vt:lpstr>
      <vt:lpstr>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Control Frame Types</vt:lpstr>
      <vt:lpstr>Control Frame Types</vt:lpstr>
      <vt:lpstr>Control Frame Types</vt:lpstr>
      <vt:lpstr>Control Frame Types</vt:lpstr>
      <vt:lpstr>Control Frame Types</vt:lpstr>
      <vt:lpstr>Control Frame Types</vt:lpstr>
      <vt:lpstr>Control Frame Types</vt:lpstr>
      <vt:lpstr>Data Frame Types</vt:lpstr>
      <vt:lpstr>Physical Layer</vt:lpstr>
      <vt:lpstr>Physical Layer</vt:lpstr>
      <vt:lpstr>Physical Layer</vt:lpstr>
      <vt:lpstr>Data Link Layer</vt:lpstr>
      <vt:lpstr>Frame Fields</vt:lpstr>
      <vt:lpstr>Data Frame Fields</vt:lpstr>
      <vt:lpstr>Data Frame Format</vt:lpstr>
      <vt:lpstr>Frame Control Subfields</vt:lpstr>
      <vt:lpstr>Frame Control Subfields</vt:lpstr>
      <vt:lpstr>Sequence Control Subfields</vt:lpstr>
      <vt:lpstr>Sequence Control Subfields</vt:lpstr>
      <vt:lpstr>Data Frame Fields</vt:lpstr>
      <vt:lpstr>Frame Control Field</vt:lpstr>
      <vt:lpstr>Protocol Version Subfield</vt:lpstr>
      <vt:lpstr>Type Subfield</vt:lpstr>
      <vt:lpstr>Subtype Subfield</vt:lpstr>
      <vt:lpstr>Type and Subtype Codes</vt:lpstr>
      <vt:lpstr>To DS Subfield</vt:lpstr>
      <vt:lpstr>From DS Subfield</vt:lpstr>
      <vt:lpstr>More Fragments Subfield</vt:lpstr>
      <vt:lpstr>Retry Subfield</vt:lpstr>
      <vt:lpstr>Power Management Subfield</vt:lpstr>
      <vt:lpstr>Power Management Subfield</vt:lpstr>
      <vt:lpstr>More Data Subfield</vt:lpstr>
      <vt:lpstr>WEP Subfield</vt:lpstr>
      <vt:lpstr>Order Subfield</vt:lpstr>
      <vt:lpstr>Duration or ID Field</vt:lpstr>
      <vt:lpstr>Duration or ID Field</vt:lpstr>
      <vt:lpstr>Address Field 1</vt:lpstr>
      <vt:lpstr>Address Field 1</vt:lpstr>
      <vt:lpstr>Address Field 2</vt:lpstr>
      <vt:lpstr>Address Field 3</vt:lpstr>
      <vt:lpstr>Sequence Control Field</vt:lpstr>
      <vt:lpstr>Address Field 4</vt:lpstr>
      <vt:lpstr>Initialization Vector Header</vt:lpstr>
      <vt:lpstr>Initialization Vector Subfields</vt:lpstr>
      <vt:lpstr>Frame Body Field</vt:lpstr>
      <vt:lpstr>Frame Body Field</vt:lpstr>
      <vt:lpstr>Integrity Value Check</vt:lpstr>
      <vt:lpstr>CRC Field</vt:lpstr>
      <vt:lpstr>Management Frame Format</vt:lpstr>
      <vt:lpstr>Management Frame Format</vt:lpstr>
      <vt:lpstr>Management Frame Format</vt:lpstr>
      <vt:lpstr>Management Frame Format</vt:lpstr>
      <vt:lpstr>Management Frame Format</vt:lpstr>
      <vt:lpstr>Control Frame Format</vt:lpstr>
      <vt:lpstr>Control Frame Format – RTS</vt:lpstr>
      <vt:lpstr>Control Frame Format – RTS</vt:lpstr>
      <vt:lpstr>Control Frame Format – RTS</vt:lpstr>
      <vt:lpstr>Control Frame Format – CTS</vt:lpstr>
      <vt:lpstr>Control Frame Format – CTS</vt:lpstr>
      <vt:lpstr>Control Frame Format – CTS</vt:lpstr>
      <vt:lpstr>Control Frame Format – ACK</vt:lpstr>
      <vt:lpstr>Control Frame Format – ACK</vt:lpstr>
      <vt:lpstr>Control Frame Format – ACK</vt:lpstr>
      <vt:lpstr>Control Frame Format – PS Poll</vt:lpstr>
      <vt:lpstr>Control Frame Format – PS Poll</vt:lpstr>
      <vt:lpstr>Control Frame Format – PS Poll</vt:lpstr>
      <vt:lpstr>Typical Frames</vt:lpstr>
      <vt:lpstr>Typical Frames</vt:lpstr>
      <vt:lpstr>Beacon Frame</vt:lpstr>
      <vt:lpstr>Beacon Frame Functions</vt:lpstr>
      <vt:lpstr>Beacon Frame Functions</vt:lpstr>
      <vt:lpstr>Typical Beacon Frame</vt:lpstr>
      <vt:lpstr>Typical Beacon Frame</vt:lpstr>
      <vt:lpstr>Typical Beacon Frame</vt:lpstr>
      <vt:lpstr>Typical Probe Request Frame</vt:lpstr>
      <vt:lpstr>Typical Probe Request Frame</vt:lpstr>
      <vt:lpstr>Typical Probe Response Frame</vt:lpstr>
      <vt:lpstr>Typical Probe Response Frame</vt:lpstr>
      <vt:lpstr>Typical Probe Response Frame</vt:lpstr>
      <vt:lpstr>Typical ACK Frame</vt:lpstr>
      <vt:lpstr>Typical Ping Request Frame</vt:lpstr>
      <vt:lpstr>Typical Ping Request Frame</vt:lpstr>
      <vt:lpstr>Typical Ping Request Frame</vt:lpstr>
      <vt:lpstr>Typical Ping Response Frame</vt:lpstr>
      <vt:lpstr>Typical Ping Response Frame</vt:lpstr>
      <vt:lpstr>Typical Ping Response Frame</vt:lpstr>
      <vt:lpstr>Typical Windows Browser</vt:lpstr>
      <vt:lpstr>Typical Windows Browser</vt:lpstr>
      <vt:lpstr>Typical Windows Browser</vt:lpstr>
      <vt:lpstr>Typical Windows Browser</vt:lpstr>
      <vt:lpstr>Typical Windows Browser</vt:lpstr>
      <vt:lpstr>Typical Windows Browser</vt:lpstr>
      <vt:lpstr>Typical Windows Browser</vt:lpstr>
      <vt:lpstr>Access Point and Station</vt:lpstr>
      <vt:lpstr>Access Point and Station</vt:lpstr>
      <vt:lpstr>Typical Startup Sequence</vt:lpstr>
      <vt:lpstr>Typical Startup Sequence</vt:lpstr>
      <vt:lpstr>Beacons Being Sent</vt:lpstr>
      <vt:lpstr>Beacons Being Sent</vt:lpstr>
      <vt:lpstr>Wireless NIC is Turned On</vt:lpstr>
      <vt:lpstr>Wireless NIC is Turned On</vt:lpstr>
      <vt:lpstr>Startup Sequence</vt:lpstr>
      <vt:lpstr>Beacon Frame</vt:lpstr>
      <vt:lpstr>Beacon Frame</vt:lpstr>
      <vt:lpstr>Beacon Frame</vt:lpstr>
      <vt:lpstr>Beacon Frame</vt:lpstr>
      <vt:lpstr>Authentication Frame</vt:lpstr>
      <vt:lpstr>Authentication Frame</vt:lpstr>
      <vt:lpstr>Authentication Frame</vt:lpstr>
      <vt:lpstr>Authentication Frame</vt:lpstr>
      <vt:lpstr>Authentication Frame</vt:lpstr>
      <vt:lpstr>Authentication Frame</vt:lpstr>
      <vt:lpstr>Acknowledgement Frame</vt:lpstr>
      <vt:lpstr>Acknowledgement Frame</vt:lpstr>
      <vt:lpstr>Association Frame</vt:lpstr>
      <vt:lpstr>Association Frame</vt:lpstr>
      <vt:lpstr>Association Frame</vt:lpstr>
      <vt:lpstr>Association Frame</vt:lpstr>
      <vt:lpstr>Association Frame</vt:lpstr>
      <vt:lpstr>Association Frame</vt:lpstr>
      <vt:lpstr>Acknowledgement Frame</vt:lpstr>
      <vt:lpstr>Acknowledgement Frame</vt:lpstr>
      <vt:lpstr>Beacon Frame</vt:lpstr>
      <vt:lpstr>Beacon Frame</vt:lpstr>
      <vt:lpstr>Beacon Frame</vt:lpstr>
      <vt:lpstr>Beacon Frame</vt:lpstr>
      <vt:lpstr>EAPOL – Start Frame</vt:lpstr>
      <vt:lpstr>EAPOL – Start Frame</vt:lpstr>
      <vt:lpstr>EAPOL – Start Frame</vt:lpstr>
      <vt:lpstr>The End of the Sequence</vt:lpstr>
      <vt:lpstr>Typical Startup Sequence</vt:lpstr>
      <vt:lpstr>Typical Startup Sequence</vt:lpstr>
      <vt:lpstr>Typical Startup Sequence</vt:lpstr>
      <vt:lpstr>Typical Startup Sequence</vt:lpstr>
      <vt:lpstr>Looking for an Access Point</vt:lpstr>
      <vt:lpstr>Looking for an Access Point</vt:lpstr>
      <vt:lpstr>Looking for an Access Point</vt:lpstr>
      <vt:lpstr>Looking for an Access Point</vt:lpstr>
      <vt:lpstr>Looking for an Access Point</vt:lpstr>
      <vt:lpstr>The Access Point Answers</vt:lpstr>
      <vt:lpstr>Finding an Access Point</vt:lpstr>
      <vt:lpstr>Finding an Access Point</vt:lpstr>
      <vt:lpstr>Finding an Access Point</vt:lpstr>
      <vt:lpstr>Authentication</vt:lpstr>
      <vt:lpstr>Authentication</vt:lpstr>
      <vt:lpstr>Typical Acknowledgement</vt:lpstr>
      <vt:lpstr>Typical Acknowledgement</vt:lpstr>
      <vt:lpstr>Authentication</vt:lpstr>
      <vt:lpstr>Authentication</vt:lpstr>
      <vt:lpstr>Association</vt:lpstr>
      <vt:lpstr>Association</vt:lpstr>
      <vt:lpstr>Association</vt:lpstr>
      <vt:lpstr>Association</vt:lpstr>
      <vt:lpstr>Association</vt:lpstr>
      <vt:lpstr>Association</vt:lpstr>
      <vt:lpstr>Summary of the Details</vt:lpstr>
      <vt:lpstr>Checking for 802.1x Support</vt:lpstr>
      <vt:lpstr>Checking for 802.1x Support</vt:lpstr>
      <vt:lpstr>Wireless is Finished Now</vt:lpstr>
      <vt:lpstr>ARP Conversations</vt:lpstr>
      <vt:lpstr>ARP Conversations</vt:lpstr>
      <vt:lpstr>NetBIOS Conversations</vt:lpstr>
      <vt:lpstr>NetBIOS Conversations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Frame Details - AiroPeek Version</dc:title>
  <dc:creator>Kenneth M. Chipps Ph.D.</dc:creator>
  <cp:lastModifiedBy>Kenneth M. Chipps Ph.D.</cp:lastModifiedBy>
  <cp:revision>405</cp:revision>
  <dcterms:created xsi:type="dcterms:W3CDTF">2000-09-27T16:26:34Z</dcterms:created>
  <dcterms:modified xsi:type="dcterms:W3CDTF">2012-11-15T23:36:30Z</dcterms:modified>
</cp:coreProperties>
</file>