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1" r:id="rId4"/>
    <p:sldId id="262" r:id="rId5"/>
    <p:sldId id="265" r:id="rId6"/>
    <p:sldId id="285" r:id="rId7"/>
    <p:sldId id="299" r:id="rId8"/>
    <p:sldId id="264" r:id="rId9"/>
    <p:sldId id="295" r:id="rId10"/>
    <p:sldId id="292" r:id="rId11"/>
    <p:sldId id="296" r:id="rId12"/>
    <p:sldId id="268" r:id="rId13"/>
    <p:sldId id="272" r:id="rId14"/>
    <p:sldId id="273" r:id="rId15"/>
    <p:sldId id="277" r:id="rId16"/>
    <p:sldId id="269" r:id="rId17"/>
    <p:sldId id="271" r:id="rId18"/>
    <p:sldId id="270" r:id="rId19"/>
    <p:sldId id="278" r:id="rId20"/>
    <p:sldId id="279" r:id="rId21"/>
    <p:sldId id="303" r:id="rId22"/>
    <p:sldId id="304" r:id="rId23"/>
    <p:sldId id="305" r:id="rId24"/>
    <p:sldId id="306" r:id="rId25"/>
    <p:sldId id="307" r:id="rId26"/>
    <p:sldId id="297" r:id="rId27"/>
    <p:sldId id="280" r:id="rId28"/>
    <p:sldId id="281" r:id="rId29"/>
    <p:sldId id="298" r:id="rId30"/>
    <p:sldId id="282" r:id="rId31"/>
    <p:sldId id="283" r:id="rId32"/>
    <p:sldId id="290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89367-D93E-46A9-AF38-BB33A241C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0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0830CB-B70E-40F3-A2D9-B42D9CC53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2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78C8C20-E73D-4D65-9A2B-F48F57EE7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B446-907C-46AE-AC7B-3AB17286F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DA7E-0102-435D-B187-6B6817D41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6AC5-07CB-4050-8B93-1C1201178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6B839-63FD-4AB2-B223-34A78879A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6616-D170-4B47-86C1-2E4EA82DA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71BE-5C60-48A8-BD25-59A37C106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BC69-F6FA-4E36-9A80-8E4342AC8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CF9E-FD9D-46AE-A317-310D68DD4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9D27-205C-46A5-BF76-FC4B3D4B5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4069-CB4C-4271-BDBE-0D7F836F8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F78A-056F-475B-94DB-4F292010C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E2EA-AB8C-4955-BD09-66D9CFD1D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4ED19B-CA6F-4D9E-929C-E3A64996C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Service Providers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Last Update 2011.09.03</a:t>
            </a:r>
          </a:p>
          <a:p>
            <a:pPr eaLnBrk="1" hangingPunct="1"/>
            <a:r>
              <a:rPr lang="en-US" sz="2400" dirty="0" smtClean="0"/>
              <a:t>1.4.0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F58E7-05B4-4F11-8F19-15E867C56B26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Utilities</a:t>
            </a:r>
          </a:p>
          <a:p>
            <a:pPr lvl="1" eaLnBrk="1" hangingPunct="1"/>
            <a:r>
              <a:rPr lang="en-US" dirty="0" smtClean="0"/>
              <a:t>Some traditional utility companies are beginning to get into the telecom business, since they have right of way all over their service area already</a:t>
            </a:r>
          </a:p>
          <a:p>
            <a:pPr lvl="1" eaLnBrk="1" hangingPunct="1"/>
            <a:r>
              <a:rPr lang="en-US" dirty="0" smtClean="0"/>
              <a:t>Some of these are targeted at end users, but more are in the wholesale and metropolitan service area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0409F7-6E09-40E3-B73E-0148DC96D783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Colo - Colocation Provider</a:t>
            </a:r>
          </a:p>
          <a:p>
            <a:pPr lvl="1" eaLnBrk="1" hangingPunct="1"/>
            <a:r>
              <a:rPr lang="en-US" dirty="0" smtClean="0"/>
              <a:t>These organizations provide space for equipment and WAN access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F3E2C-6B6C-4753-AE48-4A899453F52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actual process of calling up a service provider to order a line is called provisioning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closely related part of this process is purchasing and installing the equipment required at each end of the data line being ordered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These are all of the parts after the demarc on each end of the circuit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6195D-9C5D-49FB-B579-5DD4F2FB1516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You or another service provider you select, such as a reseller of WAN equipment, must select and install this equipment for the circuit to operate properly with the service the phone company installs at your request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FAE05-4A3C-4B6E-859F-2C3DE9308FB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Once that process has been completed it should be apparent what types of lines are needed from where to where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But what exactly is required before calling up the service provider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Let's look at a sample of a form used by a local company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2F1DF-2ED6-45DA-BDE4-4F3E2A3403CF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They fill this form out before they call the service provider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It contains all of the information required to place the order, in this case for T Carrier lines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F6CC1-32DC-4670-AE39-D81F516E3074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Sample Order Form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7839B-3D6D-4994-81FC-91640C4B4526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22533" name="Picture 4" descr="OrderForm90"/>
          <p:cNvPicPr>
            <a:picLocks noChangeAspect="1" noChangeArrowheads="1"/>
          </p:cNvPicPr>
          <p:nvPr/>
        </p:nvPicPr>
        <p:blipFill>
          <a:blip r:embed="rId2"/>
          <a:srcRect b="53163"/>
          <a:stretch>
            <a:fillRect/>
          </a:stretch>
        </p:blipFill>
        <p:spPr bwMode="auto">
          <a:xfrm>
            <a:off x="762000" y="1417638"/>
            <a:ext cx="766445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Sample Order Form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28510-83EA-4FF7-B74B-63BE78B9405C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23557" name="Picture 4" descr="OrderForm90"/>
          <p:cNvPicPr>
            <a:picLocks noChangeAspect="1" noChangeArrowheads="1"/>
          </p:cNvPicPr>
          <p:nvPr/>
        </p:nvPicPr>
        <p:blipFill>
          <a:blip r:embed="rId2"/>
          <a:srcRect t="46082" b="4062"/>
          <a:stretch>
            <a:fillRect/>
          </a:stretch>
        </p:blipFill>
        <p:spPr bwMode="auto">
          <a:xfrm>
            <a:off x="990600" y="1371600"/>
            <a:ext cx="71310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Provisioning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At the top it says this is a new circuit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Under the Data Services section the T1 box is checked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indicates they want full T1 circuits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only details required for a T1 circuit are the coding and framing types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B8ZS is the common coding type as they have selected here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7C4DB-C94B-4941-9105-26F1C04AE63F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ESF - Extended Superframe is the frame type use with B8ZS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Down at the bottom they have listed the contact information for both ends of the circuit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includes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Street address, city, state, zip code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exact location for the demarc, which may need to be extended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4DFF18-089C-489D-9CC2-82B19BCDD30B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</a:t>
            </a:r>
          </a:p>
          <a:p>
            <a:pPr lvl="1" eaLnBrk="1" hangingPunct="1"/>
            <a:r>
              <a:rPr lang="en-US" dirty="0" smtClean="0"/>
              <a:t>What a service provider is</a:t>
            </a:r>
          </a:p>
          <a:p>
            <a:pPr lvl="1" eaLnBrk="1" hangingPunct="1"/>
            <a:r>
              <a:rPr lang="en-US" dirty="0" smtClean="0"/>
              <a:t>How to order a data line from one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4F3E3-62E8-42EC-91B8-86E8BA06E9FE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local contact with several phone numbers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With this information the service provider will go to each end of the location and install the demarc at the requested location, on the first trip we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hope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FF7154-AA76-4C51-BD79-6BAA79B48D43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</a:t>
            </a:r>
            <a:r>
              <a:rPr lang="en-US" baseline="0" dirty="0" smtClean="0"/>
              <a:t> cases the ordering of the circuit is done online</a:t>
            </a:r>
          </a:p>
          <a:p>
            <a:r>
              <a:rPr lang="en-US" baseline="0" dirty="0" smtClean="0"/>
              <a:t>For example, here for a MPLS line using a AT&amp;T point-to-point circuit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219200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186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0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Provisioning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Once the circuit is up, according to the phone company, the equipment must be installed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You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 do this yourself, someone else in the company may have the training to handle this, or you may hire a company that provides this type of service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When the equipment is in, the circuit must be checked to see if it is running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clean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AEAD2-55B3-49EF-A329-96171C17108C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can be done in one of two ways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First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is to just assume the line installed by the phone company is working perfectly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If you assume this, you just start sending data down the line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can be real data, test data, or diagnostic data such as pings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4B7DF-2742-445E-812D-0C0CB115D044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Then look to see if it arrived intact at the other end, using whatever diagnostic methods are provided by the equipment you are using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second method is to call the phone company up after the equipment is up and running at each end of the circuit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492A7-A04E-40BA-A7B6-AAB7367CFA39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Provisioning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Then you ask them to setup a loopback at the other end of the circuit, if that can be done</a:t>
            </a:r>
            <a:r>
              <a:rPr lang="en-US" baseline="0" dirty="0" smtClean="0">
                <a:solidFill>
                  <a:srgbClr val="000000"/>
                </a:solidFill>
                <a:cs typeface="Times New Roman" pitchFamily="18" charset="0"/>
              </a:rPr>
              <a:t> for the circuit type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For example, for a T1 line the loopback can be at the demarc or the CSU side of the CSU/DSU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You then send out diagnostic packets like pings to see how the circuit performs</a:t>
            </a:r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E77D5D-0D85-4E87-A72C-2FC1FC3AB5AC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Service Provider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service provider is an entity that provides you with something you cannot do or would rather not do for yourself</a:t>
            </a:r>
          </a:p>
          <a:p>
            <a:pPr eaLnBrk="1" hangingPunct="1"/>
            <a:r>
              <a:rPr lang="en-US" dirty="0" smtClean="0"/>
              <a:t>In this context a MAN or WAN related service, such as one of the data lines discussed earlier in the course</a:t>
            </a:r>
          </a:p>
          <a:p>
            <a:pPr eaLnBrk="1" hangingPunct="1"/>
            <a:r>
              <a:rPr lang="en-US" dirty="0" smtClean="0"/>
              <a:t>The various kinds of service providers are commonly categorized as follows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C39C46-A963-4C31-B64C-6816FADE55C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Provisioning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If there is a problem you have the phone company on the line with you as this test is being performed so they can work on the problem right then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Which is the best 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It depends on how many circuits and how pressed for time you are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285A0-DA3D-476A-83D1-C497C6FAD6DB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Courier New" pitchFamily="49" charset="0"/>
              </a:rPr>
              <a:t>Provisioning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 would say about 30% of circuits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Not turned on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Have problems sending and receiving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Are located in the wrong physical location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Here is what one network administrator saw as stated in an email message to one of the newsgroups I read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9C820-D89B-4834-B85A-C84A3A7C3312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Courier New" pitchFamily="49" charset="0"/>
              </a:rPr>
              <a:t>Provisioning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Here are some statistics from the last year of WAN implementations at my company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178 Unique circuit installs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- 123 FR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- 55 point-to-point circuits (T1 or greater)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46 Incomplete installations due to errors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- 13 Extended DEMARC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- 1 Bad serial port on router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- 12 Bad configuration by LEC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- 21 Bad configuration by CLEC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- 2 Operator error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40115-2D55-4758-AB22-3ED3884056AD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know how to install or configure the equipment required to talk to the data line you are going to</a:t>
            </a:r>
            <a:r>
              <a:rPr lang="en-US" baseline="0" dirty="0" smtClean="0"/>
              <a:t> use, then an organization associated with the equipment makers partner program can be hired to do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For example, in the Cisco Partner program there are various levels of partners from resellers of equipment to those that can design, install, and manage your network for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77F9-2368-489A-93AA-D56B416522B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t="28473" r="9549" b="18054"/>
          <a:stretch/>
        </p:blipFill>
        <p:spPr bwMode="auto">
          <a:xfrm>
            <a:off x="660130" y="1600199"/>
            <a:ext cx="7798070" cy="45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ILEC - Incumbent Local Exchange Carrier</a:t>
            </a:r>
          </a:p>
          <a:p>
            <a:pPr lvl="1" eaLnBrk="1" hangingPunct="1"/>
            <a:r>
              <a:rPr lang="en-US" dirty="0" smtClean="0"/>
              <a:t>These are the old line RBOCs that have been around forever using</a:t>
            </a:r>
            <a:r>
              <a:rPr lang="en-US" baseline="0" dirty="0" smtClean="0"/>
              <a:t> one name or the other, such as</a:t>
            </a:r>
            <a:endParaRPr lang="en-US" dirty="0" smtClean="0"/>
          </a:p>
          <a:p>
            <a:pPr lvl="2" eaLnBrk="1" hangingPunct="1"/>
            <a:r>
              <a:rPr lang="en-US" dirty="0" smtClean="0"/>
              <a:t>AT&amp;T</a:t>
            </a:r>
          </a:p>
          <a:p>
            <a:pPr lvl="2" eaLnBrk="1" hangingPunct="1"/>
            <a:r>
              <a:rPr lang="en-US" dirty="0" smtClean="0"/>
              <a:t>Verizon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F6F0F-51EA-4EC5-980A-F09D67483A59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CLEC - Competitive Local Exchange Carrier</a:t>
            </a:r>
          </a:p>
          <a:p>
            <a:pPr lvl="1" eaLnBrk="1" hangingPunct="1"/>
            <a:r>
              <a:rPr lang="en-US" dirty="0" smtClean="0"/>
              <a:t>Those in competition with the ILECs</a:t>
            </a:r>
          </a:p>
          <a:p>
            <a:pPr eaLnBrk="1" hangingPunct="1"/>
            <a:r>
              <a:rPr lang="en-US" dirty="0" smtClean="0"/>
              <a:t>IXC - Interexchange Carrier</a:t>
            </a:r>
          </a:p>
          <a:p>
            <a:pPr lvl="1" eaLnBrk="1" hangingPunct="1"/>
            <a:r>
              <a:rPr lang="en-US" dirty="0" smtClean="0"/>
              <a:t>These were originally long distance competitors to the RBOCs</a:t>
            </a:r>
          </a:p>
          <a:p>
            <a:pPr lvl="1" eaLnBrk="1" hangingPunct="1"/>
            <a:r>
              <a:rPr lang="en-US" dirty="0" smtClean="0"/>
              <a:t>Now they compete on data lines as well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1E7F6-D230-43F8-8FAD-5AAAF7EC5E58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ISP – Internet Service Provider - Tier 1</a:t>
            </a:r>
          </a:p>
          <a:p>
            <a:pPr lvl="1" eaLnBrk="1" hangingPunct="1"/>
            <a:r>
              <a:rPr lang="en-US" dirty="0" smtClean="0"/>
              <a:t>These entities form the top level Internet</a:t>
            </a:r>
          </a:p>
          <a:p>
            <a:pPr lvl="1" eaLnBrk="1" hangingPunct="1"/>
            <a:r>
              <a:rPr lang="en-US" dirty="0" smtClean="0"/>
              <a:t>They run the backbone</a:t>
            </a:r>
          </a:p>
          <a:p>
            <a:pPr eaLnBrk="1" hangingPunct="1"/>
            <a:r>
              <a:rPr lang="en-US" dirty="0" smtClean="0"/>
              <a:t>ISP - Internet Service Provider Tier 2</a:t>
            </a:r>
          </a:p>
          <a:p>
            <a:pPr lvl="1" eaLnBrk="1" hangingPunct="1"/>
            <a:r>
              <a:rPr lang="en-US" dirty="0" smtClean="0"/>
              <a:t>A layer below the basic Internet backbone</a:t>
            </a:r>
          </a:p>
          <a:p>
            <a:pPr lvl="0" eaLnBrk="1" hangingPunct="1"/>
            <a:r>
              <a:rPr lang="en-US" dirty="0" smtClean="0"/>
              <a:t>ISP - Local</a:t>
            </a:r>
          </a:p>
          <a:p>
            <a:pPr lvl="1" eaLnBrk="1" hangingPunct="1"/>
            <a:r>
              <a:rPr lang="en-US" dirty="0" smtClean="0"/>
              <a:t>In other words, all the other ISPs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1DFFD5-56E3-4294-9D65-9C509D67F7A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ISP Levels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213CE-52BF-4D2B-9354-CAE4865B6BCC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15313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Cable Company</a:t>
            </a:r>
          </a:p>
          <a:p>
            <a:pPr lvl="1" eaLnBrk="1" hangingPunct="1"/>
            <a:r>
              <a:rPr lang="en-US" dirty="0" smtClean="0"/>
              <a:t>Also called MSOs for multisystem operator these are a growing alternative to the ISPs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8ECCA-57FA-4777-A0D9-6887D78ACEC2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Categorizing Service Providers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Greenfield IXC</a:t>
            </a:r>
          </a:p>
          <a:p>
            <a:pPr lvl="1" eaLnBrk="1" hangingPunct="1"/>
            <a:r>
              <a:rPr lang="en-US" dirty="0" smtClean="0"/>
              <a:t>These are the same as the IXCs, but without an old style network</a:t>
            </a:r>
          </a:p>
          <a:p>
            <a:pPr lvl="1" eaLnBrk="1" hangingPunct="1"/>
            <a:r>
              <a:rPr lang="en-US" dirty="0" smtClean="0"/>
              <a:t>They provide services like the original IXCs, but over new style networks</a:t>
            </a:r>
          </a:p>
          <a:p>
            <a:pPr lvl="2" eaLnBrk="1" hangingPunct="1"/>
            <a:r>
              <a:rPr lang="en-US" dirty="0" smtClean="0"/>
              <a:t>Level 3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6C9A5-798C-4765-A67A-38247F0E3DE9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505</TotalTime>
  <Words>1483</Words>
  <Application>Microsoft Office PowerPoint</Application>
  <PresentationFormat>On-screen Show (4:3)</PresentationFormat>
  <Paragraphs>195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CCNA</vt:lpstr>
      <vt:lpstr>Service Providers</vt:lpstr>
      <vt:lpstr>Objectives of This Section</vt:lpstr>
      <vt:lpstr>What is a Service Provider</vt:lpstr>
      <vt:lpstr>Categorizing Service Providers</vt:lpstr>
      <vt:lpstr>Categorizing Service Providers</vt:lpstr>
      <vt:lpstr>Categorizing Service Providers</vt:lpstr>
      <vt:lpstr>ISP Levels</vt:lpstr>
      <vt:lpstr>Categorizing Service Providers</vt:lpstr>
      <vt:lpstr>Categorizing Service Providers</vt:lpstr>
      <vt:lpstr>Categorizing Service Providers</vt:lpstr>
      <vt:lpstr>Categorizing Service Providers</vt:lpstr>
      <vt:lpstr>Provisioning</vt:lpstr>
      <vt:lpstr>Provisioning</vt:lpstr>
      <vt:lpstr>Provisioning</vt:lpstr>
      <vt:lpstr>Provisioning</vt:lpstr>
      <vt:lpstr>Sample Order Form</vt:lpstr>
      <vt:lpstr>Sample Order Form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Provisioning</vt:lpstr>
      <vt:lpstr>Partner Programs</vt:lpstr>
      <vt:lpstr>Partner Programs</vt:lpstr>
      <vt:lpstr>Partner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OUTSOURCING</dc:title>
  <dc:creator>Chipps</dc:creator>
  <cp:lastModifiedBy>Kenneth M. Chipps Ph.D.</cp:lastModifiedBy>
  <cp:revision>86</cp:revision>
  <dcterms:created xsi:type="dcterms:W3CDTF">2000-09-27T16:26:34Z</dcterms:created>
  <dcterms:modified xsi:type="dcterms:W3CDTF">2011-09-09T00:45:47Z</dcterms:modified>
</cp:coreProperties>
</file>