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81"/>
  </p:notesMasterIdLst>
  <p:handoutMasterIdLst>
    <p:handoutMasterId r:id="rId82"/>
  </p:handoutMasterIdLst>
  <p:sldIdLst>
    <p:sldId id="256" r:id="rId2"/>
    <p:sldId id="271" r:id="rId3"/>
    <p:sldId id="273" r:id="rId4"/>
    <p:sldId id="362" r:id="rId5"/>
    <p:sldId id="363" r:id="rId6"/>
    <p:sldId id="364" r:id="rId7"/>
    <p:sldId id="365" r:id="rId8"/>
    <p:sldId id="366" r:id="rId9"/>
    <p:sldId id="367" r:id="rId10"/>
    <p:sldId id="368" r:id="rId11"/>
    <p:sldId id="369" r:id="rId12"/>
    <p:sldId id="370" r:id="rId13"/>
    <p:sldId id="372" r:id="rId14"/>
    <p:sldId id="274" r:id="rId15"/>
    <p:sldId id="356" r:id="rId16"/>
    <p:sldId id="275" r:id="rId17"/>
    <p:sldId id="350" r:id="rId18"/>
    <p:sldId id="351" r:id="rId19"/>
    <p:sldId id="352" r:id="rId20"/>
    <p:sldId id="353" r:id="rId21"/>
    <p:sldId id="354" r:id="rId22"/>
    <p:sldId id="355" r:id="rId23"/>
    <p:sldId id="342" r:id="rId24"/>
    <p:sldId id="298" r:id="rId25"/>
    <p:sldId id="299" r:id="rId26"/>
    <p:sldId id="300" r:id="rId27"/>
    <p:sldId id="301" r:id="rId28"/>
    <p:sldId id="344" r:id="rId29"/>
    <p:sldId id="345" r:id="rId30"/>
    <p:sldId id="346" r:id="rId31"/>
    <p:sldId id="347" r:id="rId32"/>
    <p:sldId id="348" r:id="rId33"/>
    <p:sldId id="343" r:id="rId34"/>
    <p:sldId id="302" r:id="rId35"/>
    <p:sldId id="303" r:id="rId36"/>
    <p:sldId id="304" r:id="rId37"/>
    <p:sldId id="307" r:id="rId38"/>
    <p:sldId id="316" r:id="rId39"/>
    <p:sldId id="321" r:id="rId40"/>
    <p:sldId id="322" r:id="rId41"/>
    <p:sldId id="323" r:id="rId42"/>
    <p:sldId id="338" r:id="rId43"/>
    <p:sldId id="324" r:id="rId44"/>
    <p:sldId id="327" r:id="rId45"/>
    <p:sldId id="325" r:id="rId46"/>
    <p:sldId id="326" r:id="rId47"/>
    <p:sldId id="329" r:id="rId48"/>
    <p:sldId id="331" r:id="rId49"/>
    <p:sldId id="336" r:id="rId50"/>
    <p:sldId id="339" r:id="rId51"/>
    <p:sldId id="335" r:id="rId52"/>
    <p:sldId id="334" r:id="rId53"/>
    <p:sldId id="341" r:id="rId54"/>
    <p:sldId id="309" r:id="rId55"/>
    <p:sldId id="311" r:id="rId56"/>
    <p:sldId id="310" r:id="rId57"/>
    <p:sldId id="276" r:id="rId58"/>
    <p:sldId id="277" r:id="rId59"/>
    <p:sldId id="278" r:id="rId60"/>
    <p:sldId id="279" r:id="rId61"/>
    <p:sldId id="280" r:id="rId62"/>
    <p:sldId id="284" r:id="rId63"/>
    <p:sldId id="285" r:id="rId64"/>
    <p:sldId id="286" r:id="rId65"/>
    <p:sldId id="305" r:id="rId66"/>
    <p:sldId id="289" r:id="rId67"/>
    <p:sldId id="349" r:id="rId68"/>
    <p:sldId id="291" r:id="rId69"/>
    <p:sldId id="357" r:id="rId70"/>
    <p:sldId id="358" r:id="rId71"/>
    <p:sldId id="359" r:id="rId72"/>
    <p:sldId id="360" r:id="rId73"/>
    <p:sldId id="361" r:id="rId74"/>
    <p:sldId id="290" r:id="rId75"/>
    <p:sldId id="293" r:id="rId76"/>
    <p:sldId id="294" r:id="rId77"/>
    <p:sldId id="295" r:id="rId78"/>
    <p:sldId id="296" r:id="rId79"/>
    <p:sldId id="306" r:id="rId8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615" autoAdjust="0"/>
    <p:restoredTop sz="86432" autoAdjust="0"/>
  </p:normalViewPr>
  <p:slideViewPr>
    <p:cSldViewPr>
      <p:cViewPr varScale="1">
        <p:scale>
          <a:sx n="52" d="100"/>
          <a:sy n="52" d="100"/>
        </p:scale>
        <p:origin x="-94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handoutMaster" Target="handoutMasters/handout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050"/>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dirty="0"/>
          </a:p>
        </p:txBody>
      </p:sp>
      <p:sp>
        <p:nvSpPr>
          <p:cNvPr id="22531" name="Rectangle 2051"/>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dirty="0"/>
          </a:p>
        </p:txBody>
      </p:sp>
      <p:sp>
        <p:nvSpPr>
          <p:cNvPr id="22532" name="Rectangle 2052"/>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dirty="0"/>
          </a:p>
        </p:txBody>
      </p:sp>
      <p:sp>
        <p:nvSpPr>
          <p:cNvPr id="22533" name="Rectangle 2053"/>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88C8A413-F1AF-434D-B6D3-328A89735759}" type="slidenum">
              <a:rPr lang="en-US"/>
              <a:pPr>
                <a:defRPr/>
              </a:pPr>
              <a:t>‹#›</a:t>
            </a:fld>
            <a:endParaRPr lang="en-US" dirty="0"/>
          </a:p>
        </p:txBody>
      </p:sp>
    </p:spTree>
    <p:extLst>
      <p:ext uri="{BB962C8B-B14F-4D97-AF65-F5344CB8AC3E}">
        <p14:creationId xmlns:p14="http://schemas.microsoft.com/office/powerpoint/2010/main" val="34934899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dirty="0"/>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dirty="0"/>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dirty="0"/>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DF5FB93-1A13-40AF-97E7-DEEE26AF2EA3}" type="slidenum">
              <a:rPr lang="en-US"/>
              <a:pPr>
                <a:defRPr/>
              </a:pPr>
              <a:t>‹#›</a:t>
            </a:fld>
            <a:endParaRPr lang="en-US" dirty="0"/>
          </a:p>
        </p:txBody>
      </p:sp>
    </p:spTree>
    <p:extLst>
      <p:ext uri="{BB962C8B-B14F-4D97-AF65-F5344CB8AC3E}">
        <p14:creationId xmlns:p14="http://schemas.microsoft.com/office/powerpoint/2010/main" val="12913350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a:xfrm>
            <a:off x="685800" y="2130425"/>
            <a:ext cx="7772400" cy="1470025"/>
          </a:xfrm>
        </p:spPr>
        <p:txBody>
          <a:bodyPr/>
          <a:lstStyle>
            <a:lvl1pPr>
              <a:defRPr/>
            </a:lvl1pPr>
          </a:lstStyle>
          <a:p>
            <a:r>
              <a:rPr lang="en-US" smtClean="0"/>
              <a:t>Click to edit Master title style</a:t>
            </a:r>
            <a:endParaRPr lang="en-US"/>
          </a:p>
        </p:txBody>
      </p:sp>
      <p:sp>
        <p:nvSpPr>
          <p:cNvPr id="7475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2667000" y="6245225"/>
            <a:ext cx="3886200" cy="476250"/>
          </a:xfrm>
        </p:spPr>
        <p:txBody>
          <a:bodyPr/>
          <a:lstStyle>
            <a:lvl1pPr>
              <a:defRPr sz="1400" baseline="0" smtClean="0">
                <a:latin typeface="Arial" pitchFamily="34" charset="0"/>
              </a:defRPr>
            </a:lvl1pPr>
          </a:lstStyle>
          <a:p>
            <a:pPr>
              <a:defRPr/>
            </a:pPr>
            <a:r>
              <a:rPr lang="en-US" smtClean="0"/>
              <a:t>Copyright 2010-2012 Kenneth M. Chipps Ph.D. www.chipps.com</a:t>
            </a:r>
            <a:endParaRPr lang="en-US" dirty="0"/>
          </a:p>
        </p:txBody>
      </p:sp>
      <p:sp>
        <p:nvSpPr>
          <p:cNvPr id="6" name="Rectangle 6"/>
          <p:cNvSpPr>
            <a:spLocks noGrp="1" noChangeArrowheads="1"/>
          </p:cNvSpPr>
          <p:nvPr>
            <p:ph type="sldNum" sz="quarter" idx="12"/>
          </p:nvPr>
        </p:nvSpPr>
        <p:spPr>
          <a:xfrm>
            <a:off x="6553200" y="6245225"/>
            <a:ext cx="2133600" cy="476250"/>
          </a:xfrm>
        </p:spPr>
        <p:txBody>
          <a:bodyPr/>
          <a:lstStyle>
            <a:lvl1pPr>
              <a:defRPr smtClean="0"/>
            </a:lvl1pPr>
          </a:lstStyle>
          <a:p>
            <a:pPr>
              <a:defRPr/>
            </a:pPr>
            <a:fld id="{EC3EDCE2-3F48-4C83-A412-9FF59450210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2010-2012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562C506-1566-4C80-AA94-ADB3F6A7D641}"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2010-2012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9D5B2A1-4B2B-4705-AF7A-01255B48882D}"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Copyright 2010-2012 Kenneth M. Chipps Ph.D. www.chipps.com</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04793D15-3E3E-418C-A963-04BA4A35EB50}"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Copyright 2010-2012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1FB8EB4-1EC0-4764-BBE5-A3976A30AABD}"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r>
              <a:rPr lang="en-US" noProof="0" dirty="0" smtClean="0"/>
              <a:t>Click icon to add table</a:t>
            </a:r>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2010-2012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1386C14-534C-4F13-8018-9B21B3D0EBEF}"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r>
              <a:rPr lang="en-US" smtClean="0"/>
              <a:t>Copyright 2010-2012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baseline="0">
                <a:latin typeface="Arial" pitchFamily="34" charset="0"/>
              </a:defRPr>
            </a:lvl1pPr>
          </a:lstStyle>
          <a:p>
            <a:pPr>
              <a:defRPr/>
            </a:pPr>
            <a:fld id="{DE279984-D4C8-4C5F-8637-F44FF01E8ACA}"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2010-2012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45E8602-ED94-4C50-A5F4-FF792746489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Copyright 2010-2012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E43430B-8F2E-45E0-A458-0F577E4B9029}"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Copyright 2010-2012 Kenneth M. Chipps Ph.D. www.chipps.com</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1002B711-A798-4FCF-BF7B-52BD35D76D0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Copyright 2010-2012 Kenneth M. Chipps Ph.D. www.chipps.com</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8E6CE962-216E-4BC5-B67E-FAB153CB5836}"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Copyright 2010-2012 Kenneth M. Chipps Ph.D. www.chipps.com</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11F6B02C-6B2F-4E58-B3E1-CED23077AE3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Copyright 2010-2012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25531FF-1A7F-4439-9BB2-0D4DE4CCDC2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Copyright 2010-2012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5A2FA0F-4089-45EC-8528-45411F5C90D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6BBF8"/>
            </a:gs>
            <a:gs pos="100000">
              <a:srgbClr val="FFFF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37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73733" name="Rectangle 5"/>
          <p:cNvSpPr>
            <a:spLocks noGrp="1" noChangeArrowheads="1"/>
          </p:cNvSpPr>
          <p:nvPr>
            <p:ph type="ftr" sz="quarter" idx="3"/>
          </p:nvPr>
        </p:nvSpPr>
        <p:spPr bwMode="auto">
          <a:xfrm>
            <a:off x="2743200" y="6245225"/>
            <a:ext cx="3657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smtClean="0"/>
            </a:lvl1pPr>
          </a:lstStyle>
          <a:p>
            <a:pPr>
              <a:defRPr/>
            </a:pPr>
            <a:r>
              <a:rPr lang="en-US" smtClean="0"/>
              <a:t>Copyright 2010-2012 Kenneth M. Chipps Ph.D. www.chipps.com</a:t>
            </a:r>
            <a:endParaRPr lang="en-US" dirty="0"/>
          </a:p>
        </p:txBody>
      </p:sp>
      <p:sp>
        <p:nvSpPr>
          <p:cNvPr id="73734" name="Rectangle 6"/>
          <p:cNvSpPr>
            <a:spLocks noGrp="1" noChangeArrowheads="1"/>
          </p:cNvSpPr>
          <p:nvPr>
            <p:ph type="sldNum" sz="quarter" idx="4"/>
          </p:nvPr>
        </p:nvSpPr>
        <p:spPr bwMode="auto">
          <a:xfrm>
            <a:off x="6553200" y="62293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095E01B4-6554-4213-A069-68D8D89D952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91"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Lst>
  <p:hf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286000"/>
            <a:ext cx="7772400" cy="1143000"/>
          </a:xfrm>
        </p:spPr>
        <p:txBody>
          <a:bodyPr/>
          <a:lstStyle/>
          <a:p>
            <a:r>
              <a:rPr lang="en-US" dirty="0" smtClean="0"/>
              <a:t>IPv6</a:t>
            </a:r>
          </a:p>
        </p:txBody>
      </p:sp>
      <p:sp>
        <p:nvSpPr>
          <p:cNvPr id="3075" name="Rectangle 3"/>
          <p:cNvSpPr>
            <a:spLocks noGrp="1" noChangeArrowheads="1"/>
          </p:cNvSpPr>
          <p:nvPr>
            <p:ph type="subTitle" idx="1"/>
          </p:nvPr>
        </p:nvSpPr>
        <p:spPr/>
        <p:txBody>
          <a:bodyPr/>
          <a:lstStyle/>
          <a:p>
            <a:r>
              <a:rPr lang="en-US" sz="2400" dirty="0" smtClean="0"/>
              <a:t>Last Update 2012.10.29</a:t>
            </a:r>
          </a:p>
          <a:p>
            <a:r>
              <a:rPr lang="en-US" sz="2400" dirty="0" smtClean="0"/>
              <a:t>1.9.0</a:t>
            </a:r>
          </a:p>
        </p:txBody>
      </p:sp>
      <p:sp>
        <p:nvSpPr>
          <p:cNvPr id="3076" name="Footer Placeholder 4"/>
          <p:cNvSpPr>
            <a:spLocks noGrp="1"/>
          </p:cNvSpPr>
          <p:nvPr>
            <p:ph type="ftr" sz="quarter" idx="11"/>
          </p:nvPr>
        </p:nvSpPr>
        <p:spPr>
          <a:xfrm>
            <a:off x="2667000" y="6245225"/>
            <a:ext cx="4038600" cy="476250"/>
          </a:xfrm>
          <a:noFill/>
        </p:spPr>
        <p:txBody>
          <a:bodyPr/>
          <a:lstStyle/>
          <a:p>
            <a:r>
              <a:rPr lang="en-US" dirty="0" smtClean="0"/>
              <a:t>Copyright 2010-2012 Kenneth M. Chipps Ph.D. www.chipps.com</a:t>
            </a:r>
            <a:endParaRPr lang="en-US" dirty="0"/>
          </a:p>
        </p:txBody>
      </p:sp>
      <p:sp>
        <p:nvSpPr>
          <p:cNvPr id="3077" name="Slide Number Placeholder 5"/>
          <p:cNvSpPr>
            <a:spLocks noGrp="1"/>
          </p:cNvSpPr>
          <p:nvPr>
            <p:ph type="sldNum" sz="quarter" idx="12"/>
          </p:nvPr>
        </p:nvSpPr>
        <p:spPr>
          <a:noFill/>
        </p:spPr>
        <p:txBody>
          <a:bodyPr/>
          <a:lstStyle/>
          <a:p>
            <a:fld id="{267A78A4-9A55-470A-BFF9-B5A712A61A66}" type="slidenum">
              <a:rPr lang="en-US">
                <a:latin typeface="Arial" pitchFamily="34" charset="0"/>
                <a:cs typeface="Arial" pitchFamily="34" charset="0"/>
              </a:rPr>
              <a:pPr/>
              <a:t>1</a:t>
            </a:fld>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32 Bits</a:t>
            </a:r>
          </a:p>
        </p:txBody>
      </p:sp>
      <p:sp>
        <p:nvSpPr>
          <p:cNvPr id="3" name="Content Placeholder 2"/>
          <p:cNvSpPr>
            <a:spLocks noGrp="1"/>
          </p:cNvSpPr>
          <p:nvPr>
            <p:ph idx="1"/>
          </p:nvPr>
        </p:nvSpPr>
        <p:spPr/>
        <p:txBody>
          <a:bodyPr/>
          <a:lstStyle/>
          <a:p>
            <a:pPr lvl="1"/>
            <a:r>
              <a:rPr lang="en-US" dirty="0" smtClean="0"/>
              <a:t>By 1990 (7 years after the operational start of the Internet and 17 years since its basic design), it seemed clear that the 32 bit space would be exhausted and the long debate about </a:t>
            </a:r>
            <a:r>
              <a:rPr lang="en-US" dirty="0" err="1" smtClean="0"/>
              <a:t>IPng</a:t>
            </a:r>
            <a:r>
              <a:rPr lang="en-US" dirty="0" smtClean="0"/>
              <a:t> that became IPv6 began</a:t>
            </a:r>
          </a:p>
          <a:p>
            <a:pPr lvl="1"/>
            <a:r>
              <a:rPr lang="en-US" dirty="0" smtClean="0"/>
              <a:t>CIDR slowed the rate of consumption through more efficient allocation of network addresses but now, in 2010, we face imminent exhaustion of the 32 bit structure and must move to IPv6</a:t>
            </a:r>
          </a:p>
        </p:txBody>
      </p:sp>
      <p:sp>
        <p:nvSpPr>
          <p:cNvPr id="4" name="Footer Placeholder 3"/>
          <p:cNvSpPr>
            <a:spLocks noGrp="1"/>
          </p:cNvSpPr>
          <p:nvPr>
            <p:ph type="ftr" sz="quarter" idx="11"/>
          </p:nvPr>
        </p:nvSpPr>
        <p:spPr/>
        <p:txBody>
          <a:bodyPr/>
          <a:lstStyle/>
          <a:p>
            <a:pPr>
              <a:defRPr/>
            </a:pPr>
            <a:r>
              <a:rPr lang="en-US" smtClean="0"/>
              <a:t>Copyright 2010-2012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10</a:t>
            </a:fld>
            <a:endParaRPr lang="en-US" dirty="0"/>
          </a:p>
        </p:txBody>
      </p:sp>
    </p:spTree>
    <p:extLst>
      <p:ext uri="{BB962C8B-B14F-4D97-AF65-F5344CB8AC3E}">
        <p14:creationId xmlns:p14="http://schemas.microsoft.com/office/powerpoint/2010/main" val="1084412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32 Bits</a:t>
            </a:r>
          </a:p>
        </p:txBody>
      </p:sp>
      <p:sp>
        <p:nvSpPr>
          <p:cNvPr id="3" name="Content Placeholder 2"/>
          <p:cNvSpPr>
            <a:spLocks noGrp="1"/>
          </p:cNvSpPr>
          <p:nvPr>
            <p:ph idx="1"/>
          </p:nvPr>
        </p:nvSpPr>
        <p:spPr/>
        <p:txBody>
          <a:bodyPr/>
          <a:lstStyle/>
          <a:p>
            <a:pPr lvl="1"/>
            <a:r>
              <a:rPr lang="en-US" dirty="0" smtClean="0"/>
              <a:t>Part of the reason for not changing to a larger address space sooner had to do with the fact that there were a fairly large number of operating systems in use and every one of them would have had to be modified to run a new TCP and IP protocol</a:t>
            </a:r>
          </a:p>
          <a:p>
            <a:pPr lvl="1"/>
            <a:r>
              <a:rPr lang="en-US" dirty="0" smtClean="0"/>
              <a:t>So the "hacks" seemed the more convenient alternative</a:t>
            </a:r>
          </a:p>
        </p:txBody>
      </p:sp>
      <p:sp>
        <p:nvSpPr>
          <p:cNvPr id="4" name="Footer Placeholder 3"/>
          <p:cNvSpPr>
            <a:spLocks noGrp="1"/>
          </p:cNvSpPr>
          <p:nvPr>
            <p:ph type="ftr" sz="quarter" idx="11"/>
          </p:nvPr>
        </p:nvSpPr>
        <p:spPr/>
        <p:txBody>
          <a:bodyPr/>
          <a:lstStyle/>
          <a:p>
            <a:pPr>
              <a:defRPr/>
            </a:pPr>
            <a:r>
              <a:rPr lang="en-US" smtClean="0"/>
              <a:t>Copyright 2010-2012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11</a:t>
            </a:fld>
            <a:endParaRPr lang="en-US" dirty="0"/>
          </a:p>
        </p:txBody>
      </p:sp>
    </p:spTree>
    <p:extLst>
      <p:ext uri="{BB962C8B-B14F-4D97-AF65-F5344CB8AC3E}">
        <p14:creationId xmlns:p14="http://schemas.microsoft.com/office/powerpoint/2010/main" val="3113631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32 Bits</a:t>
            </a:r>
          </a:p>
        </p:txBody>
      </p:sp>
      <p:sp>
        <p:nvSpPr>
          <p:cNvPr id="3" name="Content Placeholder 2"/>
          <p:cNvSpPr>
            <a:spLocks noGrp="1"/>
          </p:cNvSpPr>
          <p:nvPr>
            <p:ph idx="1"/>
          </p:nvPr>
        </p:nvSpPr>
        <p:spPr/>
        <p:txBody>
          <a:bodyPr/>
          <a:lstStyle/>
          <a:p>
            <a:pPr lvl="1"/>
            <a:r>
              <a:rPr lang="en-US" dirty="0" smtClean="0"/>
              <a:t>There had been debates during the 1976 year about address size and proposals ranged from 32 to 128 bit to variable length address structures</a:t>
            </a:r>
          </a:p>
          <a:p>
            <a:pPr lvl="1"/>
            <a:r>
              <a:rPr lang="en-US" dirty="0" smtClean="0"/>
              <a:t>No convergence appeared and, as the program manager at DARPA, I felt it necessary to simply declare a choice</a:t>
            </a:r>
          </a:p>
        </p:txBody>
      </p:sp>
      <p:sp>
        <p:nvSpPr>
          <p:cNvPr id="4" name="Footer Placeholder 3"/>
          <p:cNvSpPr>
            <a:spLocks noGrp="1"/>
          </p:cNvSpPr>
          <p:nvPr>
            <p:ph type="ftr" sz="quarter" idx="11"/>
          </p:nvPr>
        </p:nvSpPr>
        <p:spPr/>
        <p:txBody>
          <a:bodyPr/>
          <a:lstStyle/>
          <a:p>
            <a:pPr>
              <a:defRPr/>
            </a:pPr>
            <a:r>
              <a:rPr lang="en-US" smtClean="0"/>
              <a:t>Copyright 2010-2012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12</a:t>
            </a:fld>
            <a:endParaRPr lang="en-US" dirty="0"/>
          </a:p>
        </p:txBody>
      </p:sp>
    </p:spTree>
    <p:extLst>
      <p:ext uri="{BB962C8B-B14F-4D97-AF65-F5344CB8AC3E}">
        <p14:creationId xmlns:p14="http://schemas.microsoft.com/office/powerpoint/2010/main" val="3579663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32 Bits</a:t>
            </a:r>
          </a:p>
        </p:txBody>
      </p:sp>
      <p:sp>
        <p:nvSpPr>
          <p:cNvPr id="3" name="Content Placeholder 2"/>
          <p:cNvSpPr>
            <a:spLocks noGrp="1"/>
          </p:cNvSpPr>
          <p:nvPr>
            <p:ph idx="1"/>
          </p:nvPr>
        </p:nvSpPr>
        <p:spPr/>
        <p:txBody>
          <a:bodyPr/>
          <a:lstStyle/>
          <a:p>
            <a:pPr lvl="1"/>
            <a:r>
              <a:rPr lang="en-US" dirty="0" smtClean="0"/>
              <a:t>At the time (1977), it seemed to me wasteful to select 128 bits and variable length address structures led to a lot of processing overhead per packet to find the various fields of the IP packet format</a:t>
            </a:r>
          </a:p>
          <a:p>
            <a:pPr lvl="1"/>
            <a:r>
              <a:rPr lang="en-US" dirty="0" smtClean="0"/>
              <a:t>So I chose 32 bits</a:t>
            </a:r>
          </a:p>
          <a:p>
            <a:pPr lvl="1"/>
            <a:r>
              <a:rPr lang="en-US" dirty="0" err="1" smtClean="0"/>
              <a:t>vint</a:t>
            </a:r>
            <a:endParaRPr lang="en-US" dirty="0"/>
          </a:p>
        </p:txBody>
      </p:sp>
      <p:sp>
        <p:nvSpPr>
          <p:cNvPr id="4" name="Footer Placeholder 3"/>
          <p:cNvSpPr>
            <a:spLocks noGrp="1"/>
          </p:cNvSpPr>
          <p:nvPr>
            <p:ph type="ftr" sz="quarter" idx="11"/>
          </p:nvPr>
        </p:nvSpPr>
        <p:spPr/>
        <p:txBody>
          <a:bodyPr/>
          <a:lstStyle/>
          <a:p>
            <a:pPr>
              <a:defRPr/>
            </a:pPr>
            <a:r>
              <a:rPr lang="en-US" smtClean="0"/>
              <a:t>Copyright 2010-2012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13</a:t>
            </a:fld>
            <a:endParaRPr lang="en-US" dirty="0"/>
          </a:p>
        </p:txBody>
      </p:sp>
    </p:spTree>
    <p:extLst>
      <p:ext uri="{BB962C8B-B14F-4D97-AF65-F5344CB8AC3E}">
        <p14:creationId xmlns:p14="http://schemas.microsoft.com/office/powerpoint/2010/main" val="1135512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IPv6</a:t>
            </a:r>
            <a:endParaRPr lang="en-US" dirty="0"/>
          </a:p>
        </p:txBody>
      </p:sp>
      <p:sp>
        <p:nvSpPr>
          <p:cNvPr id="3" name="Content Placeholder 2"/>
          <p:cNvSpPr>
            <a:spLocks noGrp="1"/>
          </p:cNvSpPr>
          <p:nvPr>
            <p:ph idx="1"/>
          </p:nvPr>
        </p:nvSpPr>
        <p:spPr/>
        <p:txBody>
          <a:bodyPr/>
          <a:lstStyle/>
          <a:p>
            <a:pPr lvl="0"/>
            <a:r>
              <a:rPr lang="en-US" dirty="0" smtClean="0"/>
              <a:t>Larger address space</a:t>
            </a:r>
          </a:p>
          <a:p>
            <a:pPr lvl="1"/>
            <a:r>
              <a:rPr lang="en-US" dirty="0" smtClean="0"/>
              <a:t>IPv6 addresses are 128 bits, compared to IPv4's 32 bits</a:t>
            </a:r>
          </a:p>
          <a:p>
            <a:pPr lvl="1"/>
            <a:r>
              <a:rPr lang="en-US" dirty="0" smtClean="0"/>
              <a:t>It has been said that if each IPv6 address was represented by a grain of sand,</a:t>
            </a:r>
            <a:r>
              <a:rPr lang="en-US" baseline="0" dirty="0" smtClean="0"/>
              <a:t> then the entire address space would generate enough sand to build 300 million earth size planets</a:t>
            </a:r>
            <a:endParaRPr lang="en-US" dirty="0" smtClean="0"/>
          </a:p>
          <a:p>
            <a:pPr lvl="1"/>
            <a:r>
              <a:rPr lang="en-US" dirty="0" smtClean="0"/>
              <a:t>However,</a:t>
            </a:r>
            <a:r>
              <a:rPr lang="en-US" baseline="0" dirty="0" smtClean="0"/>
              <a:t> not all of these individual grains of sand will be able to be used as single addresses</a:t>
            </a:r>
          </a:p>
        </p:txBody>
      </p:sp>
      <p:sp>
        <p:nvSpPr>
          <p:cNvPr id="4" name="Footer Placeholder 3"/>
          <p:cNvSpPr>
            <a:spLocks noGrp="1"/>
          </p:cNvSpPr>
          <p:nvPr>
            <p:ph type="ftr" sz="quarter" idx="11"/>
          </p:nvPr>
        </p:nvSpPr>
        <p:spPr/>
        <p:txBody>
          <a:bodyPr/>
          <a:lstStyle/>
          <a:p>
            <a:pPr>
              <a:defRPr/>
            </a:pPr>
            <a:r>
              <a:rPr lang="en-US" smtClean="0"/>
              <a:t>Copyright 2010-2012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965AE5BD-80A6-4917-A28B-942141249064}" type="slidenum">
              <a:rPr lang="en-US" smtClean="0"/>
              <a:pPr>
                <a:defRPr/>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IPv6</a:t>
            </a:r>
            <a:endParaRPr lang="en-US" dirty="0"/>
          </a:p>
        </p:txBody>
      </p:sp>
      <p:sp>
        <p:nvSpPr>
          <p:cNvPr id="3" name="Content Placeholder 2"/>
          <p:cNvSpPr>
            <a:spLocks noGrp="1"/>
          </p:cNvSpPr>
          <p:nvPr>
            <p:ph idx="1"/>
          </p:nvPr>
        </p:nvSpPr>
        <p:spPr/>
        <p:txBody>
          <a:bodyPr/>
          <a:lstStyle/>
          <a:p>
            <a:pPr lvl="1"/>
            <a:r>
              <a:rPr lang="en-US" baseline="0" dirty="0" smtClean="0"/>
              <a:t>So like IPv4, the useable number of addresses is less at about the number of grains of sand in the world</a:t>
            </a:r>
          </a:p>
          <a:p>
            <a:pPr lvl="1"/>
            <a:r>
              <a:rPr lang="en-US" baseline="0" dirty="0" smtClean="0"/>
              <a:t>The exact total number being</a:t>
            </a:r>
          </a:p>
          <a:p>
            <a:pPr lvl="3"/>
            <a:r>
              <a:rPr lang="en-US" baseline="0" dirty="0" smtClean="0"/>
              <a:t>340,282,366,920,938,463,374,607,431,768,211,456</a:t>
            </a:r>
          </a:p>
          <a:p>
            <a:pPr lvl="1"/>
            <a:r>
              <a:rPr lang="en-US" baseline="0" dirty="0" smtClean="0"/>
              <a:t>That’s about</a:t>
            </a:r>
          </a:p>
          <a:p>
            <a:pPr lvl="3"/>
            <a:r>
              <a:rPr lang="en-US" sz="2000" b="0" i="0" u="none" strike="noStrike" dirty="0" smtClean="0">
                <a:solidFill>
                  <a:schemeClr val="tx1"/>
                </a:solidFill>
                <a:effectLst/>
                <a:latin typeface="+mn-lt"/>
              </a:rPr>
              <a:t>56,713,727,820,156,300,000,000,00</a:t>
            </a:r>
          </a:p>
          <a:p>
            <a:pPr lvl="1"/>
            <a:r>
              <a:rPr lang="en-US" sz="2800" b="0" i="0" u="none" strike="noStrike" dirty="0" smtClean="0">
                <a:solidFill>
                  <a:schemeClr val="tx1"/>
                </a:solidFill>
                <a:effectLst/>
                <a:latin typeface="+mn-lt"/>
              </a:rPr>
              <a:t> addresses for each</a:t>
            </a:r>
            <a:r>
              <a:rPr lang="en-US" dirty="0" smtClean="0"/>
              <a:t> person on the planet</a:t>
            </a:r>
            <a:endParaRPr lang="en-US" dirty="0"/>
          </a:p>
        </p:txBody>
      </p:sp>
      <p:sp>
        <p:nvSpPr>
          <p:cNvPr id="4" name="Footer Placeholder 3"/>
          <p:cNvSpPr>
            <a:spLocks noGrp="1"/>
          </p:cNvSpPr>
          <p:nvPr>
            <p:ph type="ftr" sz="quarter" idx="11"/>
          </p:nvPr>
        </p:nvSpPr>
        <p:spPr/>
        <p:txBody>
          <a:bodyPr/>
          <a:lstStyle/>
          <a:p>
            <a:pPr>
              <a:defRPr/>
            </a:pPr>
            <a:r>
              <a:rPr lang="en-US" smtClean="0"/>
              <a:t>Copyright 2010-2012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15</a:t>
            </a:fld>
            <a:endParaRPr lang="en-US" dirty="0"/>
          </a:p>
        </p:txBody>
      </p:sp>
    </p:spTree>
    <p:extLst>
      <p:ext uri="{BB962C8B-B14F-4D97-AF65-F5344CB8AC3E}">
        <p14:creationId xmlns:p14="http://schemas.microsoft.com/office/powerpoint/2010/main" val="18633589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IPv6</a:t>
            </a:r>
            <a:endParaRPr lang="en-US" dirty="0"/>
          </a:p>
        </p:txBody>
      </p:sp>
      <p:sp>
        <p:nvSpPr>
          <p:cNvPr id="3" name="Content Placeholder 2"/>
          <p:cNvSpPr>
            <a:spLocks noGrp="1"/>
          </p:cNvSpPr>
          <p:nvPr>
            <p:ph idx="1"/>
          </p:nvPr>
        </p:nvSpPr>
        <p:spPr/>
        <p:txBody>
          <a:bodyPr/>
          <a:lstStyle/>
          <a:p>
            <a:pPr lvl="1"/>
            <a:r>
              <a:rPr lang="en-US" dirty="0" smtClean="0"/>
              <a:t>This larger addressing space allows more support for addressing hierarchy levels, a much greater number of addressable nodes, and simpler autoconfiguration of addresses</a:t>
            </a:r>
          </a:p>
          <a:p>
            <a:pPr lvl="0"/>
            <a:r>
              <a:rPr lang="en-US" dirty="0" smtClean="0"/>
              <a:t>Globally unique IP addresses</a:t>
            </a:r>
          </a:p>
          <a:p>
            <a:pPr lvl="1"/>
            <a:r>
              <a:rPr lang="en-US" dirty="0" smtClean="0"/>
              <a:t>Every node can have a unique global IPv6 address, which eliminates the need for NAT</a:t>
            </a:r>
          </a:p>
          <a:p>
            <a:pPr lvl="1"/>
            <a:r>
              <a:rPr lang="en-US" dirty="0" smtClean="0"/>
              <a:t>However,</a:t>
            </a:r>
            <a:r>
              <a:rPr lang="en-US" baseline="0" dirty="0" smtClean="0"/>
              <a:t> I expect everyone will still use NAT</a:t>
            </a:r>
            <a:endParaRPr lang="en-US" dirty="0" smtClean="0"/>
          </a:p>
        </p:txBody>
      </p:sp>
      <p:sp>
        <p:nvSpPr>
          <p:cNvPr id="4" name="Footer Placeholder 3"/>
          <p:cNvSpPr>
            <a:spLocks noGrp="1"/>
          </p:cNvSpPr>
          <p:nvPr>
            <p:ph type="ftr" sz="quarter" idx="11"/>
          </p:nvPr>
        </p:nvSpPr>
        <p:spPr/>
        <p:txBody>
          <a:bodyPr/>
          <a:lstStyle/>
          <a:p>
            <a:pPr>
              <a:defRPr/>
            </a:pPr>
            <a:r>
              <a:rPr lang="en-US" smtClean="0"/>
              <a:t>Copyright 2010-2012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965AE5BD-80A6-4917-A28B-942141249064}" type="slidenum">
              <a:rPr lang="en-US" smtClean="0"/>
              <a:pPr>
                <a:defRPr/>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IPv5</a:t>
            </a:r>
            <a:endParaRPr lang="en-US" dirty="0"/>
          </a:p>
        </p:txBody>
      </p:sp>
      <p:sp>
        <p:nvSpPr>
          <p:cNvPr id="3" name="Content Placeholder 2"/>
          <p:cNvSpPr>
            <a:spLocks noGrp="1"/>
          </p:cNvSpPr>
          <p:nvPr>
            <p:ph idx="1"/>
          </p:nvPr>
        </p:nvSpPr>
        <p:spPr/>
        <p:txBody>
          <a:bodyPr/>
          <a:lstStyle/>
          <a:p>
            <a:r>
              <a:rPr lang="en-US" dirty="0" smtClean="0"/>
              <a:t>Now if we are currently using IPv4</a:t>
            </a:r>
            <a:r>
              <a:rPr lang="en-US" baseline="0" dirty="0" smtClean="0"/>
              <a:t> and moving to IPv6, what happened to IPv5</a:t>
            </a:r>
          </a:p>
          <a:p>
            <a:r>
              <a:rPr lang="en-US" baseline="0" dirty="0" smtClean="0"/>
              <a:t>Let’s let Geoff Huston in an article from</a:t>
            </a:r>
            <a:r>
              <a:rPr lang="en-US" sz="3200" baseline="0" dirty="0" smtClean="0">
                <a:solidFill>
                  <a:schemeClr val="tx1"/>
                </a:solidFill>
                <a:effectLst/>
                <a:latin typeface="+mn-lt"/>
                <a:ea typeface="+mn-ea"/>
                <a:cs typeface="+mn-cs"/>
              </a:rPr>
              <a:t> the Internet Protocol Journal for March 2011 Volume 14 Number 1 explain</a:t>
            </a:r>
          </a:p>
          <a:p>
            <a:r>
              <a:rPr lang="en-US" sz="3200" baseline="0" dirty="0" smtClean="0">
                <a:solidFill>
                  <a:schemeClr val="tx1"/>
                </a:solidFill>
                <a:effectLst/>
                <a:latin typeface="+mn-lt"/>
                <a:ea typeface="+mn-ea"/>
                <a:cs typeface="+mn-cs"/>
              </a:rPr>
              <a:t>He writes</a:t>
            </a:r>
          </a:p>
        </p:txBody>
      </p:sp>
      <p:sp>
        <p:nvSpPr>
          <p:cNvPr id="4" name="Footer Placeholder 3"/>
          <p:cNvSpPr>
            <a:spLocks noGrp="1"/>
          </p:cNvSpPr>
          <p:nvPr>
            <p:ph type="ftr" sz="quarter" idx="11"/>
          </p:nvPr>
        </p:nvSpPr>
        <p:spPr/>
        <p:txBody>
          <a:bodyPr/>
          <a:lstStyle/>
          <a:p>
            <a:pPr>
              <a:defRPr/>
            </a:pPr>
            <a:r>
              <a:rPr lang="en-US" smtClean="0"/>
              <a:t>Copyright 2010-2012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17</a:t>
            </a:fld>
            <a:endParaRPr lang="en-US" dirty="0"/>
          </a:p>
        </p:txBody>
      </p:sp>
    </p:spTree>
    <p:extLst>
      <p:ext uri="{BB962C8B-B14F-4D97-AF65-F5344CB8AC3E}">
        <p14:creationId xmlns:p14="http://schemas.microsoft.com/office/powerpoint/2010/main" val="11005358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IPv5</a:t>
            </a:r>
            <a:endParaRPr lang="en-US" dirty="0"/>
          </a:p>
        </p:txBody>
      </p:sp>
      <p:sp>
        <p:nvSpPr>
          <p:cNvPr id="3" name="Content Placeholder 2"/>
          <p:cNvSpPr>
            <a:spLocks noGrp="1"/>
          </p:cNvSpPr>
          <p:nvPr>
            <p:ph idx="1"/>
          </p:nvPr>
        </p:nvSpPr>
        <p:spPr/>
        <p:txBody>
          <a:bodyPr/>
          <a:lstStyle/>
          <a:p>
            <a:pPr lvl="1"/>
            <a:r>
              <a:rPr lang="en-US" sz="2800" b="0" i="0" u="none" strike="noStrike" baseline="0" dirty="0" smtClean="0">
                <a:solidFill>
                  <a:schemeClr val="tx1"/>
                </a:solidFill>
                <a:latin typeface="+mn-lt"/>
              </a:rPr>
              <a:t>It would be reasonable to expect the successor protocol of IP Version 4 to be called IP Version 5, but as it turned out Version 5 of the Internet Protocol Family was already taken</a:t>
            </a:r>
          </a:p>
          <a:p>
            <a:pPr lvl="1"/>
            <a:r>
              <a:rPr lang="en-US" sz="2800" b="0" i="0" u="none" strike="noStrike" baseline="0" dirty="0" smtClean="0">
                <a:solidFill>
                  <a:schemeClr val="tx1"/>
                </a:solidFill>
                <a:latin typeface="+mn-lt"/>
              </a:rPr>
              <a:t>In the late 1980s the Internet Protocol itself was the topic of a considerable level of research, as researchers experimented with different forms of network behavior</a:t>
            </a:r>
          </a:p>
        </p:txBody>
      </p:sp>
      <p:sp>
        <p:nvSpPr>
          <p:cNvPr id="4" name="Footer Placeholder 3"/>
          <p:cNvSpPr>
            <a:spLocks noGrp="1"/>
          </p:cNvSpPr>
          <p:nvPr>
            <p:ph type="ftr" sz="quarter" idx="11"/>
          </p:nvPr>
        </p:nvSpPr>
        <p:spPr/>
        <p:txBody>
          <a:bodyPr/>
          <a:lstStyle/>
          <a:p>
            <a:pPr>
              <a:defRPr/>
            </a:pPr>
            <a:r>
              <a:rPr lang="en-US" smtClean="0"/>
              <a:t>Copyright 2010-2012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18</a:t>
            </a:fld>
            <a:endParaRPr lang="en-US" dirty="0"/>
          </a:p>
        </p:txBody>
      </p:sp>
    </p:spTree>
    <p:extLst>
      <p:ext uri="{BB962C8B-B14F-4D97-AF65-F5344CB8AC3E}">
        <p14:creationId xmlns:p14="http://schemas.microsoft.com/office/powerpoint/2010/main" val="4083160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IPv5</a:t>
            </a:r>
            <a:endParaRPr lang="en-US" dirty="0"/>
          </a:p>
        </p:txBody>
      </p:sp>
      <p:sp>
        <p:nvSpPr>
          <p:cNvPr id="3" name="Content Placeholder 2"/>
          <p:cNvSpPr>
            <a:spLocks noGrp="1"/>
          </p:cNvSpPr>
          <p:nvPr>
            <p:ph idx="1"/>
          </p:nvPr>
        </p:nvSpPr>
        <p:spPr/>
        <p:txBody>
          <a:bodyPr/>
          <a:lstStyle/>
          <a:p>
            <a:pPr lvl="1"/>
            <a:r>
              <a:rPr lang="en-US" sz="2800" b="0" i="0" u="none" strike="noStrike" baseline="0" dirty="0" smtClean="0">
                <a:solidFill>
                  <a:schemeClr val="tx1"/>
                </a:solidFill>
                <a:latin typeface="+mn-lt"/>
              </a:rPr>
              <a:t>Version 5 of the Internet Protocol was reserved for use with an experimental IP protocol, the </a:t>
            </a:r>
            <a:r>
              <a:rPr lang="en-US" sz="2800" b="0" i="1" u="none" strike="noStrike" baseline="0" dirty="0" smtClean="0">
                <a:solidFill>
                  <a:schemeClr val="tx1"/>
                </a:solidFill>
                <a:latin typeface="+mn-lt"/>
              </a:rPr>
              <a:t>Internet Stream Protocol, Version 2 </a:t>
            </a:r>
            <a:r>
              <a:rPr lang="en-US" sz="2800" b="0" i="0" u="none" strike="noStrike" baseline="0" dirty="0" smtClean="0">
                <a:solidFill>
                  <a:schemeClr val="tx1"/>
                </a:solidFill>
                <a:latin typeface="+mn-lt"/>
              </a:rPr>
              <a:t>(ST-II), written up as RFC 1190 in 1990</a:t>
            </a:r>
          </a:p>
          <a:p>
            <a:pPr lvl="1"/>
            <a:r>
              <a:rPr lang="en-US" sz="2800" b="0" i="0" u="none" strike="noStrike" baseline="0" dirty="0" smtClean="0">
                <a:solidFill>
                  <a:schemeClr val="tx1"/>
                </a:solidFill>
                <a:latin typeface="+mn-lt"/>
              </a:rPr>
              <a:t>When it came time to assign a protocol number of the “next generation” of IPv4, the next available version number was 6, hence IPv6</a:t>
            </a:r>
          </a:p>
        </p:txBody>
      </p:sp>
      <p:sp>
        <p:nvSpPr>
          <p:cNvPr id="4" name="Footer Placeholder 3"/>
          <p:cNvSpPr>
            <a:spLocks noGrp="1"/>
          </p:cNvSpPr>
          <p:nvPr>
            <p:ph type="ftr" sz="quarter" idx="11"/>
          </p:nvPr>
        </p:nvSpPr>
        <p:spPr/>
        <p:txBody>
          <a:bodyPr/>
          <a:lstStyle/>
          <a:p>
            <a:pPr>
              <a:defRPr/>
            </a:pPr>
            <a:r>
              <a:rPr lang="en-US" smtClean="0"/>
              <a:t>Copyright 2010-2012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19</a:t>
            </a:fld>
            <a:endParaRPr lang="en-US" dirty="0"/>
          </a:p>
        </p:txBody>
      </p:sp>
    </p:spTree>
    <p:extLst>
      <p:ext uri="{BB962C8B-B14F-4D97-AF65-F5344CB8AC3E}">
        <p14:creationId xmlns:p14="http://schemas.microsoft.com/office/powerpoint/2010/main" val="21601844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p:cNvSpPr>
            <a:spLocks noGrp="1" noChangeArrowheads="1"/>
          </p:cNvSpPr>
          <p:nvPr>
            <p:ph type="title"/>
          </p:nvPr>
        </p:nvSpPr>
        <p:spPr/>
        <p:txBody>
          <a:bodyPr/>
          <a:lstStyle/>
          <a:p>
            <a:r>
              <a:rPr lang="en-US" dirty="0" smtClean="0"/>
              <a:t>Objectives of This Section</a:t>
            </a:r>
          </a:p>
        </p:txBody>
      </p:sp>
      <p:sp>
        <p:nvSpPr>
          <p:cNvPr id="4099" name="Rectangle 1027"/>
          <p:cNvSpPr>
            <a:spLocks noGrp="1" noChangeArrowheads="1"/>
          </p:cNvSpPr>
          <p:nvPr>
            <p:ph idx="1"/>
          </p:nvPr>
        </p:nvSpPr>
        <p:spPr/>
        <p:txBody>
          <a:bodyPr/>
          <a:lstStyle/>
          <a:p>
            <a:r>
              <a:rPr lang="en-US" dirty="0" smtClean="0"/>
              <a:t>Learn about</a:t>
            </a:r>
            <a:r>
              <a:rPr lang="en-US" baseline="0" dirty="0" smtClean="0"/>
              <a:t> IPv6</a:t>
            </a:r>
            <a:endParaRPr lang="en-US" dirty="0" smtClean="0"/>
          </a:p>
        </p:txBody>
      </p:sp>
      <p:sp>
        <p:nvSpPr>
          <p:cNvPr id="4100" name="Footer Placeholder 4"/>
          <p:cNvSpPr>
            <a:spLocks noGrp="1"/>
          </p:cNvSpPr>
          <p:nvPr>
            <p:ph type="ftr" sz="quarter" idx="11"/>
          </p:nvPr>
        </p:nvSpPr>
        <p:spPr>
          <a:noFill/>
        </p:spPr>
        <p:txBody>
          <a:bodyPr/>
          <a:lstStyle/>
          <a:p>
            <a:r>
              <a:rPr lang="en-US" dirty="0" smtClean="0"/>
              <a:t>Copyright 2010-2012 Kenneth M. Chipps Ph.D. www.chipps.com</a:t>
            </a:r>
            <a:endParaRPr lang="en-US" dirty="0"/>
          </a:p>
        </p:txBody>
      </p:sp>
      <p:sp>
        <p:nvSpPr>
          <p:cNvPr id="4101" name="Slide Number Placeholder 5"/>
          <p:cNvSpPr>
            <a:spLocks noGrp="1"/>
          </p:cNvSpPr>
          <p:nvPr>
            <p:ph type="sldNum" sz="quarter" idx="12"/>
          </p:nvPr>
        </p:nvSpPr>
        <p:spPr>
          <a:noFill/>
        </p:spPr>
        <p:txBody>
          <a:bodyPr/>
          <a:lstStyle/>
          <a:p>
            <a:fld id="{5236064A-AF8D-42C7-9DA1-9469866503EA}" type="slidenum">
              <a:rPr lang="en-US">
                <a:latin typeface="Arial" pitchFamily="34" charset="0"/>
              </a:rPr>
              <a:pPr/>
              <a:t>2</a:t>
            </a:fld>
            <a:endParaRPr lang="en-US" dirty="0">
              <a:latin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IPv5</a:t>
            </a:r>
            <a:endParaRPr lang="en-US" dirty="0"/>
          </a:p>
        </p:txBody>
      </p:sp>
      <p:sp>
        <p:nvSpPr>
          <p:cNvPr id="3" name="Content Placeholder 2"/>
          <p:cNvSpPr>
            <a:spLocks noGrp="1"/>
          </p:cNvSpPr>
          <p:nvPr>
            <p:ph idx="1"/>
          </p:nvPr>
        </p:nvSpPr>
        <p:spPr/>
        <p:txBody>
          <a:bodyPr/>
          <a:lstStyle/>
          <a:p>
            <a:pPr lvl="0"/>
            <a:r>
              <a:rPr lang="en-US" sz="3200" baseline="0" dirty="0" smtClean="0">
                <a:solidFill>
                  <a:schemeClr val="tx1"/>
                </a:solidFill>
                <a:effectLst/>
                <a:latin typeface="+mn-lt"/>
                <a:ea typeface="+mn-ea"/>
                <a:cs typeface="+mn-cs"/>
              </a:rPr>
              <a:t>Since this is the same story I have heard before, I assume this is definitive</a:t>
            </a:r>
            <a:endParaRPr lang="en-US" dirty="0"/>
          </a:p>
        </p:txBody>
      </p:sp>
      <p:sp>
        <p:nvSpPr>
          <p:cNvPr id="4" name="Footer Placeholder 3"/>
          <p:cNvSpPr>
            <a:spLocks noGrp="1"/>
          </p:cNvSpPr>
          <p:nvPr>
            <p:ph type="ftr" sz="quarter" idx="11"/>
          </p:nvPr>
        </p:nvSpPr>
        <p:spPr/>
        <p:txBody>
          <a:bodyPr/>
          <a:lstStyle/>
          <a:p>
            <a:pPr>
              <a:defRPr/>
            </a:pPr>
            <a:r>
              <a:rPr lang="en-US" smtClean="0"/>
              <a:t>Copyright 2010-2012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20</a:t>
            </a:fld>
            <a:endParaRPr lang="en-US" dirty="0"/>
          </a:p>
        </p:txBody>
      </p:sp>
    </p:spTree>
    <p:extLst>
      <p:ext uri="{BB962C8B-B14F-4D97-AF65-F5344CB8AC3E}">
        <p14:creationId xmlns:p14="http://schemas.microsoft.com/office/powerpoint/2010/main" val="33970374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IPv7</a:t>
            </a:r>
            <a:endParaRPr lang="en-US" dirty="0"/>
          </a:p>
        </p:txBody>
      </p:sp>
      <p:sp>
        <p:nvSpPr>
          <p:cNvPr id="3" name="Content Placeholder 2"/>
          <p:cNvSpPr>
            <a:spLocks noGrp="1"/>
          </p:cNvSpPr>
          <p:nvPr>
            <p:ph idx="1"/>
          </p:nvPr>
        </p:nvSpPr>
        <p:spPr/>
        <p:txBody>
          <a:bodyPr/>
          <a:lstStyle/>
          <a:p>
            <a:r>
              <a:rPr lang="en-US" dirty="0" smtClean="0"/>
              <a:t>There is no IPv7 or any other reasonable</a:t>
            </a:r>
            <a:r>
              <a:rPr lang="en-US" baseline="0" dirty="0" smtClean="0"/>
              <a:t> replacement for IPv6 at least not yet</a:t>
            </a:r>
          </a:p>
          <a:p>
            <a:r>
              <a:rPr lang="en-US" baseline="0" dirty="0" smtClean="0"/>
              <a:t>So how long will IPv6 be useful</a:t>
            </a:r>
          </a:p>
          <a:p>
            <a:r>
              <a:rPr lang="en-US" baseline="0" dirty="0" smtClean="0"/>
              <a:t>In the same issue of the Internet Protocol Journal Geoff Huston offers this view</a:t>
            </a:r>
          </a:p>
        </p:txBody>
      </p:sp>
      <p:sp>
        <p:nvSpPr>
          <p:cNvPr id="4" name="Footer Placeholder 3"/>
          <p:cNvSpPr>
            <a:spLocks noGrp="1"/>
          </p:cNvSpPr>
          <p:nvPr>
            <p:ph type="ftr" sz="quarter" idx="11"/>
          </p:nvPr>
        </p:nvSpPr>
        <p:spPr/>
        <p:txBody>
          <a:bodyPr/>
          <a:lstStyle/>
          <a:p>
            <a:pPr>
              <a:defRPr/>
            </a:pPr>
            <a:r>
              <a:rPr lang="en-US" smtClean="0"/>
              <a:t>Copyright 2010-2012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21</a:t>
            </a:fld>
            <a:endParaRPr lang="en-US" dirty="0"/>
          </a:p>
        </p:txBody>
      </p:sp>
    </p:spTree>
    <p:extLst>
      <p:ext uri="{BB962C8B-B14F-4D97-AF65-F5344CB8AC3E}">
        <p14:creationId xmlns:p14="http://schemas.microsoft.com/office/powerpoint/2010/main" val="14365529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IPv7</a:t>
            </a:r>
            <a:endParaRPr lang="en-US" dirty="0"/>
          </a:p>
        </p:txBody>
      </p:sp>
      <p:sp>
        <p:nvSpPr>
          <p:cNvPr id="3" name="Content Placeholder 2"/>
          <p:cNvSpPr>
            <a:spLocks noGrp="1"/>
          </p:cNvSpPr>
          <p:nvPr>
            <p:ph idx="1"/>
          </p:nvPr>
        </p:nvSpPr>
        <p:spPr/>
        <p:txBody>
          <a:bodyPr/>
          <a:lstStyle/>
          <a:p>
            <a:pPr lvl="1"/>
            <a:r>
              <a:rPr lang="en-US" sz="2800" b="0" i="0" u="none" strike="noStrike" baseline="0" dirty="0" smtClean="0">
                <a:solidFill>
                  <a:schemeClr val="tx1"/>
                </a:solidFill>
                <a:latin typeface="+mn-lt"/>
              </a:rPr>
              <a:t>The design intent of IPv6 is a usable lifetime of more than 50 years, as compared with a “mainstream” deployment lifetime of IPv4 of 15 years, assuming that you are prepared to draw a line at around 1995 and claim that at that time the protocol moved from an interesting academic and research project to a mainstream pillar of the global communications industry</a:t>
            </a:r>
            <a:endParaRPr lang="en-US" dirty="0"/>
          </a:p>
        </p:txBody>
      </p:sp>
      <p:sp>
        <p:nvSpPr>
          <p:cNvPr id="4" name="Footer Placeholder 3"/>
          <p:cNvSpPr>
            <a:spLocks noGrp="1"/>
          </p:cNvSpPr>
          <p:nvPr>
            <p:ph type="ftr" sz="quarter" idx="11"/>
          </p:nvPr>
        </p:nvSpPr>
        <p:spPr/>
        <p:txBody>
          <a:bodyPr/>
          <a:lstStyle/>
          <a:p>
            <a:pPr>
              <a:defRPr/>
            </a:pPr>
            <a:r>
              <a:rPr lang="en-US" smtClean="0"/>
              <a:t>Copyright 2010-2012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22</a:t>
            </a:fld>
            <a:endParaRPr lang="en-US" dirty="0"/>
          </a:p>
        </p:txBody>
      </p:sp>
    </p:spTree>
    <p:extLst>
      <p:ext uri="{BB962C8B-B14F-4D97-AF65-F5344CB8AC3E}">
        <p14:creationId xmlns:p14="http://schemas.microsoft.com/office/powerpoint/2010/main" val="11817694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IPv6 Address Types</a:t>
            </a:r>
            <a:endParaRPr lang="en-US" dirty="0"/>
          </a:p>
        </p:txBody>
      </p:sp>
      <p:sp>
        <p:nvSpPr>
          <p:cNvPr id="3" name="Content Placeholder 2"/>
          <p:cNvSpPr>
            <a:spLocks noGrp="1"/>
          </p:cNvSpPr>
          <p:nvPr>
            <p:ph idx="1"/>
          </p:nvPr>
        </p:nvSpPr>
        <p:spPr/>
        <p:txBody>
          <a:bodyPr/>
          <a:lstStyle/>
          <a:p>
            <a:r>
              <a:rPr lang="en-US" dirty="0" smtClean="0"/>
              <a:t>There are three main types of IPv6 addresses</a:t>
            </a:r>
          </a:p>
          <a:p>
            <a:r>
              <a:rPr lang="en-US" dirty="0" smtClean="0"/>
              <a:t>They are</a:t>
            </a:r>
            <a:endParaRPr lang="en-US" dirty="0"/>
          </a:p>
        </p:txBody>
      </p:sp>
      <p:sp>
        <p:nvSpPr>
          <p:cNvPr id="4" name="Footer Placeholder 3"/>
          <p:cNvSpPr>
            <a:spLocks noGrp="1"/>
          </p:cNvSpPr>
          <p:nvPr>
            <p:ph type="ftr" sz="quarter" idx="11"/>
          </p:nvPr>
        </p:nvSpPr>
        <p:spPr/>
        <p:txBody>
          <a:bodyPr/>
          <a:lstStyle/>
          <a:p>
            <a:pPr>
              <a:defRPr/>
            </a:pPr>
            <a:r>
              <a:rPr lang="en-US" smtClean="0"/>
              <a:t>Copyright 2010-2012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23</a:t>
            </a:fld>
            <a:endParaRPr lang="en-US" dirty="0"/>
          </a:p>
        </p:txBody>
      </p:sp>
    </p:spTree>
    <p:extLst>
      <p:ext uri="{BB962C8B-B14F-4D97-AF65-F5344CB8AC3E}">
        <p14:creationId xmlns:p14="http://schemas.microsoft.com/office/powerpoint/2010/main" val="28467216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IPv6</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Copyright 2010-2012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24</a:t>
            </a:fld>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932" t="27316" r="12326" b="2314"/>
          <a:stretch/>
        </p:blipFill>
        <p:spPr bwMode="auto">
          <a:xfrm>
            <a:off x="1371600" y="1600200"/>
            <a:ext cx="6243568" cy="4529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97977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IPv6</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Copyright 2010-2012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25</a:t>
            </a:fld>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059" t="27083" r="13096" b="2314"/>
          <a:stretch/>
        </p:blipFill>
        <p:spPr bwMode="auto">
          <a:xfrm>
            <a:off x="1469571" y="1630261"/>
            <a:ext cx="6139543" cy="4525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77893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IPv6</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Copyright 2010-2012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26</a:t>
            </a:fld>
            <a:endParaRPr lang="en-U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076" t="26621" r="11839" b="2546"/>
          <a:stretch/>
        </p:blipFill>
        <p:spPr bwMode="auto">
          <a:xfrm>
            <a:off x="1355270" y="1600200"/>
            <a:ext cx="6286501" cy="450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21421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IPv6</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Copyright 2010-2012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27</a:t>
            </a:fld>
            <a:endParaRPr lang="en-US"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795" t="27083" r="12208" b="2157"/>
          <a:stretch/>
        </p:blipFill>
        <p:spPr bwMode="auto">
          <a:xfrm>
            <a:off x="1425744" y="1600201"/>
            <a:ext cx="6194256" cy="450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7793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IPv6 Address Parts</a:t>
            </a:r>
            <a:endParaRPr lang="en-US" dirty="0"/>
          </a:p>
        </p:txBody>
      </p:sp>
      <p:sp>
        <p:nvSpPr>
          <p:cNvPr id="3" name="Content Placeholder 2"/>
          <p:cNvSpPr>
            <a:spLocks noGrp="1"/>
          </p:cNvSpPr>
          <p:nvPr>
            <p:ph idx="1"/>
          </p:nvPr>
        </p:nvSpPr>
        <p:spPr/>
        <p:txBody>
          <a:bodyPr/>
          <a:lstStyle/>
          <a:p>
            <a:r>
              <a:rPr lang="en-US" dirty="0" smtClean="0"/>
              <a:t>Each IPv6 address is 128 bits</a:t>
            </a:r>
          </a:p>
          <a:p>
            <a:r>
              <a:rPr lang="en-US" dirty="0" smtClean="0"/>
              <a:t>In practice these 128 bits are divided into two 64 bit parts</a:t>
            </a:r>
          </a:p>
          <a:p>
            <a:pPr lvl="1"/>
            <a:r>
              <a:rPr lang="en-US" dirty="0" smtClean="0"/>
              <a:t>The first 64 bits from the left are for the networks of various sorts</a:t>
            </a:r>
          </a:p>
          <a:p>
            <a:pPr lvl="1"/>
            <a:r>
              <a:rPr lang="en-US" dirty="0" smtClean="0"/>
              <a:t>The last 64 bits are for the host’s interface</a:t>
            </a:r>
          </a:p>
          <a:p>
            <a:pPr lvl="1"/>
            <a:r>
              <a:rPr lang="en-US" dirty="0" smtClean="0"/>
              <a:t>As in</a:t>
            </a:r>
          </a:p>
        </p:txBody>
      </p:sp>
      <p:sp>
        <p:nvSpPr>
          <p:cNvPr id="4" name="Footer Placeholder 3"/>
          <p:cNvSpPr>
            <a:spLocks noGrp="1"/>
          </p:cNvSpPr>
          <p:nvPr>
            <p:ph type="ftr" sz="quarter" idx="11"/>
          </p:nvPr>
        </p:nvSpPr>
        <p:spPr/>
        <p:txBody>
          <a:bodyPr/>
          <a:lstStyle/>
          <a:p>
            <a:pPr>
              <a:defRPr/>
            </a:pPr>
            <a:r>
              <a:rPr lang="en-US" smtClean="0"/>
              <a:t>Copyright 2010-2012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28</a:t>
            </a:fld>
            <a:endParaRPr lang="en-US" dirty="0"/>
          </a:p>
        </p:txBody>
      </p:sp>
    </p:spTree>
    <p:extLst>
      <p:ext uri="{BB962C8B-B14F-4D97-AF65-F5344CB8AC3E}">
        <p14:creationId xmlns:p14="http://schemas.microsoft.com/office/powerpoint/2010/main" val="27535712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IPv6 Address Parts</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Copyright 2010-2012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29</a:t>
            </a:fld>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320" t="38195" r="16492" b="37036"/>
          <a:stretch/>
        </p:blipFill>
        <p:spPr bwMode="auto">
          <a:xfrm>
            <a:off x="1295400" y="1600200"/>
            <a:ext cx="6553200" cy="1811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26346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IPv6</a:t>
            </a:r>
            <a:endParaRPr lang="en-US" dirty="0"/>
          </a:p>
        </p:txBody>
      </p:sp>
      <p:sp>
        <p:nvSpPr>
          <p:cNvPr id="3" name="Content Placeholder 2"/>
          <p:cNvSpPr>
            <a:spLocks noGrp="1"/>
          </p:cNvSpPr>
          <p:nvPr>
            <p:ph idx="1"/>
          </p:nvPr>
        </p:nvSpPr>
        <p:spPr/>
        <p:txBody>
          <a:bodyPr/>
          <a:lstStyle/>
          <a:p>
            <a:r>
              <a:rPr lang="en-US" dirty="0" smtClean="0"/>
              <a:t>Soon we will move to IPv6</a:t>
            </a:r>
          </a:p>
          <a:p>
            <a:r>
              <a:rPr lang="en-US" dirty="0" smtClean="0"/>
              <a:t>Why you</a:t>
            </a:r>
            <a:r>
              <a:rPr lang="en-US" baseline="0" dirty="0" smtClean="0"/>
              <a:t> might ask</a:t>
            </a:r>
          </a:p>
          <a:p>
            <a:r>
              <a:rPr lang="en-US" baseline="0" dirty="0" smtClean="0"/>
              <a:t>Well because</a:t>
            </a:r>
          </a:p>
        </p:txBody>
      </p:sp>
      <p:sp>
        <p:nvSpPr>
          <p:cNvPr id="4" name="Footer Placeholder 3"/>
          <p:cNvSpPr>
            <a:spLocks noGrp="1"/>
          </p:cNvSpPr>
          <p:nvPr>
            <p:ph type="ftr" sz="quarter" idx="11"/>
          </p:nvPr>
        </p:nvSpPr>
        <p:spPr/>
        <p:txBody>
          <a:bodyPr/>
          <a:lstStyle/>
          <a:p>
            <a:pPr>
              <a:defRPr/>
            </a:pPr>
            <a:r>
              <a:rPr lang="en-US" smtClean="0"/>
              <a:t>Copyright 2010-2012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BD2123AE-7AAD-4829-A8F3-F8AAB4D20D24}"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IPv6 Address Parts</a:t>
            </a:r>
            <a:endParaRPr lang="en-US" dirty="0"/>
          </a:p>
        </p:txBody>
      </p:sp>
      <p:sp>
        <p:nvSpPr>
          <p:cNvPr id="3" name="Content Placeholder 2"/>
          <p:cNvSpPr>
            <a:spLocks noGrp="1"/>
          </p:cNvSpPr>
          <p:nvPr>
            <p:ph idx="1"/>
          </p:nvPr>
        </p:nvSpPr>
        <p:spPr/>
        <p:txBody>
          <a:bodyPr/>
          <a:lstStyle/>
          <a:p>
            <a:r>
              <a:rPr lang="en-US" dirty="0" smtClean="0"/>
              <a:t>The last 64 bits</a:t>
            </a:r>
            <a:r>
              <a:rPr lang="en-US" baseline="0" dirty="0" smtClean="0"/>
              <a:t> are straight forward, they belong to the end device’s NIC</a:t>
            </a:r>
          </a:p>
          <a:p>
            <a:r>
              <a:rPr lang="en-US" baseline="0" dirty="0" smtClean="0"/>
              <a:t>As the first 64 bits are designated for networks these bits are further subdivided</a:t>
            </a:r>
            <a:endParaRPr lang="en-US" dirty="0" smtClean="0"/>
          </a:p>
          <a:p>
            <a:r>
              <a:rPr lang="en-US" dirty="0" smtClean="0"/>
              <a:t>Since most distribution</a:t>
            </a:r>
            <a:r>
              <a:rPr lang="en-US" baseline="0" dirty="0" smtClean="0"/>
              <a:t> plans assume that each end user will be given a /48 address this means the remaining 16 bits of the first 64 are available to the end user for networks at their premises</a:t>
            </a:r>
          </a:p>
        </p:txBody>
      </p:sp>
      <p:sp>
        <p:nvSpPr>
          <p:cNvPr id="4" name="Footer Placeholder 3"/>
          <p:cNvSpPr>
            <a:spLocks noGrp="1"/>
          </p:cNvSpPr>
          <p:nvPr>
            <p:ph type="ftr" sz="quarter" idx="11"/>
          </p:nvPr>
        </p:nvSpPr>
        <p:spPr/>
        <p:txBody>
          <a:bodyPr/>
          <a:lstStyle/>
          <a:p>
            <a:pPr>
              <a:defRPr/>
            </a:pPr>
            <a:r>
              <a:rPr lang="en-US" smtClean="0"/>
              <a:t>Copyright 2010-2012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30</a:t>
            </a:fld>
            <a:endParaRPr lang="en-US" dirty="0"/>
          </a:p>
        </p:txBody>
      </p:sp>
    </p:spTree>
    <p:extLst>
      <p:ext uri="{BB962C8B-B14F-4D97-AF65-F5344CB8AC3E}">
        <p14:creationId xmlns:p14="http://schemas.microsoft.com/office/powerpoint/2010/main" val="2836772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IPv6 Address Parts</a:t>
            </a:r>
            <a:endParaRPr lang="en-US" dirty="0"/>
          </a:p>
        </p:txBody>
      </p:sp>
      <p:sp>
        <p:nvSpPr>
          <p:cNvPr id="3" name="Content Placeholder 2"/>
          <p:cNvSpPr>
            <a:spLocks noGrp="1"/>
          </p:cNvSpPr>
          <p:nvPr>
            <p:ph idx="1"/>
          </p:nvPr>
        </p:nvSpPr>
        <p:spPr/>
        <p:txBody>
          <a:bodyPr/>
          <a:lstStyle/>
          <a:p>
            <a:r>
              <a:rPr lang="en-US" dirty="0" smtClean="0"/>
              <a:t>The first 48 bits are then used by those networks</a:t>
            </a:r>
            <a:r>
              <a:rPr lang="en-US" baseline="0" dirty="0" smtClean="0"/>
              <a:t> above the end user premises</a:t>
            </a:r>
          </a:p>
          <a:p>
            <a:r>
              <a:rPr lang="en-US" baseline="0" dirty="0" smtClean="0"/>
              <a:t>The first three are reserved by the IANA</a:t>
            </a:r>
          </a:p>
          <a:p>
            <a:r>
              <a:rPr lang="en-US" baseline="0" dirty="0" smtClean="0"/>
              <a:t>The next 45 are for use by various Regional Registries and upstream ISPs</a:t>
            </a:r>
          </a:p>
          <a:p>
            <a:r>
              <a:rPr lang="en-US" baseline="0" dirty="0" smtClean="0"/>
              <a:t>As in</a:t>
            </a:r>
          </a:p>
        </p:txBody>
      </p:sp>
      <p:sp>
        <p:nvSpPr>
          <p:cNvPr id="4" name="Footer Placeholder 3"/>
          <p:cNvSpPr>
            <a:spLocks noGrp="1"/>
          </p:cNvSpPr>
          <p:nvPr>
            <p:ph type="ftr" sz="quarter" idx="11"/>
          </p:nvPr>
        </p:nvSpPr>
        <p:spPr/>
        <p:txBody>
          <a:bodyPr/>
          <a:lstStyle/>
          <a:p>
            <a:pPr>
              <a:defRPr/>
            </a:pPr>
            <a:r>
              <a:rPr lang="en-US" smtClean="0"/>
              <a:t>Copyright 2010-2012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31</a:t>
            </a:fld>
            <a:endParaRPr lang="en-US" dirty="0"/>
          </a:p>
        </p:txBody>
      </p:sp>
    </p:spTree>
    <p:extLst>
      <p:ext uri="{BB962C8B-B14F-4D97-AF65-F5344CB8AC3E}">
        <p14:creationId xmlns:p14="http://schemas.microsoft.com/office/powerpoint/2010/main" val="25744865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IPv6</a:t>
            </a:r>
            <a:r>
              <a:rPr lang="en-US" baseline="0" dirty="0" smtClean="0"/>
              <a:t> Address Parts</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Copyright 2010-2012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32</a:t>
            </a:fld>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007" t="76157" r="14757" b="1736"/>
          <a:stretch/>
        </p:blipFill>
        <p:spPr bwMode="auto">
          <a:xfrm>
            <a:off x="1371600" y="1600200"/>
            <a:ext cx="6265335" cy="1617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29592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IPv6</a:t>
            </a:r>
            <a:r>
              <a:rPr lang="en-US" baseline="0" dirty="0" smtClean="0"/>
              <a:t> Distribution From IANA</a:t>
            </a:r>
            <a:endParaRPr lang="en-US" dirty="0"/>
          </a:p>
        </p:txBody>
      </p:sp>
      <p:sp>
        <p:nvSpPr>
          <p:cNvPr id="3" name="Content Placeholder 2"/>
          <p:cNvSpPr>
            <a:spLocks noGrp="1"/>
          </p:cNvSpPr>
          <p:nvPr>
            <p:ph idx="1"/>
          </p:nvPr>
        </p:nvSpPr>
        <p:spPr/>
        <p:txBody>
          <a:bodyPr/>
          <a:lstStyle/>
          <a:p>
            <a:r>
              <a:rPr lang="en-US" dirty="0" smtClean="0"/>
              <a:t>The hierarchy of address distribution will be as follows</a:t>
            </a:r>
          </a:p>
          <a:p>
            <a:pPr lvl="1"/>
            <a:r>
              <a:rPr lang="en-US" dirty="0" smtClean="0"/>
              <a:t>Each RIR receives a /12 to /23</a:t>
            </a:r>
          </a:p>
          <a:p>
            <a:pPr lvl="1"/>
            <a:r>
              <a:rPr lang="en-US" dirty="0" smtClean="0"/>
              <a:t>Large</a:t>
            </a:r>
            <a:r>
              <a:rPr lang="en-US" baseline="0" dirty="0" smtClean="0"/>
              <a:t> </a:t>
            </a:r>
            <a:r>
              <a:rPr lang="en-US" dirty="0" smtClean="0"/>
              <a:t>ISPs each receive a /32</a:t>
            </a:r>
          </a:p>
          <a:p>
            <a:pPr lvl="1"/>
            <a:r>
              <a:rPr lang="en-US" dirty="0" smtClean="0"/>
              <a:t>They are expected to give each customer</a:t>
            </a:r>
            <a:r>
              <a:rPr lang="en-US" baseline="0" dirty="0" smtClean="0"/>
              <a:t> a /48 although some are thinking a /56 may work as well</a:t>
            </a:r>
          </a:p>
          <a:p>
            <a:pPr lvl="1"/>
            <a:r>
              <a:rPr lang="en-US" baseline="0" dirty="0" smtClean="0"/>
              <a:t>Each network a customer has regardless of size or type will use a /64</a:t>
            </a:r>
            <a:endParaRPr lang="en-US" dirty="0"/>
          </a:p>
        </p:txBody>
      </p:sp>
      <p:sp>
        <p:nvSpPr>
          <p:cNvPr id="4" name="Footer Placeholder 3"/>
          <p:cNvSpPr>
            <a:spLocks noGrp="1"/>
          </p:cNvSpPr>
          <p:nvPr>
            <p:ph type="ftr" sz="quarter" idx="11"/>
          </p:nvPr>
        </p:nvSpPr>
        <p:spPr/>
        <p:txBody>
          <a:bodyPr/>
          <a:lstStyle/>
          <a:p>
            <a:pPr>
              <a:defRPr/>
            </a:pPr>
            <a:r>
              <a:rPr lang="en-US" smtClean="0"/>
              <a:t>Copyright 2010-2012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33</a:t>
            </a:fld>
            <a:endParaRPr lang="en-US" dirty="0"/>
          </a:p>
        </p:txBody>
      </p:sp>
    </p:spTree>
    <p:extLst>
      <p:ext uri="{BB962C8B-B14F-4D97-AF65-F5344CB8AC3E}">
        <p14:creationId xmlns:p14="http://schemas.microsoft.com/office/powerpoint/2010/main" val="7338370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IPv6</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Copyright 2010-2012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34</a:t>
            </a:fld>
            <a:endParaRPr lang="en-US"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237" t="26620" r="11110" b="2779"/>
          <a:stretch/>
        </p:blipFill>
        <p:spPr bwMode="auto">
          <a:xfrm>
            <a:off x="1397000" y="1600201"/>
            <a:ext cx="6334779" cy="4493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86825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IPv6</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Copyright 2010-2012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35</a:t>
            </a:fld>
            <a:endParaRPr lang="en-US"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758" t="27316" r="11805" b="2083"/>
          <a:stretch/>
        </p:blipFill>
        <p:spPr bwMode="auto">
          <a:xfrm>
            <a:off x="1464607" y="1600200"/>
            <a:ext cx="6231593" cy="4493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77618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IPv6</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Copyright 2010-2012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36</a:t>
            </a:fld>
            <a:endParaRPr lang="en-US"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757" t="27083" r="12673" b="2546"/>
          <a:stretch/>
        </p:blipFill>
        <p:spPr bwMode="auto">
          <a:xfrm>
            <a:off x="1538176" y="1617432"/>
            <a:ext cx="6158024" cy="4478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6315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IPv6 Address Types</a:t>
            </a:r>
            <a:endParaRPr lang="en-US" dirty="0"/>
          </a:p>
        </p:txBody>
      </p:sp>
      <p:sp>
        <p:nvSpPr>
          <p:cNvPr id="3" name="Content Placeholder 2"/>
          <p:cNvSpPr>
            <a:spLocks noGrp="1"/>
          </p:cNvSpPr>
          <p:nvPr>
            <p:ph idx="1"/>
          </p:nvPr>
        </p:nvSpPr>
        <p:spPr/>
        <p:txBody>
          <a:bodyPr/>
          <a:lstStyle/>
          <a:p>
            <a:r>
              <a:rPr lang="en-US" dirty="0" smtClean="0"/>
              <a:t>There are two</a:t>
            </a:r>
            <a:r>
              <a:rPr lang="en-US" baseline="0" dirty="0" smtClean="0"/>
              <a:t> basic types of IPv6 addresses</a:t>
            </a:r>
          </a:p>
          <a:p>
            <a:pPr lvl="1"/>
            <a:r>
              <a:rPr lang="en-US" dirty="0" smtClean="0"/>
              <a:t>Global</a:t>
            </a:r>
            <a:r>
              <a:rPr lang="en-US" baseline="0" dirty="0" smtClean="0"/>
              <a:t> Unicast Address or GUA</a:t>
            </a:r>
            <a:endParaRPr lang="en-US" dirty="0" smtClean="0"/>
          </a:p>
          <a:p>
            <a:pPr lvl="1"/>
            <a:r>
              <a:rPr lang="en-US" dirty="0" smtClean="0"/>
              <a:t>Unique Local Address or ULA</a:t>
            </a:r>
          </a:p>
          <a:p>
            <a:r>
              <a:rPr lang="en-US" dirty="0" smtClean="0"/>
              <a:t>In each case the form is eight groups, always eight groups</a:t>
            </a:r>
          </a:p>
          <a:p>
            <a:r>
              <a:rPr lang="en-US" dirty="0" smtClean="0"/>
              <a:t>So if you see a set of :: where the zeros have been replaced just expand this</a:t>
            </a:r>
            <a:r>
              <a:rPr lang="en-US" baseline="0" dirty="0" smtClean="0"/>
              <a:t> section so that there are eight altogether</a:t>
            </a:r>
            <a:endParaRPr lang="en-US" dirty="0" smtClean="0"/>
          </a:p>
        </p:txBody>
      </p:sp>
      <p:sp>
        <p:nvSpPr>
          <p:cNvPr id="4" name="Footer Placeholder 3"/>
          <p:cNvSpPr>
            <a:spLocks noGrp="1"/>
          </p:cNvSpPr>
          <p:nvPr>
            <p:ph type="ftr" sz="quarter" idx="11"/>
          </p:nvPr>
        </p:nvSpPr>
        <p:spPr/>
        <p:txBody>
          <a:bodyPr/>
          <a:lstStyle/>
          <a:p>
            <a:pPr>
              <a:defRPr/>
            </a:pPr>
            <a:r>
              <a:rPr lang="en-US" smtClean="0"/>
              <a:t>Copyright 2010-2012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37</a:t>
            </a:fld>
            <a:endParaRPr lang="en-US" dirty="0"/>
          </a:p>
        </p:txBody>
      </p:sp>
    </p:spTree>
    <p:extLst>
      <p:ext uri="{BB962C8B-B14F-4D97-AF65-F5344CB8AC3E}">
        <p14:creationId xmlns:p14="http://schemas.microsoft.com/office/powerpoint/2010/main" val="33057978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GUA</a:t>
            </a:r>
            <a:endParaRPr lang="en-US" dirty="0"/>
          </a:p>
        </p:txBody>
      </p:sp>
      <p:sp>
        <p:nvSpPr>
          <p:cNvPr id="3" name="Content Placeholder 2"/>
          <p:cNvSpPr>
            <a:spLocks noGrp="1"/>
          </p:cNvSpPr>
          <p:nvPr>
            <p:ph idx="1"/>
          </p:nvPr>
        </p:nvSpPr>
        <p:spPr/>
        <p:txBody>
          <a:bodyPr/>
          <a:lstStyle/>
          <a:p>
            <a:r>
              <a:rPr lang="en-US" dirty="0" smtClean="0"/>
              <a:t>For a GUA the</a:t>
            </a:r>
            <a:r>
              <a:rPr lang="en-US" baseline="0" dirty="0" smtClean="0"/>
              <a:t> first four groups will come from an ISP</a:t>
            </a:r>
          </a:p>
          <a:p>
            <a:r>
              <a:rPr lang="en-US" baseline="0" dirty="0" smtClean="0"/>
              <a:t>It constitutes the network and subnet they use</a:t>
            </a:r>
          </a:p>
          <a:p>
            <a:r>
              <a:rPr lang="en-US" baseline="0" dirty="0" smtClean="0"/>
              <a:t>The last four groups are yours to use as you wish</a:t>
            </a:r>
          </a:p>
          <a:p>
            <a:r>
              <a:rPr lang="en-US" baseline="0" dirty="0" smtClean="0"/>
              <a:t>For example </a:t>
            </a:r>
            <a:r>
              <a:rPr lang="en-US" dirty="0" smtClean="0"/>
              <a:t>2001:0db8:1234:1234::</a:t>
            </a:r>
          </a:p>
        </p:txBody>
      </p:sp>
      <p:sp>
        <p:nvSpPr>
          <p:cNvPr id="4" name="Footer Placeholder 3"/>
          <p:cNvSpPr>
            <a:spLocks noGrp="1"/>
          </p:cNvSpPr>
          <p:nvPr>
            <p:ph type="ftr" sz="quarter" idx="11"/>
          </p:nvPr>
        </p:nvSpPr>
        <p:spPr/>
        <p:txBody>
          <a:bodyPr/>
          <a:lstStyle/>
          <a:p>
            <a:pPr>
              <a:defRPr/>
            </a:pPr>
            <a:r>
              <a:rPr lang="en-US" smtClean="0"/>
              <a:t>Copyright 2010-2012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38</a:t>
            </a:fld>
            <a:endParaRPr lang="en-US" dirty="0"/>
          </a:p>
        </p:txBody>
      </p:sp>
    </p:spTree>
    <p:extLst>
      <p:ext uri="{BB962C8B-B14F-4D97-AF65-F5344CB8AC3E}">
        <p14:creationId xmlns:p14="http://schemas.microsoft.com/office/powerpoint/2010/main" val="23056770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GUA Address Planning</a:t>
            </a:r>
            <a:endParaRPr lang="en-US" dirty="0"/>
          </a:p>
        </p:txBody>
      </p:sp>
      <p:sp>
        <p:nvSpPr>
          <p:cNvPr id="3" name="Content Placeholder 2"/>
          <p:cNvSpPr>
            <a:spLocks noGrp="1"/>
          </p:cNvSpPr>
          <p:nvPr>
            <p:ph idx="1"/>
          </p:nvPr>
        </p:nvSpPr>
        <p:spPr/>
        <p:txBody>
          <a:bodyPr/>
          <a:lstStyle/>
          <a:p>
            <a:r>
              <a:rPr lang="en-US" dirty="0" smtClean="0"/>
              <a:t>Lets </a:t>
            </a:r>
            <a:r>
              <a:rPr lang="en-US" baseline="0" dirty="0" smtClean="0"/>
              <a:t>examine the most commonly suggested IPv6 addressing plan</a:t>
            </a:r>
          </a:p>
          <a:p>
            <a:r>
              <a:rPr lang="en-US" baseline="0" dirty="0" smtClean="0"/>
              <a:t>Recall that a IPv6 address is 128 bits long</a:t>
            </a:r>
          </a:p>
          <a:p>
            <a:r>
              <a:rPr lang="en-US" baseline="0" dirty="0" smtClean="0"/>
              <a:t>Each digit in the hexadecimal numbering system is a nibble or half a byte</a:t>
            </a:r>
          </a:p>
          <a:p>
            <a:r>
              <a:rPr lang="en-US" baseline="0" dirty="0" smtClean="0"/>
              <a:t>This is equivalent to four bits so an IPv6 address can be represented by 32 hexadecimal numbers</a:t>
            </a:r>
          </a:p>
        </p:txBody>
      </p:sp>
      <p:sp>
        <p:nvSpPr>
          <p:cNvPr id="4" name="Footer Placeholder 3"/>
          <p:cNvSpPr>
            <a:spLocks noGrp="1"/>
          </p:cNvSpPr>
          <p:nvPr>
            <p:ph type="ftr" sz="quarter" idx="11"/>
          </p:nvPr>
        </p:nvSpPr>
        <p:spPr/>
        <p:txBody>
          <a:bodyPr/>
          <a:lstStyle/>
          <a:p>
            <a:pPr>
              <a:defRPr/>
            </a:pPr>
            <a:r>
              <a:rPr lang="en-US" smtClean="0"/>
              <a:t>Copyright 2010-2012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39</a:t>
            </a:fld>
            <a:endParaRPr lang="en-US" dirty="0"/>
          </a:p>
        </p:txBody>
      </p:sp>
    </p:spTree>
    <p:extLst>
      <p:ext uri="{BB962C8B-B14F-4D97-AF65-F5344CB8AC3E}">
        <p14:creationId xmlns:p14="http://schemas.microsoft.com/office/powerpoint/2010/main" val="18903153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32 Bits</a:t>
            </a:r>
            <a:endParaRPr lang="en-US" dirty="0"/>
          </a:p>
        </p:txBody>
      </p:sp>
      <p:sp>
        <p:nvSpPr>
          <p:cNvPr id="3" name="Content Placeholder 2"/>
          <p:cNvSpPr>
            <a:spLocks noGrp="1"/>
          </p:cNvSpPr>
          <p:nvPr>
            <p:ph idx="1"/>
          </p:nvPr>
        </p:nvSpPr>
        <p:spPr/>
        <p:txBody>
          <a:bodyPr/>
          <a:lstStyle/>
          <a:p>
            <a:r>
              <a:rPr lang="en-US" dirty="0" smtClean="0"/>
              <a:t>How</a:t>
            </a:r>
            <a:r>
              <a:rPr lang="en-US" baseline="0" dirty="0" smtClean="0"/>
              <a:t> did we get here</a:t>
            </a:r>
          </a:p>
          <a:p>
            <a:r>
              <a:rPr lang="en-US" baseline="0" dirty="0" smtClean="0"/>
              <a:t>Why were 32 bits used in the first place</a:t>
            </a:r>
          </a:p>
          <a:p>
            <a:r>
              <a:rPr lang="en-US" baseline="0" dirty="0" smtClean="0"/>
              <a:t>Why not 64 or 128 or some other number of bits for the address space</a:t>
            </a:r>
          </a:p>
          <a:p>
            <a:r>
              <a:rPr lang="en-US" baseline="0" dirty="0" smtClean="0"/>
              <a:t>Let’s here from the person who decided on 32 bits in the first place</a:t>
            </a:r>
          </a:p>
          <a:p>
            <a:r>
              <a:rPr lang="en-US" baseline="0" dirty="0" smtClean="0"/>
              <a:t>Here is an email message sent to the NANOG mailing list in 2010 on this</a:t>
            </a:r>
          </a:p>
        </p:txBody>
      </p:sp>
      <p:sp>
        <p:nvSpPr>
          <p:cNvPr id="4" name="Footer Placeholder 3"/>
          <p:cNvSpPr>
            <a:spLocks noGrp="1"/>
          </p:cNvSpPr>
          <p:nvPr>
            <p:ph type="ftr" sz="quarter" idx="11"/>
          </p:nvPr>
        </p:nvSpPr>
        <p:spPr/>
        <p:txBody>
          <a:bodyPr/>
          <a:lstStyle/>
          <a:p>
            <a:pPr>
              <a:defRPr/>
            </a:pPr>
            <a:r>
              <a:rPr lang="en-US" smtClean="0"/>
              <a:t>Copyright 2010-2012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4</a:t>
            </a:fld>
            <a:endParaRPr lang="en-US" dirty="0"/>
          </a:p>
        </p:txBody>
      </p:sp>
    </p:spTree>
    <p:extLst>
      <p:ext uri="{BB962C8B-B14F-4D97-AF65-F5344CB8AC3E}">
        <p14:creationId xmlns:p14="http://schemas.microsoft.com/office/powerpoint/2010/main" val="6094017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GUA Address Planning</a:t>
            </a:r>
          </a:p>
        </p:txBody>
      </p:sp>
      <p:sp>
        <p:nvSpPr>
          <p:cNvPr id="3" name="Content Placeholder 2"/>
          <p:cNvSpPr>
            <a:spLocks noGrp="1"/>
          </p:cNvSpPr>
          <p:nvPr>
            <p:ph idx="1"/>
          </p:nvPr>
        </p:nvSpPr>
        <p:spPr/>
        <p:txBody>
          <a:bodyPr/>
          <a:lstStyle/>
          <a:p>
            <a:r>
              <a:rPr lang="en-US" dirty="0" smtClean="0"/>
              <a:t>These 32</a:t>
            </a:r>
            <a:r>
              <a:rPr lang="en-US" baseline="0" dirty="0" smtClean="0"/>
              <a:t> hex numbers are the ones we will use for the addressing plan</a:t>
            </a:r>
          </a:p>
          <a:p>
            <a:r>
              <a:rPr lang="en-US" baseline="0" dirty="0" smtClean="0"/>
              <a:t>Prefixes in a slash number form are used to group IPv6 addresses</a:t>
            </a:r>
          </a:p>
          <a:p>
            <a:r>
              <a:rPr lang="en-US" baseline="0" dirty="0" smtClean="0"/>
              <a:t>These prefixes define all of the addresses that start with the same series of bits from the leftmost</a:t>
            </a:r>
          </a:p>
        </p:txBody>
      </p:sp>
      <p:sp>
        <p:nvSpPr>
          <p:cNvPr id="4" name="Footer Placeholder 3"/>
          <p:cNvSpPr>
            <a:spLocks noGrp="1"/>
          </p:cNvSpPr>
          <p:nvPr>
            <p:ph type="ftr" sz="quarter" idx="11"/>
          </p:nvPr>
        </p:nvSpPr>
        <p:spPr/>
        <p:txBody>
          <a:bodyPr/>
          <a:lstStyle/>
          <a:p>
            <a:pPr>
              <a:defRPr/>
            </a:pPr>
            <a:r>
              <a:rPr lang="en-US" smtClean="0"/>
              <a:t>Copyright 2010-2012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40</a:t>
            </a:fld>
            <a:endParaRPr lang="en-US" dirty="0"/>
          </a:p>
        </p:txBody>
      </p:sp>
    </p:spTree>
    <p:extLst>
      <p:ext uri="{BB962C8B-B14F-4D97-AF65-F5344CB8AC3E}">
        <p14:creationId xmlns:p14="http://schemas.microsoft.com/office/powerpoint/2010/main" val="21715419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GUA Address Planning</a:t>
            </a:r>
          </a:p>
        </p:txBody>
      </p:sp>
      <p:sp>
        <p:nvSpPr>
          <p:cNvPr id="3" name="Content Placeholder 2"/>
          <p:cNvSpPr>
            <a:spLocks noGrp="1"/>
          </p:cNvSpPr>
          <p:nvPr>
            <p:ph idx="1"/>
          </p:nvPr>
        </p:nvSpPr>
        <p:spPr/>
        <p:txBody>
          <a:bodyPr/>
          <a:lstStyle/>
          <a:p>
            <a:r>
              <a:rPr lang="en-US" baseline="0" dirty="0" smtClean="0"/>
              <a:t>For example</a:t>
            </a:r>
          </a:p>
          <a:p>
            <a:pPr lvl="1"/>
            <a:r>
              <a:rPr lang="en-US" dirty="0" smtClean="0"/>
              <a:t>2001:0db8::/32</a:t>
            </a:r>
          </a:p>
          <a:p>
            <a:pPr lvl="1"/>
            <a:r>
              <a:rPr lang="en-US" dirty="0" smtClean="0"/>
              <a:t>This would indicate</a:t>
            </a:r>
            <a:r>
              <a:rPr lang="en-US" baseline="0" dirty="0" smtClean="0"/>
              <a:t> all of the addresses from</a:t>
            </a:r>
          </a:p>
          <a:p>
            <a:pPr lvl="2"/>
            <a:r>
              <a:rPr lang="en-US" dirty="0" smtClean="0"/>
              <a:t>2001:0db8:0000:0000:0000:0000:0000:0000</a:t>
            </a:r>
          </a:p>
          <a:p>
            <a:pPr lvl="2"/>
            <a:r>
              <a:rPr lang="en-US" dirty="0" smtClean="0"/>
              <a:t>to</a:t>
            </a:r>
          </a:p>
          <a:p>
            <a:pPr lvl="2"/>
            <a:r>
              <a:rPr lang="en-US" dirty="0" smtClean="0"/>
              <a:t>2001:0db8:ffff:ffff:ffff:ffff:ffff:ffff</a:t>
            </a:r>
          </a:p>
          <a:p>
            <a:pPr lvl="0"/>
            <a:r>
              <a:rPr lang="en-US" dirty="0" smtClean="0"/>
              <a:t>You will often see the 0db8 part of the address written as just db8 as the rules allow prepended zeros to be omitted</a:t>
            </a:r>
          </a:p>
        </p:txBody>
      </p:sp>
      <p:sp>
        <p:nvSpPr>
          <p:cNvPr id="4" name="Footer Placeholder 3"/>
          <p:cNvSpPr>
            <a:spLocks noGrp="1"/>
          </p:cNvSpPr>
          <p:nvPr>
            <p:ph type="ftr" sz="quarter" idx="11"/>
          </p:nvPr>
        </p:nvSpPr>
        <p:spPr/>
        <p:txBody>
          <a:bodyPr/>
          <a:lstStyle/>
          <a:p>
            <a:pPr>
              <a:defRPr/>
            </a:pPr>
            <a:r>
              <a:rPr lang="en-US" smtClean="0"/>
              <a:t>Copyright 2010-2012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41</a:t>
            </a:fld>
            <a:endParaRPr lang="en-US" dirty="0"/>
          </a:p>
        </p:txBody>
      </p:sp>
    </p:spTree>
    <p:extLst>
      <p:ext uri="{BB962C8B-B14F-4D97-AF65-F5344CB8AC3E}">
        <p14:creationId xmlns:p14="http://schemas.microsoft.com/office/powerpoint/2010/main" val="33760980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GUA Address Planning</a:t>
            </a:r>
            <a:endParaRPr lang="en-US" dirty="0"/>
          </a:p>
        </p:txBody>
      </p:sp>
      <p:sp>
        <p:nvSpPr>
          <p:cNvPr id="3" name="Content Placeholder 2"/>
          <p:cNvSpPr>
            <a:spLocks noGrp="1"/>
          </p:cNvSpPr>
          <p:nvPr>
            <p:ph idx="1"/>
          </p:nvPr>
        </p:nvSpPr>
        <p:spPr/>
        <p:txBody>
          <a:bodyPr/>
          <a:lstStyle/>
          <a:p>
            <a:r>
              <a:rPr lang="en-US" dirty="0" smtClean="0"/>
              <a:t>Why did they</a:t>
            </a:r>
            <a:r>
              <a:rPr lang="en-US" baseline="0" dirty="0" smtClean="0"/>
              <a:t> do this, just to confuse you</a:t>
            </a:r>
          </a:p>
          <a:p>
            <a:r>
              <a:rPr lang="en-US" baseline="0" dirty="0" smtClean="0"/>
              <a:t>They love to do these sorts of things to students</a:t>
            </a:r>
          </a:p>
          <a:p>
            <a:r>
              <a:rPr lang="en-US" baseline="0" dirty="0" smtClean="0"/>
              <a:t>Back to the point</a:t>
            </a:r>
          </a:p>
          <a:p>
            <a:pPr lvl="0"/>
            <a:r>
              <a:rPr lang="en-US" baseline="0" dirty="0" smtClean="0"/>
              <a:t>To see why this is so lets see how the 128 bits fit into this</a:t>
            </a:r>
          </a:p>
          <a:p>
            <a:pPr lvl="0"/>
            <a:r>
              <a:rPr lang="en-US" baseline="0" dirty="0" smtClean="0"/>
              <a:t>Consider that each group of hex numbers separated by a colon represents 4 binary places</a:t>
            </a:r>
          </a:p>
        </p:txBody>
      </p:sp>
      <p:sp>
        <p:nvSpPr>
          <p:cNvPr id="4" name="Footer Placeholder 3"/>
          <p:cNvSpPr>
            <a:spLocks noGrp="1"/>
          </p:cNvSpPr>
          <p:nvPr>
            <p:ph type="ftr" sz="quarter" idx="11"/>
          </p:nvPr>
        </p:nvSpPr>
        <p:spPr/>
        <p:txBody>
          <a:bodyPr/>
          <a:lstStyle/>
          <a:p>
            <a:pPr>
              <a:defRPr/>
            </a:pPr>
            <a:r>
              <a:rPr lang="en-US" smtClean="0"/>
              <a:t>Copyright 2010-2012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42</a:t>
            </a:fld>
            <a:endParaRPr lang="en-US" dirty="0"/>
          </a:p>
        </p:txBody>
      </p:sp>
    </p:spTree>
    <p:extLst>
      <p:ext uri="{BB962C8B-B14F-4D97-AF65-F5344CB8AC3E}">
        <p14:creationId xmlns:p14="http://schemas.microsoft.com/office/powerpoint/2010/main" val="13246925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GUA Address Planning</a:t>
            </a:r>
          </a:p>
        </p:txBody>
      </p:sp>
      <p:sp>
        <p:nvSpPr>
          <p:cNvPr id="3" name="Content Placeholder 2"/>
          <p:cNvSpPr>
            <a:spLocks noGrp="1"/>
          </p:cNvSpPr>
          <p:nvPr>
            <p:ph idx="1"/>
          </p:nvPr>
        </p:nvSpPr>
        <p:spPr/>
        <p:txBody>
          <a:bodyPr/>
          <a:lstStyle/>
          <a:p>
            <a:pPr lvl="0"/>
            <a:r>
              <a:rPr lang="en-US" baseline="0" dirty="0" smtClean="0"/>
              <a:t>As there are 32 of these hex numbers, 32 times 4 equals 128 bits</a:t>
            </a:r>
          </a:p>
          <a:p>
            <a:pPr lvl="0"/>
            <a:r>
              <a:rPr lang="en-US" baseline="0" dirty="0" smtClean="0"/>
              <a:t>Likewise each group of four hex numbers represents 16 bits</a:t>
            </a:r>
          </a:p>
          <a:p>
            <a:pPr lvl="0"/>
            <a:r>
              <a:rPr lang="en-US" baseline="0" dirty="0" smtClean="0"/>
              <a:t>So if the first two groups of hex numbers are already set for you, then you have a prefix of /32 as 16 plus 16 equals 32</a:t>
            </a:r>
            <a:endParaRPr lang="en-US" dirty="0"/>
          </a:p>
        </p:txBody>
      </p:sp>
      <p:sp>
        <p:nvSpPr>
          <p:cNvPr id="4" name="Footer Placeholder 3"/>
          <p:cNvSpPr>
            <a:spLocks noGrp="1"/>
          </p:cNvSpPr>
          <p:nvPr>
            <p:ph type="ftr" sz="quarter" idx="11"/>
          </p:nvPr>
        </p:nvSpPr>
        <p:spPr/>
        <p:txBody>
          <a:bodyPr/>
          <a:lstStyle/>
          <a:p>
            <a:pPr>
              <a:defRPr/>
            </a:pPr>
            <a:r>
              <a:rPr lang="en-US" smtClean="0"/>
              <a:t>Copyright 2010-2012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43</a:t>
            </a:fld>
            <a:endParaRPr lang="en-US" dirty="0"/>
          </a:p>
        </p:txBody>
      </p:sp>
    </p:spTree>
    <p:extLst>
      <p:ext uri="{BB962C8B-B14F-4D97-AF65-F5344CB8AC3E}">
        <p14:creationId xmlns:p14="http://schemas.microsoft.com/office/powerpoint/2010/main" val="26211289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GUA Address Planning</a:t>
            </a:r>
          </a:p>
        </p:txBody>
      </p:sp>
      <p:sp>
        <p:nvSpPr>
          <p:cNvPr id="3" name="Content Placeholder 2"/>
          <p:cNvSpPr>
            <a:spLocks noGrp="1"/>
          </p:cNvSpPr>
          <p:nvPr>
            <p:ph idx="1"/>
          </p:nvPr>
        </p:nvSpPr>
        <p:spPr/>
        <p:txBody>
          <a:bodyPr/>
          <a:lstStyle/>
          <a:p>
            <a:pPr lvl="0"/>
            <a:r>
              <a:rPr lang="en-US" dirty="0" smtClean="0"/>
              <a:t>Doing all of this by</a:t>
            </a:r>
            <a:r>
              <a:rPr lang="en-US" baseline="0" dirty="0" smtClean="0"/>
              <a:t> groups of four makes deciphering the address easier</a:t>
            </a:r>
          </a:p>
          <a:p>
            <a:pPr lvl="0"/>
            <a:r>
              <a:rPr lang="en-US" baseline="0" dirty="0" smtClean="0"/>
              <a:t>Therefore, common prefixes seen are /48, /52, /56, /60, /64, and so on</a:t>
            </a:r>
          </a:p>
          <a:p>
            <a:pPr lvl="0"/>
            <a:r>
              <a:rPr lang="en-US" baseline="0" dirty="0" smtClean="0"/>
              <a:t>Using this by fours division address blocks are typically assigned this way</a:t>
            </a:r>
          </a:p>
          <a:p>
            <a:pPr lvl="0"/>
            <a:r>
              <a:rPr lang="en-US" sz="3200" baseline="0" dirty="0" smtClean="0">
                <a:solidFill>
                  <a:schemeClr val="tx1"/>
                </a:solidFill>
                <a:effectLst/>
                <a:latin typeface="+mn-lt"/>
                <a:ea typeface="+mn-ea"/>
                <a:cs typeface="+mn-cs"/>
              </a:rPr>
              <a:t>Here is a table from RIPE NCC the European regional Internet registry in a December 2010 white paper</a:t>
            </a:r>
            <a:endParaRPr lang="en-US" dirty="0"/>
          </a:p>
        </p:txBody>
      </p:sp>
      <p:sp>
        <p:nvSpPr>
          <p:cNvPr id="4" name="Footer Placeholder 3"/>
          <p:cNvSpPr>
            <a:spLocks noGrp="1"/>
          </p:cNvSpPr>
          <p:nvPr>
            <p:ph type="ftr" sz="quarter" idx="11"/>
          </p:nvPr>
        </p:nvSpPr>
        <p:spPr/>
        <p:txBody>
          <a:bodyPr/>
          <a:lstStyle/>
          <a:p>
            <a:pPr>
              <a:defRPr/>
            </a:pPr>
            <a:r>
              <a:rPr lang="en-US" smtClean="0"/>
              <a:t>Copyright 2010-2012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44</a:t>
            </a:fld>
            <a:endParaRPr lang="en-US" dirty="0"/>
          </a:p>
        </p:txBody>
      </p:sp>
    </p:spTree>
    <p:extLst>
      <p:ext uri="{BB962C8B-B14F-4D97-AF65-F5344CB8AC3E}">
        <p14:creationId xmlns:p14="http://schemas.microsoft.com/office/powerpoint/2010/main" val="7619260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GUA Address Planning</a:t>
            </a:r>
          </a:p>
        </p:txBody>
      </p:sp>
      <p:sp>
        <p:nvSpPr>
          <p:cNvPr id="3" name="Content Placeholder 2"/>
          <p:cNvSpPr>
            <a:spLocks noGrp="1"/>
          </p:cNvSpPr>
          <p:nvPr>
            <p:ph idx="1"/>
          </p:nvPr>
        </p:nvSpPr>
        <p:spPr/>
        <p:txBody>
          <a:bodyPr/>
          <a:lstStyle/>
          <a:p>
            <a:endParaRPr lang="en-US" baseline="0" dirty="0" smtClean="0"/>
          </a:p>
        </p:txBody>
      </p:sp>
      <p:sp>
        <p:nvSpPr>
          <p:cNvPr id="4" name="Footer Placeholder 3"/>
          <p:cNvSpPr>
            <a:spLocks noGrp="1"/>
          </p:cNvSpPr>
          <p:nvPr>
            <p:ph type="ftr" sz="quarter" idx="11"/>
          </p:nvPr>
        </p:nvSpPr>
        <p:spPr/>
        <p:txBody>
          <a:bodyPr/>
          <a:lstStyle/>
          <a:p>
            <a:pPr>
              <a:defRPr/>
            </a:pPr>
            <a:r>
              <a:rPr lang="en-US" smtClean="0"/>
              <a:t>Copyright 2010-2012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45</a:t>
            </a:fld>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403" t="40045" r="6250" b="13427"/>
          <a:stretch/>
        </p:blipFill>
        <p:spPr bwMode="auto">
          <a:xfrm>
            <a:off x="457200" y="1600200"/>
            <a:ext cx="8230930" cy="381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42089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GUA Address Planning</a:t>
            </a:r>
          </a:p>
        </p:txBody>
      </p:sp>
      <p:sp>
        <p:nvSpPr>
          <p:cNvPr id="3" name="Content Placeholder 2"/>
          <p:cNvSpPr>
            <a:spLocks noGrp="1"/>
          </p:cNvSpPr>
          <p:nvPr>
            <p:ph idx="1"/>
          </p:nvPr>
        </p:nvSpPr>
        <p:spPr/>
        <p:txBody>
          <a:bodyPr/>
          <a:lstStyle/>
          <a:p>
            <a:r>
              <a:rPr lang="en-US" dirty="0" smtClean="0"/>
              <a:t>As seen in the table a large ISP</a:t>
            </a:r>
            <a:r>
              <a:rPr lang="en-US" baseline="0" dirty="0" smtClean="0"/>
              <a:t> will receive a /32 from their regional registry, such as ARIN for the US</a:t>
            </a:r>
          </a:p>
          <a:p>
            <a:r>
              <a:rPr lang="en-US" baseline="0" dirty="0" smtClean="0"/>
              <a:t>They will then assign smaller blocks of addresses to their customers</a:t>
            </a:r>
          </a:p>
          <a:p>
            <a:r>
              <a:rPr lang="en-US" dirty="0" smtClean="0"/>
              <a:t>The general assumption is that all organizations</a:t>
            </a:r>
            <a:r>
              <a:rPr lang="en-US" baseline="0" dirty="0" smtClean="0"/>
              <a:t> will receive a very large address space from their upstream provider</a:t>
            </a:r>
          </a:p>
        </p:txBody>
      </p:sp>
      <p:sp>
        <p:nvSpPr>
          <p:cNvPr id="4" name="Footer Placeholder 3"/>
          <p:cNvSpPr>
            <a:spLocks noGrp="1"/>
          </p:cNvSpPr>
          <p:nvPr>
            <p:ph type="ftr" sz="quarter" idx="11"/>
          </p:nvPr>
        </p:nvSpPr>
        <p:spPr/>
        <p:txBody>
          <a:bodyPr/>
          <a:lstStyle/>
          <a:p>
            <a:pPr>
              <a:defRPr/>
            </a:pPr>
            <a:r>
              <a:rPr lang="en-US" smtClean="0"/>
              <a:t>Copyright 2010-2012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46</a:t>
            </a:fld>
            <a:endParaRPr lang="en-US" dirty="0"/>
          </a:p>
        </p:txBody>
      </p:sp>
    </p:spTree>
    <p:extLst>
      <p:ext uri="{BB962C8B-B14F-4D97-AF65-F5344CB8AC3E}">
        <p14:creationId xmlns:p14="http://schemas.microsoft.com/office/powerpoint/2010/main" val="3124722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GUA Address Planning</a:t>
            </a:r>
          </a:p>
        </p:txBody>
      </p:sp>
      <p:sp>
        <p:nvSpPr>
          <p:cNvPr id="3" name="Content Placeholder 2"/>
          <p:cNvSpPr>
            <a:spLocks noGrp="1"/>
          </p:cNvSpPr>
          <p:nvPr>
            <p:ph idx="1"/>
          </p:nvPr>
        </p:nvSpPr>
        <p:spPr/>
        <p:txBody>
          <a:bodyPr/>
          <a:lstStyle/>
          <a:p>
            <a:r>
              <a:rPr lang="en-US" baseline="0" dirty="0" smtClean="0"/>
              <a:t>In this example it is a /48</a:t>
            </a:r>
          </a:p>
          <a:p>
            <a:r>
              <a:rPr lang="en-US" baseline="0" dirty="0" smtClean="0"/>
              <a:t>Now giving everyone a /48 may seem like a waste of address space, and it is, but this is where we are today</a:t>
            </a:r>
          </a:p>
          <a:p>
            <a:r>
              <a:rPr lang="en-US" baseline="0" dirty="0" smtClean="0"/>
              <a:t>In no case should a home user be provided with only a single address as would be the case with a /128 as was common with IPv4</a:t>
            </a:r>
          </a:p>
        </p:txBody>
      </p:sp>
      <p:sp>
        <p:nvSpPr>
          <p:cNvPr id="4" name="Footer Placeholder 3"/>
          <p:cNvSpPr>
            <a:spLocks noGrp="1"/>
          </p:cNvSpPr>
          <p:nvPr>
            <p:ph type="ftr" sz="quarter" idx="11"/>
          </p:nvPr>
        </p:nvSpPr>
        <p:spPr/>
        <p:txBody>
          <a:bodyPr/>
          <a:lstStyle/>
          <a:p>
            <a:pPr>
              <a:defRPr/>
            </a:pPr>
            <a:r>
              <a:rPr lang="en-US" smtClean="0"/>
              <a:t>Copyright 2010-2012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47</a:t>
            </a:fld>
            <a:endParaRPr lang="en-US" dirty="0"/>
          </a:p>
        </p:txBody>
      </p:sp>
    </p:spTree>
    <p:extLst>
      <p:ext uri="{BB962C8B-B14F-4D97-AF65-F5344CB8AC3E}">
        <p14:creationId xmlns:p14="http://schemas.microsoft.com/office/powerpoint/2010/main" val="30146493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GUA Address Planning</a:t>
            </a:r>
          </a:p>
        </p:txBody>
      </p:sp>
      <p:sp>
        <p:nvSpPr>
          <p:cNvPr id="3" name="Content Placeholder 2"/>
          <p:cNvSpPr>
            <a:spLocks noGrp="1"/>
          </p:cNvSpPr>
          <p:nvPr>
            <p:ph idx="1"/>
          </p:nvPr>
        </p:nvSpPr>
        <p:spPr/>
        <p:txBody>
          <a:bodyPr/>
          <a:lstStyle/>
          <a:p>
            <a:r>
              <a:rPr lang="en-US" dirty="0" smtClean="0"/>
              <a:t>It is</a:t>
            </a:r>
            <a:r>
              <a:rPr lang="en-US" baseline="0" dirty="0" smtClean="0"/>
              <a:t> further expected that each network – LAN, CAN, MAN, and WAN link will be assigned a /64</a:t>
            </a:r>
          </a:p>
          <a:p>
            <a:r>
              <a:rPr lang="en-US" baseline="0" dirty="0" smtClean="0"/>
              <a:t>So we have 16 bits to use to create these /64 networks from the /48 address space provided to us since the difference between 48 and 64 is 16</a:t>
            </a:r>
          </a:p>
        </p:txBody>
      </p:sp>
      <p:sp>
        <p:nvSpPr>
          <p:cNvPr id="4" name="Footer Placeholder 3"/>
          <p:cNvSpPr>
            <a:spLocks noGrp="1"/>
          </p:cNvSpPr>
          <p:nvPr>
            <p:ph type="ftr" sz="quarter" idx="11"/>
          </p:nvPr>
        </p:nvSpPr>
        <p:spPr/>
        <p:txBody>
          <a:bodyPr/>
          <a:lstStyle/>
          <a:p>
            <a:pPr>
              <a:defRPr/>
            </a:pPr>
            <a:r>
              <a:rPr lang="en-US" smtClean="0"/>
              <a:t>Copyright 2010-2012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48</a:t>
            </a:fld>
            <a:endParaRPr lang="en-US" dirty="0"/>
          </a:p>
        </p:txBody>
      </p:sp>
    </p:spTree>
    <p:extLst>
      <p:ext uri="{BB962C8B-B14F-4D97-AF65-F5344CB8AC3E}">
        <p14:creationId xmlns:p14="http://schemas.microsoft.com/office/powerpoint/2010/main" val="1547367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GUA Address Planning</a:t>
            </a:r>
          </a:p>
        </p:txBody>
      </p:sp>
      <p:sp>
        <p:nvSpPr>
          <p:cNvPr id="3" name="Content Placeholder 2"/>
          <p:cNvSpPr>
            <a:spLocks noGrp="1"/>
          </p:cNvSpPr>
          <p:nvPr>
            <p:ph idx="1"/>
          </p:nvPr>
        </p:nvSpPr>
        <p:spPr/>
        <p:txBody>
          <a:bodyPr/>
          <a:lstStyle/>
          <a:p>
            <a:pPr rtl="0" fontAlgn="base"/>
            <a:r>
              <a:rPr lang="en-US" baseline="0" dirty="0" smtClean="0"/>
              <a:t>This means we can create 65,536 networks with </a:t>
            </a:r>
            <a:r>
              <a:rPr lang="en-US" sz="3200" baseline="0" dirty="0" smtClean="0">
                <a:solidFill>
                  <a:schemeClr val="tx1"/>
                </a:solidFill>
                <a:effectLst/>
                <a:latin typeface="+mn-lt"/>
                <a:ea typeface="+mn-ea"/>
                <a:cs typeface="+mn-cs"/>
              </a:rPr>
              <a:t>18,446,744,073,709,551,616 hosts on each one of these networks</a:t>
            </a:r>
            <a:endParaRPr lang="en-US" sz="3200" dirty="0" smtClean="0">
              <a:effectLst/>
            </a:endParaRPr>
          </a:p>
          <a:p>
            <a:pPr lvl="1" rtl="0" fontAlgn="base"/>
            <a:r>
              <a:rPr lang="en-US" sz="2800" baseline="0" dirty="0" smtClean="0">
                <a:solidFill>
                  <a:schemeClr val="tx1"/>
                </a:solidFill>
                <a:effectLst/>
                <a:latin typeface="+mn-lt"/>
                <a:ea typeface="+mn-ea"/>
                <a:cs typeface="+mn-cs"/>
              </a:rPr>
              <a:t>This is </a:t>
            </a:r>
            <a:r>
              <a:rPr lang="en-US" sz="2800" dirty="0" smtClean="0">
                <a:solidFill>
                  <a:schemeClr val="tx1"/>
                </a:solidFill>
                <a:effectLst/>
                <a:latin typeface="+mn-lt"/>
                <a:ea typeface="+mn-ea"/>
                <a:cs typeface="+mn-cs"/>
              </a:rPr>
              <a:t>eighteen quintillion, four hundred forty-six quadrillion, seven hundred forty-four trillion, seventy-three billion, seven hundred nine million, five hundred fifty one thousand, six hundred and 16</a:t>
            </a:r>
            <a:r>
              <a:rPr lang="en-US" sz="2800" baseline="0" dirty="0" smtClean="0">
                <a:solidFill>
                  <a:schemeClr val="tx1"/>
                </a:solidFill>
                <a:effectLst/>
                <a:latin typeface="+mn-lt"/>
                <a:ea typeface="+mn-ea"/>
                <a:cs typeface="+mn-cs"/>
              </a:rPr>
              <a:t> or just </a:t>
            </a:r>
            <a:r>
              <a:rPr lang="en-US" sz="2800" dirty="0" smtClean="0">
                <a:solidFill>
                  <a:schemeClr val="tx1"/>
                </a:solidFill>
                <a:effectLst/>
                <a:latin typeface="+mn-lt"/>
                <a:ea typeface="+mn-ea"/>
                <a:cs typeface="+mn-cs"/>
              </a:rPr>
              <a:t>18,446 </a:t>
            </a:r>
            <a:r>
              <a:rPr lang="en-US" sz="2800" dirty="0" smtClean="0">
                <a:solidFill>
                  <a:schemeClr val="tx1"/>
                </a:solidFill>
                <a:effectLst/>
                <a:latin typeface="+mn-lt"/>
                <a:ea typeface="+mn-ea"/>
                <a:cs typeface="+mn-cs"/>
              </a:rPr>
              <a:t>quintillion hosts</a:t>
            </a:r>
          </a:p>
        </p:txBody>
      </p:sp>
      <p:sp>
        <p:nvSpPr>
          <p:cNvPr id="4" name="Footer Placeholder 3"/>
          <p:cNvSpPr>
            <a:spLocks noGrp="1"/>
          </p:cNvSpPr>
          <p:nvPr>
            <p:ph type="ftr" sz="quarter" idx="11"/>
          </p:nvPr>
        </p:nvSpPr>
        <p:spPr/>
        <p:txBody>
          <a:bodyPr/>
          <a:lstStyle/>
          <a:p>
            <a:pPr>
              <a:defRPr/>
            </a:pPr>
            <a:r>
              <a:rPr lang="en-US" smtClean="0"/>
              <a:t>Copyright 2010-2012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49</a:t>
            </a:fld>
            <a:endParaRPr lang="en-US" dirty="0"/>
          </a:p>
        </p:txBody>
      </p:sp>
    </p:spTree>
    <p:extLst>
      <p:ext uri="{BB962C8B-B14F-4D97-AF65-F5344CB8AC3E}">
        <p14:creationId xmlns:p14="http://schemas.microsoft.com/office/powerpoint/2010/main" val="24590279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32 Bits</a:t>
            </a:r>
            <a:endParaRPr lang="en-US" dirty="0"/>
          </a:p>
        </p:txBody>
      </p:sp>
      <p:sp>
        <p:nvSpPr>
          <p:cNvPr id="3" name="Content Placeholder 2"/>
          <p:cNvSpPr>
            <a:spLocks noGrp="1"/>
          </p:cNvSpPr>
          <p:nvPr>
            <p:ph idx="1"/>
          </p:nvPr>
        </p:nvSpPr>
        <p:spPr/>
        <p:txBody>
          <a:bodyPr/>
          <a:lstStyle/>
          <a:p>
            <a:pPr lvl="1"/>
            <a:r>
              <a:rPr lang="en-US" dirty="0" smtClean="0"/>
              <a:t>Hi,</a:t>
            </a:r>
          </a:p>
          <a:p>
            <a:pPr lvl="1"/>
            <a:r>
              <a:rPr lang="en-US" dirty="0" err="1" smtClean="0"/>
              <a:t>Vint</a:t>
            </a:r>
            <a:r>
              <a:rPr lang="en-US" dirty="0" smtClean="0"/>
              <a:t> Cerf kindly sent through some more explanation</a:t>
            </a:r>
          </a:p>
          <a:p>
            <a:pPr lvl="1"/>
            <a:r>
              <a:rPr lang="en-US" dirty="0" smtClean="0"/>
              <a:t>Regards,</a:t>
            </a:r>
          </a:p>
          <a:p>
            <a:pPr lvl="1"/>
            <a:r>
              <a:rPr lang="en-US" dirty="0" smtClean="0"/>
              <a:t>Mark</a:t>
            </a:r>
          </a:p>
        </p:txBody>
      </p:sp>
      <p:sp>
        <p:nvSpPr>
          <p:cNvPr id="4" name="Footer Placeholder 3"/>
          <p:cNvSpPr>
            <a:spLocks noGrp="1"/>
          </p:cNvSpPr>
          <p:nvPr>
            <p:ph type="ftr" sz="quarter" idx="11"/>
          </p:nvPr>
        </p:nvSpPr>
        <p:spPr/>
        <p:txBody>
          <a:bodyPr/>
          <a:lstStyle/>
          <a:p>
            <a:pPr>
              <a:defRPr/>
            </a:pPr>
            <a:r>
              <a:rPr lang="en-US" smtClean="0"/>
              <a:t>Copyright 2010-2012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5</a:t>
            </a:fld>
            <a:endParaRPr lang="en-US" dirty="0"/>
          </a:p>
        </p:txBody>
      </p:sp>
    </p:spTree>
    <p:extLst>
      <p:ext uri="{BB962C8B-B14F-4D97-AF65-F5344CB8AC3E}">
        <p14:creationId xmlns:p14="http://schemas.microsoft.com/office/powerpoint/2010/main" val="8730386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GUA Address Planning</a:t>
            </a:r>
            <a:endParaRPr lang="en-US" dirty="0"/>
          </a:p>
        </p:txBody>
      </p:sp>
      <p:sp>
        <p:nvSpPr>
          <p:cNvPr id="3" name="Content Placeholder 2"/>
          <p:cNvSpPr>
            <a:spLocks noGrp="1"/>
          </p:cNvSpPr>
          <p:nvPr>
            <p:ph idx="1"/>
          </p:nvPr>
        </p:nvSpPr>
        <p:spPr/>
        <p:txBody>
          <a:bodyPr/>
          <a:lstStyle/>
          <a:p>
            <a:r>
              <a:rPr lang="en-US" sz="3200" dirty="0" smtClean="0">
                <a:solidFill>
                  <a:schemeClr val="tx1"/>
                </a:solidFill>
                <a:effectLst/>
                <a:latin typeface="+mn-lt"/>
                <a:ea typeface="+mn-ea"/>
                <a:cs typeface="+mn-cs"/>
              </a:rPr>
              <a:t>These 65,536 network names would range</a:t>
            </a:r>
            <a:r>
              <a:rPr lang="en-US" sz="3200" baseline="0" dirty="0" smtClean="0">
                <a:solidFill>
                  <a:schemeClr val="tx1"/>
                </a:solidFill>
                <a:effectLst/>
                <a:latin typeface="+mn-lt"/>
                <a:ea typeface="+mn-ea"/>
                <a:cs typeface="+mn-cs"/>
              </a:rPr>
              <a:t> from</a:t>
            </a:r>
          </a:p>
          <a:p>
            <a:pPr lvl="1"/>
            <a:r>
              <a:rPr lang="en-US" sz="2800" dirty="0" smtClean="0">
                <a:solidFill>
                  <a:schemeClr val="tx1"/>
                </a:solidFill>
                <a:effectLst/>
                <a:latin typeface="+mn-lt"/>
                <a:ea typeface="+mn-ea"/>
                <a:cs typeface="+mn-cs"/>
              </a:rPr>
              <a:t>2001:0db8:1234:1234:0000/64</a:t>
            </a:r>
          </a:p>
          <a:p>
            <a:pPr lvl="1"/>
            <a:r>
              <a:rPr lang="en-US" sz="2800" baseline="0" dirty="0" smtClean="0">
                <a:solidFill>
                  <a:schemeClr val="tx1"/>
                </a:solidFill>
                <a:effectLst/>
                <a:latin typeface="+mn-lt"/>
                <a:ea typeface="+mn-ea"/>
                <a:cs typeface="+mn-cs"/>
              </a:rPr>
              <a:t>to</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lang="en-US" sz="2800" dirty="0" smtClean="0">
                <a:solidFill>
                  <a:schemeClr val="tx1"/>
                </a:solidFill>
                <a:effectLst/>
                <a:latin typeface="+mn-lt"/>
              </a:rPr>
              <a:t>2001:0db8:1234:1234:ffff/64</a:t>
            </a:r>
          </a:p>
          <a:p>
            <a:pPr marL="342900" marR="0" lvl="0" indent="-285750" algn="l" defTabSz="914400" rtl="0" eaLnBrk="1" fontAlgn="base" latinLnBrk="0" hangingPunct="1">
              <a:lnSpc>
                <a:spcPct val="100000"/>
              </a:lnSpc>
              <a:spcBef>
                <a:spcPct val="20000"/>
              </a:spcBef>
              <a:spcAft>
                <a:spcPct val="0"/>
              </a:spcAft>
              <a:buClrTx/>
              <a:buSzTx/>
              <a:buFontTx/>
              <a:buChar char="–"/>
              <a:tabLst/>
              <a:defRPr/>
            </a:pPr>
            <a:r>
              <a:rPr lang="en-US" sz="3200" baseline="0" dirty="0" smtClean="0">
                <a:solidFill>
                  <a:schemeClr val="tx1"/>
                </a:solidFill>
                <a:effectLst/>
                <a:latin typeface="+mn-lt"/>
                <a:ea typeface="+mn-ea"/>
                <a:cs typeface="+mn-cs"/>
              </a:rPr>
              <a:t>If a /56 is provided, then 256 networks can be created instead of 65,536</a:t>
            </a:r>
          </a:p>
        </p:txBody>
      </p:sp>
      <p:sp>
        <p:nvSpPr>
          <p:cNvPr id="4" name="Footer Placeholder 3"/>
          <p:cNvSpPr>
            <a:spLocks noGrp="1"/>
          </p:cNvSpPr>
          <p:nvPr>
            <p:ph type="ftr" sz="quarter" idx="11"/>
          </p:nvPr>
        </p:nvSpPr>
        <p:spPr/>
        <p:txBody>
          <a:bodyPr/>
          <a:lstStyle/>
          <a:p>
            <a:pPr>
              <a:defRPr/>
            </a:pPr>
            <a:r>
              <a:rPr lang="en-US" smtClean="0"/>
              <a:t>Copyright 2010-2012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50</a:t>
            </a:fld>
            <a:endParaRPr lang="en-US" dirty="0"/>
          </a:p>
        </p:txBody>
      </p:sp>
    </p:spTree>
    <p:extLst>
      <p:ext uri="{BB962C8B-B14F-4D97-AF65-F5344CB8AC3E}">
        <p14:creationId xmlns:p14="http://schemas.microsoft.com/office/powerpoint/2010/main" val="37055904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GUA Address Planning</a:t>
            </a:r>
          </a:p>
        </p:txBody>
      </p:sp>
      <p:sp>
        <p:nvSpPr>
          <p:cNvPr id="3" name="Content Placeholder 2"/>
          <p:cNvSpPr>
            <a:spLocks noGrp="1"/>
          </p:cNvSpPr>
          <p:nvPr>
            <p:ph idx="1"/>
          </p:nvPr>
        </p:nvSpPr>
        <p:spPr/>
        <p:txBody>
          <a:bodyPr/>
          <a:lstStyle/>
          <a:p>
            <a:r>
              <a:rPr lang="en-US" dirty="0" smtClean="0"/>
              <a:t>What you do with these addresses is up to you</a:t>
            </a:r>
          </a:p>
          <a:p>
            <a:r>
              <a:rPr lang="en-US" dirty="0" smtClean="0"/>
              <a:t>You may just assign these 65,536</a:t>
            </a:r>
            <a:r>
              <a:rPr lang="en-US" baseline="0" dirty="0" smtClean="0"/>
              <a:t> one by one</a:t>
            </a:r>
            <a:endParaRPr lang="en-US" dirty="0" smtClean="0"/>
          </a:p>
          <a:p>
            <a:r>
              <a:rPr lang="en-US" dirty="0" smtClean="0"/>
              <a:t>The RIPE white paper suggests three</a:t>
            </a:r>
            <a:r>
              <a:rPr lang="en-US" baseline="0" dirty="0" smtClean="0"/>
              <a:t> ways to do this in a more organized way based on location, use type, or both</a:t>
            </a:r>
          </a:p>
          <a:p>
            <a:r>
              <a:rPr lang="en-US" baseline="0" dirty="0" smtClean="0"/>
              <a:t>There are advantages and disadvantages to each approach</a:t>
            </a:r>
            <a:endParaRPr lang="en-US" dirty="0"/>
          </a:p>
        </p:txBody>
      </p:sp>
      <p:sp>
        <p:nvSpPr>
          <p:cNvPr id="4" name="Footer Placeholder 3"/>
          <p:cNvSpPr>
            <a:spLocks noGrp="1"/>
          </p:cNvSpPr>
          <p:nvPr>
            <p:ph type="ftr" sz="quarter" idx="11"/>
          </p:nvPr>
        </p:nvSpPr>
        <p:spPr/>
        <p:txBody>
          <a:bodyPr/>
          <a:lstStyle/>
          <a:p>
            <a:pPr>
              <a:defRPr/>
            </a:pPr>
            <a:r>
              <a:rPr lang="en-US" smtClean="0"/>
              <a:t>Copyright 2010-2012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51</a:t>
            </a:fld>
            <a:endParaRPr lang="en-US" dirty="0"/>
          </a:p>
        </p:txBody>
      </p:sp>
    </p:spTree>
    <p:extLst>
      <p:ext uri="{BB962C8B-B14F-4D97-AF65-F5344CB8AC3E}">
        <p14:creationId xmlns:p14="http://schemas.microsoft.com/office/powerpoint/2010/main" val="34010329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GUA Address Planning</a:t>
            </a:r>
          </a:p>
        </p:txBody>
      </p:sp>
      <p:sp>
        <p:nvSpPr>
          <p:cNvPr id="3" name="Content Placeholder 2"/>
          <p:cNvSpPr>
            <a:spLocks noGrp="1"/>
          </p:cNvSpPr>
          <p:nvPr>
            <p:ph idx="1"/>
          </p:nvPr>
        </p:nvSpPr>
        <p:spPr/>
        <p:txBody>
          <a:bodyPr/>
          <a:lstStyle/>
          <a:p>
            <a:r>
              <a:rPr lang="en-US" dirty="0" smtClean="0"/>
              <a:t>The white paper</a:t>
            </a:r>
            <a:r>
              <a:rPr lang="en-US" baseline="0" dirty="0" smtClean="0"/>
              <a:t> suggests this layout</a:t>
            </a:r>
          </a:p>
          <a:p>
            <a:pPr lvl="1"/>
            <a:r>
              <a:rPr lang="en-US" baseline="0" dirty="0" smtClean="0"/>
              <a:t>2001:0db8:1234:1234:LLLL:GGGG:BBBB:BBBB</a:t>
            </a:r>
          </a:p>
          <a:p>
            <a:pPr lvl="2"/>
            <a:r>
              <a:rPr lang="en-US" sz="2400" b="0" i="0" u="none" strike="noStrike" baseline="0" dirty="0" smtClean="0">
                <a:solidFill>
                  <a:schemeClr val="tx1"/>
                </a:solidFill>
                <a:latin typeface="+mn-lt"/>
              </a:rPr>
              <a:t>16 bits are assigned to a location L and 16 bits are assigned to a use type G</a:t>
            </a:r>
          </a:p>
          <a:p>
            <a:pPr lvl="2"/>
            <a:r>
              <a:rPr lang="en-US" sz="2400" b="0" i="0" u="none" strike="noStrike" baseline="0" dirty="0" smtClean="0">
                <a:solidFill>
                  <a:schemeClr val="tx1"/>
                </a:solidFill>
                <a:latin typeface="+mn-lt"/>
              </a:rPr>
              <a:t>As a result, there are 32 bits remaining Bs</a:t>
            </a:r>
          </a:p>
          <a:p>
            <a:pPr lvl="2"/>
            <a:r>
              <a:rPr lang="en-US" sz="2400" b="0" i="0" u="none" strike="noStrike" baseline="0" dirty="0" smtClean="0">
                <a:solidFill>
                  <a:schemeClr val="tx1"/>
                </a:solidFill>
                <a:latin typeface="+mn-lt"/>
              </a:rPr>
              <a:t>Following this addressing plan, 65,536 locations can be addressed, with each location having 65,536 use types</a:t>
            </a:r>
          </a:p>
          <a:p>
            <a:pPr lvl="2"/>
            <a:r>
              <a:rPr lang="en-US" sz="2400" b="0" i="0" u="none" strike="noStrike" baseline="0" dirty="0" smtClean="0">
                <a:solidFill>
                  <a:schemeClr val="tx1"/>
                </a:solidFill>
                <a:latin typeface="+mn-lt"/>
              </a:rPr>
              <a:t>Each of these networks could have 4,294,967,296</a:t>
            </a:r>
            <a:r>
              <a:rPr lang="en-US" dirty="0" smtClean="0"/>
              <a:t> end </a:t>
            </a:r>
            <a:r>
              <a:rPr lang="en-US" sz="2400" b="0" i="0" u="none" strike="noStrike" baseline="0" dirty="0" smtClean="0">
                <a:solidFill>
                  <a:schemeClr val="tx1"/>
                </a:solidFill>
                <a:latin typeface="+mn-lt"/>
              </a:rPr>
              <a:t>devices</a:t>
            </a:r>
            <a:endParaRPr lang="en-US" dirty="0"/>
          </a:p>
        </p:txBody>
      </p:sp>
      <p:sp>
        <p:nvSpPr>
          <p:cNvPr id="4" name="Footer Placeholder 3"/>
          <p:cNvSpPr>
            <a:spLocks noGrp="1"/>
          </p:cNvSpPr>
          <p:nvPr>
            <p:ph type="ftr" sz="quarter" idx="11"/>
          </p:nvPr>
        </p:nvSpPr>
        <p:spPr/>
        <p:txBody>
          <a:bodyPr/>
          <a:lstStyle/>
          <a:p>
            <a:pPr>
              <a:defRPr/>
            </a:pPr>
            <a:r>
              <a:rPr lang="en-US" smtClean="0"/>
              <a:t>Copyright 2010-2012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52</a:t>
            </a:fld>
            <a:endParaRPr lang="en-US" dirty="0"/>
          </a:p>
        </p:txBody>
      </p:sp>
    </p:spTree>
    <p:extLst>
      <p:ext uri="{BB962C8B-B14F-4D97-AF65-F5344CB8AC3E}">
        <p14:creationId xmlns:p14="http://schemas.microsoft.com/office/powerpoint/2010/main" val="245792459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GUA Address Planning</a:t>
            </a:r>
          </a:p>
        </p:txBody>
      </p:sp>
      <p:sp>
        <p:nvSpPr>
          <p:cNvPr id="3" name="Content Placeholder 2"/>
          <p:cNvSpPr>
            <a:spLocks noGrp="1"/>
          </p:cNvSpPr>
          <p:nvPr>
            <p:ph idx="1"/>
          </p:nvPr>
        </p:nvSpPr>
        <p:spPr/>
        <p:txBody>
          <a:bodyPr/>
          <a:lstStyle/>
          <a:p>
            <a:r>
              <a:rPr lang="en-US" dirty="0" smtClean="0"/>
              <a:t>The location and use types</a:t>
            </a:r>
            <a:r>
              <a:rPr lang="en-US" baseline="0" dirty="0" smtClean="0"/>
              <a:t> could be reversed to provide</a:t>
            </a:r>
          </a:p>
          <a:p>
            <a:pPr lvl="1"/>
            <a:r>
              <a:rPr lang="en-US" sz="2400" baseline="0" dirty="0" smtClean="0"/>
              <a:t>2001:0db8:1234:1234:GGGG:LLLL:BBBB:BBBB</a:t>
            </a:r>
          </a:p>
          <a:p>
            <a:pPr lvl="0"/>
            <a:r>
              <a:rPr lang="en-US" sz="3200" b="0" i="0" u="none" strike="noStrike" baseline="0" dirty="0" smtClean="0">
                <a:solidFill>
                  <a:schemeClr val="tx1"/>
                </a:solidFill>
                <a:latin typeface="+mn-lt"/>
              </a:rPr>
              <a:t>16 bits are assigned to a use type G and 16 bites to locations L yielding 65,536 use types with each one in 65,536 possible locations</a:t>
            </a:r>
          </a:p>
          <a:p>
            <a:pPr lvl="0"/>
            <a:r>
              <a:rPr lang="en-US" sz="3200" b="0" i="0" u="none" strike="noStrike" baseline="0" dirty="0" smtClean="0">
                <a:solidFill>
                  <a:schemeClr val="tx1"/>
                </a:solidFill>
                <a:latin typeface="+mn-lt"/>
              </a:rPr>
              <a:t>Placing use types first can make it easier to apply security policies such as ACLs</a:t>
            </a:r>
          </a:p>
        </p:txBody>
      </p:sp>
      <p:sp>
        <p:nvSpPr>
          <p:cNvPr id="4" name="Footer Placeholder 3"/>
          <p:cNvSpPr>
            <a:spLocks noGrp="1"/>
          </p:cNvSpPr>
          <p:nvPr>
            <p:ph type="ftr" sz="quarter" idx="11"/>
          </p:nvPr>
        </p:nvSpPr>
        <p:spPr/>
        <p:txBody>
          <a:bodyPr/>
          <a:lstStyle/>
          <a:p>
            <a:pPr>
              <a:defRPr/>
            </a:pPr>
            <a:r>
              <a:rPr lang="en-US" smtClean="0"/>
              <a:t>Copyright 2010-2012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53</a:t>
            </a:fld>
            <a:endParaRPr lang="en-US" dirty="0"/>
          </a:p>
        </p:txBody>
      </p:sp>
    </p:spTree>
    <p:extLst>
      <p:ext uri="{BB962C8B-B14F-4D97-AF65-F5344CB8AC3E}">
        <p14:creationId xmlns:p14="http://schemas.microsoft.com/office/powerpoint/2010/main" val="39568847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ULA</a:t>
            </a:r>
            <a:endParaRPr lang="en-US" dirty="0"/>
          </a:p>
        </p:txBody>
      </p:sp>
      <p:sp>
        <p:nvSpPr>
          <p:cNvPr id="3" name="Content Placeholder 2"/>
          <p:cNvSpPr>
            <a:spLocks noGrp="1"/>
          </p:cNvSpPr>
          <p:nvPr>
            <p:ph idx="1"/>
          </p:nvPr>
        </p:nvSpPr>
        <p:spPr/>
        <p:txBody>
          <a:bodyPr/>
          <a:lstStyle/>
          <a:p>
            <a:r>
              <a:rPr lang="en-US" dirty="0" smtClean="0"/>
              <a:t>The ULA is similar to the RFC1918 private</a:t>
            </a:r>
            <a:r>
              <a:rPr lang="en-US" baseline="0" dirty="0" smtClean="0"/>
              <a:t> address space</a:t>
            </a:r>
          </a:p>
          <a:p>
            <a:r>
              <a:rPr lang="en-US" baseline="0" dirty="0" smtClean="0"/>
              <a:t>These addresses begin with fd </a:t>
            </a:r>
          </a:p>
          <a:p>
            <a:r>
              <a:rPr lang="en-US" baseline="0" dirty="0" smtClean="0"/>
              <a:t>This address is in three parts</a:t>
            </a:r>
          </a:p>
          <a:p>
            <a:pPr lvl="1"/>
            <a:r>
              <a:rPr lang="en-US" baseline="0" dirty="0" smtClean="0"/>
              <a:t>Network Address</a:t>
            </a:r>
          </a:p>
          <a:p>
            <a:pPr lvl="1"/>
            <a:r>
              <a:rPr lang="en-US" baseline="0" dirty="0" smtClean="0"/>
              <a:t>Subnet Address</a:t>
            </a:r>
          </a:p>
          <a:p>
            <a:pPr lvl="1"/>
            <a:r>
              <a:rPr lang="en-US" baseline="0" dirty="0" smtClean="0"/>
              <a:t>Device Address</a:t>
            </a:r>
          </a:p>
        </p:txBody>
      </p:sp>
      <p:sp>
        <p:nvSpPr>
          <p:cNvPr id="4" name="Footer Placeholder 3"/>
          <p:cNvSpPr>
            <a:spLocks noGrp="1"/>
          </p:cNvSpPr>
          <p:nvPr>
            <p:ph type="ftr" sz="quarter" idx="11"/>
          </p:nvPr>
        </p:nvSpPr>
        <p:spPr/>
        <p:txBody>
          <a:bodyPr/>
          <a:lstStyle/>
          <a:p>
            <a:pPr>
              <a:defRPr/>
            </a:pPr>
            <a:r>
              <a:rPr lang="en-US" smtClean="0"/>
              <a:t>Copyright 2010-2012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54</a:t>
            </a:fld>
            <a:endParaRPr lang="en-US" dirty="0"/>
          </a:p>
        </p:txBody>
      </p:sp>
    </p:spTree>
    <p:extLst>
      <p:ext uri="{BB962C8B-B14F-4D97-AF65-F5344CB8AC3E}">
        <p14:creationId xmlns:p14="http://schemas.microsoft.com/office/powerpoint/2010/main" val="269835330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ULA Network Address</a:t>
            </a:r>
            <a:endParaRPr lang="en-US" dirty="0"/>
          </a:p>
        </p:txBody>
      </p:sp>
      <p:sp>
        <p:nvSpPr>
          <p:cNvPr id="3" name="Content Placeholder 2"/>
          <p:cNvSpPr>
            <a:spLocks noGrp="1"/>
          </p:cNvSpPr>
          <p:nvPr>
            <p:ph idx="1"/>
          </p:nvPr>
        </p:nvSpPr>
        <p:spPr/>
        <p:txBody>
          <a:bodyPr/>
          <a:lstStyle/>
          <a:p>
            <a:r>
              <a:rPr lang="en-US" baseline="0" dirty="0" smtClean="0"/>
              <a:t>After the fd the next ten hex numbers – the first 48 of the 128 bits - define the network address</a:t>
            </a:r>
          </a:p>
          <a:p>
            <a:r>
              <a:rPr lang="en-US" baseline="0" dirty="0" smtClean="0"/>
              <a:t>This is the first three hex number groups</a:t>
            </a:r>
          </a:p>
          <a:p>
            <a:r>
              <a:rPr lang="en-US" baseline="0" dirty="0" smtClean="0"/>
              <a:t>This can be anything after the fd</a:t>
            </a:r>
            <a:endParaRPr lang="en-US" dirty="0"/>
          </a:p>
        </p:txBody>
      </p:sp>
      <p:sp>
        <p:nvSpPr>
          <p:cNvPr id="4" name="Footer Placeholder 3"/>
          <p:cNvSpPr>
            <a:spLocks noGrp="1"/>
          </p:cNvSpPr>
          <p:nvPr>
            <p:ph type="ftr" sz="quarter" idx="11"/>
          </p:nvPr>
        </p:nvSpPr>
        <p:spPr/>
        <p:txBody>
          <a:bodyPr/>
          <a:lstStyle/>
          <a:p>
            <a:pPr>
              <a:defRPr/>
            </a:pPr>
            <a:r>
              <a:rPr lang="en-US" smtClean="0"/>
              <a:t>Copyright 2010-2012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55</a:t>
            </a:fld>
            <a:endParaRPr lang="en-US" dirty="0"/>
          </a:p>
        </p:txBody>
      </p:sp>
    </p:spTree>
    <p:extLst>
      <p:ext uri="{BB962C8B-B14F-4D97-AF65-F5344CB8AC3E}">
        <p14:creationId xmlns:p14="http://schemas.microsoft.com/office/powerpoint/2010/main" val="372301462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ULA</a:t>
            </a:r>
            <a:endParaRPr lang="en-US" dirty="0"/>
          </a:p>
        </p:txBody>
      </p:sp>
      <p:sp>
        <p:nvSpPr>
          <p:cNvPr id="3" name="Content Placeholder 2"/>
          <p:cNvSpPr>
            <a:spLocks noGrp="1"/>
          </p:cNvSpPr>
          <p:nvPr>
            <p:ph idx="1"/>
          </p:nvPr>
        </p:nvSpPr>
        <p:spPr/>
        <p:txBody>
          <a:bodyPr/>
          <a:lstStyle/>
          <a:p>
            <a:r>
              <a:rPr lang="en-US" baseline="0" dirty="0" smtClean="0"/>
              <a:t>For simplicity this form can be used</a:t>
            </a:r>
          </a:p>
          <a:p>
            <a:pPr lvl="1"/>
            <a:r>
              <a:rPr lang="en-US" dirty="0" smtClean="0"/>
              <a:t>fd00:0000:0000</a:t>
            </a:r>
          </a:p>
          <a:p>
            <a:pPr lvl="0"/>
            <a:r>
              <a:rPr lang="en-US" dirty="0" smtClean="0"/>
              <a:t>or any of the 72 trillion</a:t>
            </a:r>
            <a:r>
              <a:rPr lang="en-US" baseline="0" dirty="0" smtClean="0"/>
              <a:t> network and subnet possibilities</a:t>
            </a:r>
            <a:endParaRPr lang="en-US" dirty="0"/>
          </a:p>
        </p:txBody>
      </p:sp>
      <p:sp>
        <p:nvSpPr>
          <p:cNvPr id="4" name="Footer Placeholder 3"/>
          <p:cNvSpPr>
            <a:spLocks noGrp="1"/>
          </p:cNvSpPr>
          <p:nvPr>
            <p:ph type="ftr" sz="quarter" idx="11"/>
          </p:nvPr>
        </p:nvSpPr>
        <p:spPr/>
        <p:txBody>
          <a:bodyPr/>
          <a:lstStyle/>
          <a:p>
            <a:pPr>
              <a:defRPr/>
            </a:pPr>
            <a:r>
              <a:rPr lang="en-US" smtClean="0"/>
              <a:t>Copyright 2010-2012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56</a:t>
            </a:fld>
            <a:endParaRPr lang="en-US" dirty="0"/>
          </a:p>
        </p:txBody>
      </p:sp>
    </p:spTree>
    <p:extLst>
      <p:ext uri="{BB962C8B-B14F-4D97-AF65-F5344CB8AC3E}">
        <p14:creationId xmlns:p14="http://schemas.microsoft.com/office/powerpoint/2010/main" val="226488708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IPv6</a:t>
            </a:r>
            <a:endParaRPr lang="en-US" dirty="0"/>
          </a:p>
        </p:txBody>
      </p:sp>
      <p:sp>
        <p:nvSpPr>
          <p:cNvPr id="3" name="Content Placeholder 2"/>
          <p:cNvSpPr>
            <a:spLocks noGrp="1"/>
          </p:cNvSpPr>
          <p:nvPr>
            <p:ph idx="1"/>
          </p:nvPr>
        </p:nvSpPr>
        <p:spPr/>
        <p:txBody>
          <a:bodyPr/>
          <a:lstStyle/>
          <a:p>
            <a:pPr lvl="0"/>
            <a:r>
              <a:rPr lang="en-US" dirty="0" smtClean="0"/>
              <a:t>Site multihoming</a:t>
            </a:r>
          </a:p>
          <a:p>
            <a:pPr lvl="1"/>
            <a:r>
              <a:rPr lang="en-US" dirty="0" smtClean="0"/>
              <a:t>IPv6 allows hosts to have multiple IPv6 addresses and allows networks to have multiple IPv6 prefixes</a:t>
            </a:r>
          </a:p>
          <a:p>
            <a:pPr lvl="1"/>
            <a:r>
              <a:rPr lang="en-US" dirty="0" smtClean="0"/>
              <a:t>Consequently, sites can have connections to multiple ISPs without breaking the global routing table</a:t>
            </a:r>
          </a:p>
        </p:txBody>
      </p:sp>
      <p:sp>
        <p:nvSpPr>
          <p:cNvPr id="4" name="Footer Placeholder 3"/>
          <p:cNvSpPr>
            <a:spLocks noGrp="1"/>
          </p:cNvSpPr>
          <p:nvPr>
            <p:ph type="ftr" sz="quarter" idx="11"/>
          </p:nvPr>
        </p:nvSpPr>
        <p:spPr/>
        <p:txBody>
          <a:bodyPr/>
          <a:lstStyle/>
          <a:p>
            <a:pPr>
              <a:defRPr/>
            </a:pPr>
            <a:r>
              <a:rPr lang="en-US" smtClean="0"/>
              <a:t>Copyright 2010-2012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965AE5BD-80A6-4917-A28B-942141249064}" type="slidenum">
              <a:rPr lang="en-US" smtClean="0"/>
              <a:pPr>
                <a:defRPr/>
              </a:pPr>
              <a:t>57</a:t>
            </a:fld>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IPv6</a:t>
            </a:r>
            <a:endParaRPr lang="en-US" dirty="0"/>
          </a:p>
        </p:txBody>
      </p:sp>
      <p:sp>
        <p:nvSpPr>
          <p:cNvPr id="3" name="Content Placeholder 2"/>
          <p:cNvSpPr>
            <a:spLocks noGrp="1"/>
          </p:cNvSpPr>
          <p:nvPr>
            <p:ph idx="1"/>
          </p:nvPr>
        </p:nvSpPr>
        <p:spPr/>
        <p:txBody>
          <a:bodyPr/>
          <a:lstStyle/>
          <a:p>
            <a:pPr lvl="0"/>
            <a:r>
              <a:rPr lang="en-US" dirty="0" smtClean="0"/>
              <a:t>Header format efficiency</a:t>
            </a:r>
          </a:p>
          <a:p>
            <a:pPr lvl="1"/>
            <a:r>
              <a:rPr lang="en-US" dirty="0" smtClean="0"/>
              <a:t>A simplified header with a fixed header size makes processing more efficient</a:t>
            </a:r>
          </a:p>
        </p:txBody>
      </p:sp>
      <p:sp>
        <p:nvSpPr>
          <p:cNvPr id="4" name="Footer Placeholder 3"/>
          <p:cNvSpPr>
            <a:spLocks noGrp="1"/>
          </p:cNvSpPr>
          <p:nvPr>
            <p:ph type="ftr" sz="quarter" idx="11"/>
          </p:nvPr>
        </p:nvSpPr>
        <p:spPr/>
        <p:txBody>
          <a:bodyPr/>
          <a:lstStyle/>
          <a:p>
            <a:pPr>
              <a:defRPr/>
            </a:pPr>
            <a:r>
              <a:rPr lang="en-US" smtClean="0"/>
              <a:t>Copyright 2010-2012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965AE5BD-80A6-4917-A28B-942141249064}" type="slidenum">
              <a:rPr lang="en-US" smtClean="0"/>
              <a:pPr>
                <a:defRPr/>
              </a:pPr>
              <a:t>58</a:t>
            </a:fld>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IPv6</a:t>
            </a:r>
            <a:endParaRPr lang="en-US" dirty="0"/>
          </a:p>
        </p:txBody>
      </p:sp>
      <p:sp>
        <p:nvSpPr>
          <p:cNvPr id="3" name="Content Placeholder 2"/>
          <p:cNvSpPr>
            <a:spLocks noGrp="1"/>
          </p:cNvSpPr>
          <p:nvPr>
            <p:ph idx="1"/>
          </p:nvPr>
        </p:nvSpPr>
        <p:spPr/>
        <p:txBody>
          <a:bodyPr/>
          <a:lstStyle/>
          <a:p>
            <a:pPr lvl="0"/>
            <a:r>
              <a:rPr lang="en-US" dirty="0" smtClean="0"/>
              <a:t>Improved privacy and security</a:t>
            </a:r>
          </a:p>
          <a:p>
            <a:pPr lvl="1"/>
            <a:r>
              <a:rPr lang="en-US" dirty="0" smtClean="0"/>
              <a:t>IPsec is the IETF standard for IP network security, available for both IPv4 and IPv6</a:t>
            </a:r>
          </a:p>
          <a:p>
            <a:pPr lvl="1"/>
            <a:r>
              <a:rPr lang="en-US" dirty="0" smtClean="0"/>
              <a:t>Although the functions are essentially identical in both environments, IPsec is mandatory in </a:t>
            </a:r>
            <a:r>
              <a:rPr lang="en-US" dirty="0" smtClean="0"/>
              <a:t>IPv6</a:t>
            </a:r>
          </a:p>
          <a:p>
            <a:pPr lvl="1"/>
            <a:r>
              <a:rPr lang="en-US" dirty="0" smtClean="0"/>
              <a:t>IPv6 </a:t>
            </a:r>
            <a:r>
              <a:rPr lang="en-US" dirty="0" smtClean="0"/>
              <a:t>also has optional security headers</a:t>
            </a:r>
          </a:p>
        </p:txBody>
      </p:sp>
      <p:sp>
        <p:nvSpPr>
          <p:cNvPr id="4" name="Footer Placeholder 3"/>
          <p:cNvSpPr>
            <a:spLocks noGrp="1"/>
          </p:cNvSpPr>
          <p:nvPr>
            <p:ph type="ftr" sz="quarter" idx="11"/>
          </p:nvPr>
        </p:nvSpPr>
        <p:spPr/>
        <p:txBody>
          <a:bodyPr/>
          <a:lstStyle/>
          <a:p>
            <a:pPr>
              <a:defRPr/>
            </a:pPr>
            <a:r>
              <a:rPr lang="en-US" smtClean="0"/>
              <a:t>Copyright 2010-2012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965AE5BD-80A6-4917-A28B-942141249064}" type="slidenum">
              <a:rPr lang="en-US" smtClean="0"/>
              <a:pPr>
                <a:defRPr/>
              </a:pPr>
              <a:t>59</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32 Bits</a:t>
            </a:r>
          </a:p>
        </p:txBody>
      </p:sp>
      <p:sp>
        <p:nvSpPr>
          <p:cNvPr id="3" name="Content Placeholder 2"/>
          <p:cNvSpPr>
            <a:spLocks noGrp="1"/>
          </p:cNvSpPr>
          <p:nvPr>
            <p:ph idx="1"/>
          </p:nvPr>
        </p:nvSpPr>
        <p:spPr/>
        <p:txBody>
          <a:bodyPr/>
          <a:lstStyle/>
          <a:p>
            <a:pPr lvl="1"/>
            <a:r>
              <a:rPr lang="en-US" dirty="0" smtClean="0"/>
              <a:t>Begin forwarded message:</a:t>
            </a:r>
          </a:p>
          <a:p>
            <a:pPr lvl="1"/>
            <a:r>
              <a:rPr lang="en-US" dirty="0" smtClean="0"/>
              <a:t>Date: Sat, 3 Apr 2010 08:17:28 -0400</a:t>
            </a:r>
          </a:p>
          <a:p>
            <a:pPr lvl="1"/>
            <a:r>
              <a:rPr lang="en-US" dirty="0" smtClean="0"/>
              <a:t>From: </a:t>
            </a:r>
            <a:r>
              <a:rPr lang="en-US" dirty="0" err="1" smtClean="0"/>
              <a:t>Vint</a:t>
            </a:r>
            <a:r>
              <a:rPr lang="en-US" dirty="0" smtClean="0"/>
              <a:t> Cerf </a:t>
            </a:r>
            <a:r>
              <a:rPr lang="en-US" dirty="0" err="1" smtClean="0"/>
              <a:t>vint</a:t>
            </a:r>
            <a:r>
              <a:rPr lang="en-US" dirty="0" smtClean="0"/>
              <a:t> at google.com</a:t>
            </a:r>
          </a:p>
          <a:p>
            <a:pPr lvl="1"/>
            <a:r>
              <a:rPr lang="en-US" dirty="0" smtClean="0"/>
              <a:t>To: Mark Smith </a:t>
            </a:r>
            <a:r>
              <a:rPr lang="en-US" dirty="0" err="1" smtClean="0"/>
              <a:t>nanog</a:t>
            </a:r>
            <a:r>
              <a:rPr lang="en-US" dirty="0" smtClean="0"/>
              <a:t> at</a:t>
            </a:r>
            <a:r>
              <a:rPr lang="en-US" baseline="0" dirty="0" smtClean="0"/>
              <a:t> </a:t>
            </a:r>
            <a:r>
              <a:rPr lang="en-US" dirty="0" smtClean="0"/>
              <a:t>5d5b20a518b8f6864949bd940457dc124746ddc.nosense.org</a:t>
            </a:r>
          </a:p>
          <a:p>
            <a:pPr lvl="1"/>
            <a:r>
              <a:rPr lang="en-US" dirty="0" smtClean="0"/>
              <a:t>c: Andrew Gray &lt;3356 at blargh.com</a:t>
            </a:r>
          </a:p>
          <a:p>
            <a:pPr lvl="1"/>
            <a:r>
              <a:rPr lang="en-US" dirty="0" smtClean="0"/>
              <a:t>NANOG List </a:t>
            </a:r>
            <a:r>
              <a:rPr lang="en-US" dirty="0" err="1" smtClean="0"/>
              <a:t>nanog</a:t>
            </a:r>
            <a:r>
              <a:rPr lang="en-US" dirty="0" smtClean="0"/>
              <a:t> at nanog.org</a:t>
            </a:r>
          </a:p>
          <a:p>
            <a:pPr lvl="1"/>
            <a:r>
              <a:rPr lang="en-US" dirty="0" smtClean="0"/>
              <a:t>Subject: Re: legacy /8</a:t>
            </a:r>
          </a:p>
        </p:txBody>
      </p:sp>
      <p:sp>
        <p:nvSpPr>
          <p:cNvPr id="4" name="Footer Placeholder 3"/>
          <p:cNvSpPr>
            <a:spLocks noGrp="1"/>
          </p:cNvSpPr>
          <p:nvPr>
            <p:ph type="ftr" sz="quarter" idx="11"/>
          </p:nvPr>
        </p:nvSpPr>
        <p:spPr/>
        <p:txBody>
          <a:bodyPr/>
          <a:lstStyle/>
          <a:p>
            <a:pPr>
              <a:defRPr/>
            </a:pPr>
            <a:r>
              <a:rPr lang="en-US" smtClean="0"/>
              <a:t>Copyright 2010-2012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6</a:t>
            </a:fld>
            <a:endParaRPr lang="en-US" dirty="0"/>
          </a:p>
        </p:txBody>
      </p:sp>
    </p:spTree>
    <p:extLst>
      <p:ext uri="{BB962C8B-B14F-4D97-AF65-F5344CB8AC3E}">
        <p14:creationId xmlns:p14="http://schemas.microsoft.com/office/powerpoint/2010/main" val="20052413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IPv6</a:t>
            </a:r>
            <a:endParaRPr lang="en-US" dirty="0"/>
          </a:p>
        </p:txBody>
      </p:sp>
      <p:sp>
        <p:nvSpPr>
          <p:cNvPr id="3" name="Content Placeholder 2"/>
          <p:cNvSpPr>
            <a:spLocks noGrp="1"/>
          </p:cNvSpPr>
          <p:nvPr>
            <p:ph idx="1"/>
          </p:nvPr>
        </p:nvSpPr>
        <p:spPr/>
        <p:txBody>
          <a:bodyPr/>
          <a:lstStyle/>
          <a:p>
            <a:pPr lvl="0"/>
            <a:r>
              <a:rPr lang="en-US" dirty="0" smtClean="0"/>
              <a:t>Flow labeling capability</a:t>
            </a:r>
          </a:p>
          <a:p>
            <a:pPr lvl="1"/>
            <a:r>
              <a:rPr lang="en-US" dirty="0" smtClean="0"/>
              <a:t>A new capability enables the labeling of packets belonging to particular traffic flows for which the sender requests special handling, such as nondefault quality of service (QoS) or real-time service</a:t>
            </a:r>
          </a:p>
        </p:txBody>
      </p:sp>
      <p:sp>
        <p:nvSpPr>
          <p:cNvPr id="4" name="Footer Placeholder 3"/>
          <p:cNvSpPr>
            <a:spLocks noGrp="1"/>
          </p:cNvSpPr>
          <p:nvPr>
            <p:ph type="ftr" sz="quarter" idx="11"/>
          </p:nvPr>
        </p:nvSpPr>
        <p:spPr/>
        <p:txBody>
          <a:bodyPr/>
          <a:lstStyle/>
          <a:p>
            <a:pPr>
              <a:defRPr/>
            </a:pPr>
            <a:r>
              <a:rPr lang="en-US" smtClean="0"/>
              <a:t>Copyright 2010-2012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965AE5BD-80A6-4917-A28B-942141249064}" type="slidenum">
              <a:rPr lang="en-US" smtClean="0"/>
              <a:pPr>
                <a:defRPr/>
              </a:pPr>
              <a:t>60</a:t>
            </a:fld>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IPv6</a:t>
            </a:r>
            <a:endParaRPr lang="en-US" dirty="0"/>
          </a:p>
        </p:txBody>
      </p:sp>
      <p:sp>
        <p:nvSpPr>
          <p:cNvPr id="3" name="Content Placeholder 2"/>
          <p:cNvSpPr>
            <a:spLocks noGrp="1"/>
          </p:cNvSpPr>
          <p:nvPr>
            <p:ph idx="1"/>
          </p:nvPr>
        </p:nvSpPr>
        <p:spPr/>
        <p:txBody>
          <a:bodyPr/>
          <a:lstStyle/>
          <a:p>
            <a:pPr lvl="0"/>
            <a:r>
              <a:rPr lang="en-US" dirty="0" smtClean="0"/>
              <a:t>Increased mobility and multicast capabilities</a:t>
            </a:r>
          </a:p>
          <a:p>
            <a:pPr lvl="1"/>
            <a:r>
              <a:rPr lang="en-US" dirty="0" smtClean="0"/>
              <a:t>Mobile IPv6 allows an IPv6 node to change its location on an IPv6 network and still maintain its existing connections</a:t>
            </a:r>
          </a:p>
          <a:p>
            <a:pPr lvl="1"/>
            <a:r>
              <a:rPr lang="en-US" dirty="0" smtClean="0"/>
              <a:t>With Mobile IPv6, the mobile node is always reachable through one permanent address</a:t>
            </a:r>
          </a:p>
        </p:txBody>
      </p:sp>
      <p:sp>
        <p:nvSpPr>
          <p:cNvPr id="4" name="Footer Placeholder 3"/>
          <p:cNvSpPr>
            <a:spLocks noGrp="1"/>
          </p:cNvSpPr>
          <p:nvPr>
            <p:ph type="ftr" sz="quarter" idx="11"/>
          </p:nvPr>
        </p:nvSpPr>
        <p:spPr/>
        <p:txBody>
          <a:bodyPr/>
          <a:lstStyle/>
          <a:p>
            <a:pPr>
              <a:defRPr/>
            </a:pPr>
            <a:r>
              <a:rPr lang="en-US" smtClean="0"/>
              <a:t>Copyright 2010-2012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965AE5BD-80A6-4917-A28B-942141249064}" type="slidenum">
              <a:rPr lang="en-US" smtClean="0"/>
              <a:pPr>
                <a:defRPr/>
              </a:pPr>
              <a:t>61</a:t>
            </a:fld>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IPv6 Traffic Types</a:t>
            </a:r>
            <a:endParaRPr lang="en-US" dirty="0"/>
          </a:p>
        </p:txBody>
      </p:sp>
      <p:sp>
        <p:nvSpPr>
          <p:cNvPr id="3" name="Content Placeholder 2"/>
          <p:cNvSpPr>
            <a:spLocks noGrp="1"/>
          </p:cNvSpPr>
          <p:nvPr>
            <p:ph idx="1"/>
          </p:nvPr>
        </p:nvSpPr>
        <p:spPr/>
        <p:txBody>
          <a:bodyPr/>
          <a:lstStyle/>
          <a:p>
            <a:r>
              <a:rPr lang="en-US" dirty="0" smtClean="0"/>
              <a:t>In IPv6 there are still three types</a:t>
            </a:r>
            <a:r>
              <a:rPr lang="en-US" baseline="0" dirty="0" smtClean="0"/>
              <a:t> of traffic</a:t>
            </a:r>
          </a:p>
          <a:p>
            <a:r>
              <a:rPr lang="en-US" baseline="0" dirty="0" smtClean="0"/>
              <a:t>However the functions are somewhat different</a:t>
            </a:r>
          </a:p>
          <a:p>
            <a:pPr lvl="1"/>
            <a:r>
              <a:rPr lang="en-US" dirty="0" smtClean="0"/>
              <a:t>Unicast</a:t>
            </a:r>
          </a:p>
          <a:p>
            <a:pPr lvl="2"/>
            <a:r>
              <a:rPr lang="en-US" dirty="0" smtClean="0"/>
              <a:t>One</a:t>
            </a:r>
            <a:r>
              <a:rPr lang="en-US" baseline="0" dirty="0" smtClean="0"/>
              <a:t> to one</a:t>
            </a:r>
          </a:p>
          <a:p>
            <a:pPr lvl="1"/>
            <a:r>
              <a:rPr lang="en-US" dirty="0" smtClean="0"/>
              <a:t>Anycast</a:t>
            </a:r>
          </a:p>
          <a:p>
            <a:pPr lvl="2"/>
            <a:r>
              <a:rPr lang="en-US" dirty="0" smtClean="0"/>
              <a:t>One to nearest</a:t>
            </a:r>
          </a:p>
          <a:p>
            <a:pPr marL="1600200" marR="0" lvl="3" indent="-228600" algn="l" defTabSz="914400" rtl="0" eaLnBrk="0" fontAlgn="base" latinLnBrk="0" hangingPunct="0">
              <a:lnSpc>
                <a:spcPct val="100000"/>
              </a:lnSpc>
              <a:spcBef>
                <a:spcPct val="20000"/>
              </a:spcBef>
              <a:spcAft>
                <a:spcPct val="0"/>
              </a:spcAft>
              <a:buClrTx/>
              <a:buSzTx/>
              <a:buFontTx/>
              <a:buChar char="–"/>
              <a:tabLst/>
              <a:defRPr/>
            </a:pPr>
            <a:r>
              <a:rPr lang="en-US" dirty="0" smtClean="0"/>
              <a:t>Examples of when anycast addresses could be used are load balancing, content delivery services, and service location</a:t>
            </a:r>
          </a:p>
        </p:txBody>
      </p:sp>
      <p:sp>
        <p:nvSpPr>
          <p:cNvPr id="4" name="Footer Placeholder 3"/>
          <p:cNvSpPr>
            <a:spLocks noGrp="1"/>
          </p:cNvSpPr>
          <p:nvPr>
            <p:ph type="ftr" sz="quarter" idx="11"/>
          </p:nvPr>
        </p:nvSpPr>
        <p:spPr/>
        <p:txBody>
          <a:bodyPr/>
          <a:lstStyle/>
          <a:p>
            <a:pPr>
              <a:defRPr/>
            </a:pPr>
            <a:r>
              <a:rPr lang="en-US" smtClean="0"/>
              <a:t>Copyright 2010-2012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965AE5BD-80A6-4917-A28B-942141249064}" type="slidenum">
              <a:rPr lang="en-US" smtClean="0"/>
              <a:pPr>
                <a:defRPr/>
              </a:pPr>
              <a:t>62</a:t>
            </a:fld>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IPv6</a:t>
            </a:r>
            <a:r>
              <a:rPr lang="en-US" baseline="0" dirty="0" smtClean="0"/>
              <a:t> Traffic Types</a:t>
            </a:r>
            <a:endParaRPr lang="en-US" dirty="0"/>
          </a:p>
        </p:txBody>
      </p:sp>
      <p:sp>
        <p:nvSpPr>
          <p:cNvPr id="3" name="Content Placeholder 2"/>
          <p:cNvSpPr>
            <a:spLocks noGrp="1"/>
          </p:cNvSpPr>
          <p:nvPr>
            <p:ph idx="1"/>
          </p:nvPr>
        </p:nvSpPr>
        <p:spPr/>
        <p:txBody>
          <a:bodyPr/>
          <a:lstStyle/>
          <a:p>
            <a:pPr marL="1600200" marR="0" lvl="3" indent="-228600" algn="l" defTabSz="914400" rtl="0" eaLnBrk="0" fontAlgn="base" latinLnBrk="0" hangingPunct="0">
              <a:lnSpc>
                <a:spcPct val="100000"/>
              </a:lnSpc>
              <a:spcBef>
                <a:spcPct val="20000"/>
              </a:spcBef>
              <a:spcAft>
                <a:spcPct val="0"/>
              </a:spcAft>
              <a:buClrTx/>
              <a:buSzTx/>
              <a:buFontTx/>
              <a:buChar char="–"/>
              <a:tabLst/>
              <a:defRPr/>
            </a:pPr>
            <a:r>
              <a:rPr lang="en-US" dirty="0" smtClean="0"/>
              <a:t>For example, an anycast address could be assigned to a set of replicated FTP </a:t>
            </a:r>
            <a:r>
              <a:rPr lang="en-US" dirty="0" smtClean="0"/>
              <a:t>servers</a:t>
            </a:r>
          </a:p>
          <a:p>
            <a:pPr marL="1600200" marR="0" lvl="3" indent="-228600" algn="l" defTabSz="914400" rtl="0" eaLnBrk="0" fontAlgn="base" latinLnBrk="0" hangingPunct="0">
              <a:lnSpc>
                <a:spcPct val="100000"/>
              </a:lnSpc>
              <a:spcBef>
                <a:spcPct val="20000"/>
              </a:spcBef>
              <a:spcAft>
                <a:spcPct val="0"/>
              </a:spcAft>
              <a:buClrTx/>
              <a:buSzTx/>
              <a:buFontTx/>
              <a:buChar char="–"/>
              <a:tabLst/>
              <a:defRPr/>
            </a:pPr>
            <a:r>
              <a:rPr lang="en-US" dirty="0" smtClean="0"/>
              <a:t>A </a:t>
            </a:r>
            <a:r>
              <a:rPr lang="en-US" dirty="0" smtClean="0"/>
              <a:t>user in China who wants to retrieve a file would be directed to the Chinese server, whereas a user in the Europe would be directed to the European server</a:t>
            </a:r>
          </a:p>
          <a:p>
            <a:pPr lvl="1"/>
            <a:r>
              <a:rPr lang="en-US" dirty="0" smtClean="0"/>
              <a:t>Multicast</a:t>
            </a:r>
          </a:p>
          <a:p>
            <a:pPr lvl="2"/>
            <a:r>
              <a:rPr lang="en-US" dirty="0" smtClean="0"/>
              <a:t>One to many</a:t>
            </a:r>
          </a:p>
          <a:p>
            <a:pPr lvl="2"/>
            <a:r>
              <a:rPr lang="en-US" dirty="0" smtClean="0"/>
              <a:t>This is also the broadcast</a:t>
            </a:r>
            <a:r>
              <a:rPr lang="en-US" baseline="0" dirty="0" smtClean="0"/>
              <a:t> format</a:t>
            </a:r>
            <a:endParaRPr lang="en-US" dirty="0"/>
          </a:p>
        </p:txBody>
      </p:sp>
      <p:sp>
        <p:nvSpPr>
          <p:cNvPr id="4" name="Footer Placeholder 3"/>
          <p:cNvSpPr>
            <a:spLocks noGrp="1"/>
          </p:cNvSpPr>
          <p:nvPr>
            <p:ph type="ftr" sz="quarter" idx="11"/>
          </p:nvPr>
        </p:nvSpPr>
        <p:spPr/>
        <p:txBody>
          <a:bodyPr/>
          <a:lstStyle/>
          <a:p>
            <a:pPr>
              <a:defRPr/>
            </a:pPr>
            <a:r>
              <a:rPr lang="en-US" smtClean="0"/>
              <a:t>Copyright 2010-2012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965AE5BD-80A6-4917-A28B-942141249064}" type="slidenum">
              <a:rPr lang="en-US" smtClean="0"/>
              <a:pPr>
                <a:defRPr/>
              </a:pPr>
              <a:t>63</a:t>
            </a:fld>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IPv6 Host Address</a:t>
            </a:r>
            <a:endParaRPr lang="en-US" dirty="0"/>
          </a:p>
        </p:txBody>
      </p:sp>
      <p:sp>
        <p:nvSpPr>
          <p:cNvPr id="3" name="Content Placeholder 2"/>
          <p:cNvSpPr>
            <a:spLocks noGrp="1"/>
          </p:cNvSpPr>
          <p:nvPr>
            <p:ph idx="1"/>
          </p:nvPr>
        </p:nvSpPr>
        <p:spPr/>
        <p:txBody>
          <a:bodyPr/>
          <a:lstStyle/>
          <a:p>
            <a:r>
              <a:rPr lang="en-US" dirty="0" smtClean="0"/>
              <a:t>The host address in</a:t>
            </a:r>
            <a:r>
              <a:rPr lang="en-US" baseline="0" dirty="0" smtClean="0"/>
              <a:t> IPv6 is referred to as an interface identifier</a:t>
            </a:r>
          </a:p>
          <a:p>
            <a:r>
              <a:rPr lang="en-US" baseline="0" dirty="0" smtClean="0"/>
              <a:t>Its form is</a:t>
            </a:r>
          </a:p>
          <a:p>
            <a:pPr lvl="1"/>
            <a:r>
              <a:rPr lang="en-US" dirty="0" smtClean="0"/>
              <a:t>OUI</a:t>
            </a:r>
            <a:r>
              <a:rPr lang="en-US" baseline="0" dirty="0" smtClean="0"/>
              <a:t> – FFFE – Serial Number</a:t>
            </a:r>
          </a:p>
          <a:p>
            <a:pPr lvl="1"/>
            <a:r>
              <a:rPr lang="en-US" baseline="0" dirty="0" smtClean="0"/>
              <a:t>In other words the hex numbers FFFE are placed between the two parts of the MAC address</a:t>
            </a:r>
          </a:p>
          <a:p>
            <a:pPr lvl="1"/>
            <a:r>
              <a:rPr lang="en-US" baseline="0" dirty="0" smtClean="0"/>
              <a:t>This makes it a 64 bit address</a:t>
            </a:r>
          </a:p>
        </p:txBody>
      </p:sp>
      <p:sp>
        <p:nvSpPr>
          <p:cNvPr id="4" name="Footer Placeholder 3"/>
          <p:cNvSpPr>
            <a:spLocks noGrp="1"/>
          </p:cNvSpPr>
          <p:nvPr>
            <p:ph type="ftr" sz="quarter" idx="11"/>
          </p:nvPr>
        </p:nvSpPr>
        <p:spPr/>
        <p:txBody>
          <a:bodyPr/>
          <a:lstStyle/>
          <a:p>
            <a:pPr>
              <a:defRPr/>
            </a:pPr>
            <a:r>
              <a:rPr lang="en-US" smtClean="0"/>
              <a:t>Copyright 2010-2012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965AE5BD-80A6-4917-A28B-942141249064}" type="slidenum">
              <a:rPr lang="en-US" smtClean="0"/>
              <a:pPr>
                <a:defRPr/>
              </a:pPr>
              <a:t>64</a:t>
            </a:fld>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IPv6</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Copyright 2010-2012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65</a:t>
            </a:fld>
            <a:endParaRPr lang="en-US" dirty="0"/>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797" t="27083" r="12327" b="2083"/>
          <a:stretch/>
        </p:blipFill>
        <p:spPr bwMode="auto">
          <a:xfrm>
            <a:off x="1540932" y="1600200"/>
            <a:ext cx="6099133" cy="4508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458514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Implementing</a:t>
            </a:r>
            <a:r>
              <a:rPr lang="en-US" baseline="0" dirty="0" smtClean="0"/>
              <a:t> IPv6</a:t>
            </a:r>
            <a:endParaRPr lang="en-US" dirty="0"/>
          </a:p>
        </p:txBody>
      </p:sp>
      <p:sp>
        <p:nvSpPr>
          <p:cNvPr id="3" name="Content Placeholder 2"/>
          <p:cNvSpPr>
            <a:spLocks noGrp="1"/>
          </p:cNvSpPr>
          <p:nvPr>
            <p:ph idx="1"/>
          </p:nvPr>
        </p:nvSpPr>
        <p:spPr/>
        <p:txBody>
          <a:bodyPr/>
          <a:lstStyle/>
          <a:p>
            <a:r>
              <a:rPr lang="en-US" dirty="0" smtClean="0"/>
              <a:t>The question</a:t>
            </a:r>
            <a:r>
              <a:rPr lang="en-US" baseline="0" dirty="0" smtClean="0"/>
              <a:t> now is how best to make the move from 4 to 6</a:t>
            </a:r>
          </a:p>
          <a:p>
            <a:r>
              <a:rPr lang="en-US" baseline="0" dirty="0" smtClean="0"/>
              <a:t>Transition ideas include</a:t>
            </a:r>
          </a:p>
          <a:p>
            <a:pPr lvl="1"/>
            <a:r>
              <a:rPr lang="en-US" dirty="0" smtClean="0"/>
              <a:t>Dual</a:t>
            </a:r>
            <a:r>
              <a:rPr lang="en-US" baseline="0" dirty="0" smtClean="0"/>
              <a:t> stacks</a:t>
            </a:r>
          </a:p>
          <a:p>
            <a:pPr lvl="1"/>
            <a:r>
              <a:rPr lang="en-US" baseline="0" dirty="0" smtClean="0"/>
              <a:t>Tunneling</a:t>
            </a:r>
          </a:p>
          <a:p>
            <a:pPr lvl="1"/>
            <a:r>
              <a:rPr lang="en-US" baseline="0" dirty="0" smtClean="0"/>
              <a:t>Translation</a:t>
            </a:r>
          </a:p>
          <a:p>
            <a:pPr lvl="0"/>
            <a:r>
              <a:rPr lang="en-US" baseline="0" dirty="0" smtClean="0"/>
              <a:t>The suggested approach is to dual stack where possible, otherwise tunnel</a:t>
            </a:r>
          </a:p>
        </p:txBody>
      </p:sp>
      <p:sp>
        <p:nvSpPr>
          <p:cNvPr id="4" name="Footer Placeholder 3"/>
          <p:cNvSpPr>
            <a:spLocks noGrp="1"/>
          </p:cNvSpPr>
          <p:nvPr>
            <p:ph type="ftr" sz="quarter" idx="11"/>
          </p:nvPr>
        </p:nvSpPr>
        <p:spPr/>
        <p:txBody>
          <a:bodyPr/>
          <a:lstStyle/>
          <a:p>
            <a:pPr>
              <a:defRPr/>
            </a:pPr>
            <a:r>
              <a:rPr lang="en-US" smtClean="0"/>
              <a:t>Copyright 2010-2012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66</a:t>
            </a:fld>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Implementing IPv6</a:t>
            </a:r>
            <a:endParaRPr lang="en-US" dirty="0"/>
          </a:p>
        </p:txBody>
      </p:sp>
      <p:sp>
        <p:nvSpPr>
          <p:cNvPr id="3" name="Content Placeholder 2"/>
          <p:cNvSpPr>
            <a:spLocks noGrp="1"/>
          </p:cNvSpPr>
          <p:nvPr>
            <p:ph idx="1"/>
          </p:nvPr>
        </p:nvSpPr>
        <p:spPr/>
        <p:txBody>
          <a:bodyPr/>
          <a:lstStyle/>
          <a:p>
            <a:pPr lvl="0"/>
            <a:r>
              <a:rPr lang="en-US" baseline="0" dirty="0" smtClean="0"/>
              <a:t>Consult the Internet Protocol Journal for March 2011 Volume 14 Number 1 for a detailed discussion of the possible ways to implement this transition</a:t>
            </a:r>
          </a:p>
          <a:p>
            <a:pPr lvl="0"/>
            <a:r>
              <a:rPr lang="en-US" baseline="0" dirty="0" smtClean="0"/>
              <a:t>In particular consult Transitioning Protocols by Geoff Huston</a:t>
            </a:r>
          </a:p>
        </p:txBody>
      </p:sp>
      <p:sp>
        <p:nvSpPr>
          <p:cNvPr id="4" name="Footer Placeholder 3"/>
          <p:cNvSpPr>
            <a:spLocks noGrp="1"/>
          </p:cNvSpPr>
          <p:nvPr>
            <p:ph type="ftr" sz="quarter" idx="11"/>
          </p:nvPr>
        </p:nvSpPr>
        <p:spPr/>
        <p:txBody>
          <a:bodyPr/>
          <a:lstStyle/>
          <a:p>
            <a:pPr>
              <a:defRPr/>
            </a:pPr>
            <a:r>
              <a:rPr lang="en-US" smtClean="0"/>
              <a:t>Copyright 2010-2012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67</a:t>
            </a:fld>
            <a:endParaRPr lang="en-US" dirty="0"/>
          </a:p>
        </p:txBody>
      </p:sp>
    </p:spTree>
    <p:extLst>
      <p:ext uri="{BB962C8B-B14F-4D97-AF65-F5344CB8AC3E}">
        <p14:creationId xmlns:p14="http://schemas.microsoft.com/office/powerpoint/2010/main" val="179198322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Implementing IPv6</a:t>
            </a:r>
            <a:endParaRPr lang="en-US" dirty="0"/>
          </a:p>
        </p:txBody>
      </p:sp>
      <p:sp>
        <p:nvSpPr>
          <p:cNvPr id="3" name="Content Placeholder 2"/>
          <p:cNvSpPr>
            <a:spLocks noGrp="1"/>
          </p:cNvSpPr>
          <p:nvPr>
            <p:ph idx="1"/>
          </p:nvPr>
        </p:nvSpPr>
        <p:spPr/>
        <p:txBody>
          <a:bodyPr/>
          <a:lstStyle/>
          <a:p>
            <a:pPr lvl="0"/>
            <a:r>
              <a:rPr lang="en-US" baseline="0" dirty="0" smtClean="0"/>
              <a:t>Dual stacking is basically what occurred when the move from other routed protocols such as IPX, Decnet, and so forth to TCP/IP occurred</a:t>
            </a:r>
          </a:p>
          <a:p>
            <a:pPr lvl="0"/>
            <a:r>
              <a:rPr lang="en-US" baseline="0" dirty="0" smtClean="0"/>
              <a:t>I ran multiple routed protocols on each end device, then tunneled the non TCP/IP traffic across the WAN</a:t>
            </a:r>
          </a:p>
        </p:txBody>
      </p:sp>
      <p:sp>
        <p:nvSpPr>
          <p:cNvPr id="4" name="Footer Placeholder 3"/>
          <p:cNvSpPr>
            <a:spLocks noGrp="1"/>
          </p:cNvSpPr>
          <p:nvPr>
            <p:ph type="ftr" sz="quarter" idx="11"/>
          </p:nvPr>
        </p:nvSpPr>
        <p:spPr/>
        <p:txBody>
          <a:bodyPr/>
          <a:lstStyle/>
          <a:p>
            <a:pPr>
              <a:defRPr/>
            </a:pPr>
            <a:r>
              <a:rPr lang="en-US" smtClean="0"/>
              <a:t>Copyright 2010-2012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68</a:t>
            </a:fld>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Implementing IPv6</a:t>
            </a:r>
            <a:endParaRPr lang="en-US" dirty="0"/>
          </a:p>
        </p:txBody>
      </p:sp>
      <p:sp>
        <p:nvSpPr>
          <p:cNvPr id="3" name="Content Placeholder 2"/>
          <p:cNvSpPr>
            <a:spLocks noGrp="1"/>
          </p:cNvSpPr>
          <p:nvPr>
            <p:ph idx="1"/>
          </p:nvPr>
        </p:nvSpPr>
        <p:spPr/>
        <p:txBody>
          <a:bodyPr/>
          <a:lstStyle/>
          <a:p>
            <a:r>
              <a:rPr lang="en-US" dirty="0" smtClean="0"/>
              <a:t>Keep in mind that</a:t>
            </a:r>
            <a:r>
              <a:rPr lang="en-US" baseline="0" dirty="0" smtClean="0"/>
              <a:t> all the devices out there will have to be upgraded or replaced during this implementation process</a:t>
            </a:r>
          </a:p>
          <a:p>
            <a:r>
              <a:rPr lang="en-US" baseline="0" dirty="0" smtClean="0"/>
              <a:t>Many devices cannot and will not ever support IPv6 in any form</a:t>
            </a:r>
          </a:p>
          <a:p>
            <a:r>
              <a:rPr lang="en-US" baseline="0" dirty="0" smtClean="0"/>
              <a:t>Various models suggest anywhere from 80 years to 2 years to make this transition</a:t>
            </a:r>
          </a:p>
          <a:p>
            <a:r>
              <a:rPr lang="en-US" baseline="0" dirty="0" smtClean="0"/>
              <a:t>Huston in the article above guesses 5 years</a:t>
            </a:r>
            <a:endParaRPr lang="en-US" dirty="0"/>
          </a:p>
        </p:txBody>
      </p:sp>
      <p:sp>
        <p:nvSpPr>
          <p:cNvPr id="4" name="Footer Placeholder 3"/>
          <p:cNvSpPr>
            <a:spLocks noGrp="1"/>
          </p:cNvSpPr>
          <p:nvPr>
            <p:ph type="ftr" sz="quarter" idx="11"/>
          </p:nvPr>
        </p:nvSpPr>
        <p:spPr/>
        <p:txBody>
          <a:bodyPr/>
          <a:lstStyle/>
          <a:p>
            <a:pPr>
              <a:defRPr/>
            </a:pPr>
            <a:r>
              <a:rPr lang="en-US" smtClean="0"/>
              <a:t>Copyright 2010-2012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69</a:t>
            </a:fld>
            <a:endParaRPr lang="en-US" dirty="0"/>
          </a:p>
        </p:txBody>
      </p:sp>
    </p:spTree>
    <p:extLst>
      <p:ext uri="{BB962C8B-B14F-4D97-AF65-F5344CB8AC3E}">
        <p14:creationId xmlns:p14="http://schemas.microsoft.com/office/powerpoint/2010/main" val="40854394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32 Bits</a:t>
            </a:r>
          </a:p>
        </p:txBody>
      </p:sp>
      <p:sp>
        <p:nvSpPr>
          <p:cNvPr id="3" name="Content Placeholder 2"/>
          <p:cNvSpPr>
            <a:spLocks noGrp="1"/>
          </p:cNvSpPr>
          <p:nvPr>
            <p:ph idx="1"/>
          </p:nvPr>
        </p:nvSpPr>
        <p:spPr/>
        <p:txBody>
          <a:bodyPr/>
          <a:lstStyle/>
          <a:p>
            <a:pPr lvl="1"/>
            <a:r>
              <a:rPr lang="en-US" dirty="0" smtClean="0"/>
              <a:t>When the Internet design work began, there were only a few fairly large networks around</a:t>
            </a:r>
          </a:p>
          <a:p>
            <a:pPr lvl="1"/>
            <a:r>
              <a:rPr lang="en-US" dirty="0" smtClean="0"/>
              <a:t>ARPANET was one</a:t>
            </a:r>
          </a:p>
          <a:p>
            <a:pPr lvl="1"/>
            <a:r>
              <a:rPr lang="en-US" dirty="0" smtClean="0"/>
              <a:t>The Packet Radio and Packet Satellite networks were still largely nascent</a:t>
            </a:r>
          </a:p>
          <a:p>
            <a:pPr lvl="1"/>
            <a:r>
              <a:rPr lang="en-US" dirty="0" smtClean="0"/>
              <a:t>Ethernet had been implemented in one place: Xerox PARC</a:t>
            </a:r>
          </a:p>
          <a:p>
            <a:pPr lvl="1"/>
            <a:r>
              <a:rPr lang="en-US" dirty="0" smtClean="0"/>
              <a:t>We had no way to know whether the Internet idea was going to work</a:t>
            </a:r>
          </a:p>
        </p:txBody>
      </p:sp>
      <p:sp>
        <p:nvSpPr>
          <p:cNvPr id="4" name="Footer Placeholder 3"/>
          <p:cNvSpPr>
            <a:spLocks noGrp="1"/>
          </p:cNvSpPr>
          <p:nvPr>
            <p:ph type="ftr" sz="quarter" idx="11"/>
          </p:nvPr>
        </p:nvSpPr>
        <p:spPr/>
        <p:txBody>
          <a:bodyPr/>
          <a:lstStyle/>
          <a:p>
            <a:pPr>
              <a:defRPr/>
            </a:pPr>
            <a:r>
              <a:rPr lang="en-US" smtClean="0"/>
              <a:t>Copyright 2010-2012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7</a:t>
            </a:fld>
            <a:endParaRPr lang="en-US" dirty="0"/>
          </a:p>
        </p:txBody>
      </p:sp>
    </p:spTree>
    <p:extLst>
      <p:ext uri="{BB962C8B-B14F-4D97-AF65-F5344CB8AC3E}">
        <p14:creationId xmlns:p14="http://schemas.microsoft.com/office/powerpoint/2010/main" val="6304868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Implementing IPv6</a:t>
            </a:r>
            <a:endParaRPr lang="en-US" dirty="0"/>
          </a:p>
        </p:txBody>
      </p:sp>
      <p:sp>
        <p:nvSpPr>
          <p:cNvPr id="3" name="Content Placeholder 2"/>
          <p:cNvSpPr>
            <a:spLocks noGrp="1"/>
          </p:cNvSpPr>
          <p:nvPr>
            <p:ph idx="1"/>
          </p:nvPr>
        </p:nvSpPr>
        <p:spPr/>
        <p:txBody>
          <a:bodyPr/>
          <a:lstStyle/>
          <a:p>
            <a:r>
              <a:rPr lang="en-US" dirty="0" smtClean="0"/>
              <a:t>Why</a:t>
            </a:r>
            <a:r>
              <a:rPr lang="en-US" baseline="0" dirty="0" smtClean="0"/>
              <a:t> not just NAT forever</a:t>
            </a:r>
          </a:p>
          <a:p>
            <a:r>
              <a:rPr lang="en-US" baseline="0" dirty="0" smtClean="0"/>
              <a:t>Huston says this</a:t>
            </a:r>
          </a:p>
          <a:p>
            <a:pPr lvl="1"/>
            <a:r>
              <a:rPr lang="en-US" sz="2800" b="0" i="0" u="none" strike="noStrike" baseline="0" dirty="0" smtClean="0">
                <a:solidFill>
                  <a:schemeClr val="tx1"/>
                </a:solidFill>
                <a:latin typeface="+mn-lt"/>
              </a:rPr>
              <a:t>But address sharing has its limitations</a:t>
            </a:r>
          </a:p>
          <a:p>
            <a:pPr lvl="1"/>
            <a:r>
              <a:rPr lang="en-US" sz="2800" b="0" i="0" u="none" strike="noStrike" baseline="0" dirty="0" smtClean="0">
                <a:solidFill>
                  <a:schemeClr val="tx1"/>
                </a:solidFill>
                <a:latin typeface="+mn-lt"/>
              </a:rPr>
              <a:t>When a single household shares a single address, nothing unusual happens</a:t>
            </a:r>
          </a:p>
          <a:p>
            <a:pPr lvl="1"/>
            <a:r>
              <a:rPr lang="en-US" sz="2800" b="0" i="0" u="none" strike="noStrike" baseline="0" dirty="0" smtClean="0">
                <a:solidFill>
                  <a:schemeClr val="tx1"/>
                </a:solidFill>
                <a:latin typeface="+mn-lt"/>
              </a:rPr>
              <a:t>But If I were to try to do the same address-sharing trick of using a single IP address to share across, say 2,000 customers, I would cross over into a world of pain</a:t>
            </a:r>
          </a:p>
        </p:txBody>
      </p:sp>
      <p:sp>
        <p:nvSpPr>
          <p:cNvPr id="4" name="Footer Placeholder 3"/>
          <p:cNvSpPr>
            <a:spLocks noGrp="1"/>
          </p:cNvSpPr>
          <p:nvPr>
            <p:ph type="ftr" sz="quarter" idx="11"/>
          </p:nvPr>
        </p:nvSpPr>
        <p:spPr/>
        <p:txBody>
          <a:bodyPr/>
          <a:lstStyle/>
          <a:p>
            <a:pPr>
              <a:defRPr/>
            </a:pPr>
            <a:r>
              <a:rPr lang="en-US" smtClean="0"/>
              <a:t>Copyright 2010-2012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70</a:t>
            </a:fld>
            <a:endParaRPr lang="en-US" dirty="0"/>
          </a:p>
        </p:txBody>
      </p:sp>
    </p:spTree>
    <p:extLst>
      <p:ext uri="{BB962C8B-B14F-4D97-AF65-F5344CB8AC3E}">
        <p14:creationId xmlns:p14="http://schemas.microsoft.com/office/powerpoint/2010/main" val="909513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Implementing IPv6</a:t>
            </a:r>
          </a:p>
        </p:txBody>
      </p:sp>
      <p:sp>
        <p:nvSpPr>
          <p:cNvPr id="3" name="Content Placeholder 2"/>
          <p:cNvSpPr>
            <a:spLocks noGrp="1"/>
          </p:cNvSpPr>
          <p:nvPr>
            <p:ph idx="1"/>
          </p:nvPr>
        </p:nvSpPr>
        <p:spPr/>
        <p:txBody>
          <a:bodyPr/>
          <a:lstStyle/>
          <a:p>
            <a:pPr lvl="1"/>
            <a:r>
              <a:rPr lang="en-US" sz="2800" b="0" i="0" u="none" strike="noStrike" baseline="0" dirty="0" smtClean="0">
                <a:solidFill>
                  <a:schemeClr val="tx1"/>
                </a:solidFill>
                <a:latin typeface="+mn-lt"/>
              </a:rPr>
              <a:t>Many applications today gain speed through parallelism, and they support parallelism through consuming port addresses</a:t>
            </a:r>
          </a:p>
          <a:p>
            <a:pPr lvl="1"/>
            <a:r>
              <a:rPr lang="en-US" sz="2800" b="0" i="0" u="none" strike="noStrike" baseline="0" dirty="0" smtClean="0">
                <a:solidFill>
                  <a:schemeClr val="tx1"/>
                </a:solidFill>
                <a:latin typeface="+mn-lt"/>
              </a:rPr>
              <a:t>Each IP address can support the parallel operation of 65,535 sessions, using a 16-bit </a:t>
            </a:r>
            <a:r>
              <a:rPr lang="en-US" sz="2800" b="0" i="1" u="none" strike="noStrike" baseline="0" dirty="0" smtClean="0">
                <a:solidFill>
                  <a:schemeClr val="tx1"/>
                </a:solidFill>
                <a:latin typeface="+mn-lt"/>
              </a:rPr>
              <a:t>port identifier </a:t>
            </a:r>
            <a:r>
              <a:rPr lang="en-US" sz="2800" b="0" i="0" u="none" strike="noStrike" baseline="0" dirty="0" smtClean="0">
                <a:solidFill>
                  <a:schemeClr val="tx1"/>
                </a:solidFill>
                <a:latin typeface="+mn-lt"/>
              </a:rPr>
              <a:t>as the distinguishing identifier</a:t>
            </a:r>
          </a:p>
          <a:p>
            <a:pPr lvl="1"/>
            <a:r>
              <a:rPr lang="en-US" sz="2800" b="0" i="0" u="none" strike="noStrike" baseline="0" dirty="0" smtClean="0">
                <a:solidFill>
                  <a:schemeClr val="tx1"/>
                </a:solidFill>
                <a:latin typeface="+mn-lt"/>
              </a:rPr>
              <a:t>But when address sharing is used, these ports are shared across the number of devices that are all sharing this common address</a:t>
            </a:r>
          </a:p>
        </p:txBody>
      </p:sp>
      <p:sp>
        <p:nvSpPr>
          <p:cNvPr id="4" name="Footer Placeholder 3"/>
          <p:cNvSpPr>
            <a:spLocks noGrp="1"/>
          </p:cNvSpPr>
          <p:nvPr>
            <p:ph type="ftr" sz="quarter" idx="11"/>
          </p:nvPr>
        </p:nvSpPr>
        <p:spPr/>
        <p:txBody>
          <a:bodyPr/>
          <a:lstStyle/>
          <a:p>
            <a:pPr>
              <a:defRPr/>
            </a:pPr>
            <a:r>
              <a:rPr lang="en-US" smtClean="0"/>
              <a:t>Copyright 2010-2012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71</a:t>
            </a:fld>
            <a:endParaRPr lang="en-US" dirty="0"/>
          </a:p>
        </p:txBody>
      </p:sp>
    </p:spTree>
    <p:extLst>
      <p:ext uri="{BB962C8B-B14F-4D97-AF65-F5344CB8AC3E}">
        <p14:creationId xmlns:p14="http://schemas.microsoft.com/office/powerpoint/2010/main" val="301387705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Implementing IPv6</a:t>
            </a:r>
          </a:p>
        </p:txBody>
      </p:sp>
      <p:sp>
        <p:nvSpPr>
          <p:cNvPr id="3" name="Content Placeholder 2"/>
          <p:cNvSpPr>
            <a:spLocks noGrp="1"/>
          </p:cNvSpPr>
          <p:nvPr>
            <p:ph idx="1"/>
          </p:nvPr>
        </p:nvSpPr>
        <p:spPr/>
        <p:txBody>
          <a:bodyPr/>
          <a:lstStyle/>
          <a:p>
            <a:pPr lvl="1"/>
            <a:r>
              <a:rPr lang="en-US" sz="2800" b="0" i="0" u="none" strike="noStrike" baseline="0" dirty="0" smtClean="0">
                <a:solidFill>
                  <a:schemeClr val="tx1"/>
                </a:solidFill>
                <a:latin typeface="+mn-lt"/>
              </a:rPr>
              <a:t>When 2,000 customers are sharing a single address and each customer has some 20 or so devices, then the average number of port addresses per device is 1.5</a:t>
            </a:r>
          </a:p>
          <a:p>
            <a:pPr lvl="1"/>
            <a:r>
              <a:rPr lang="en-US" sz="2800" b="0" i="0" u="none" strike="noStrike" baseline="0" dirty="0" smtClean="0">
                <a:solidFill>
                  <a:schemeClr val="tx1"/>
                </a:solidFill>
                <a:latin typeface="+mn-lt"/>
              </a:rPr>
              <a:t>Common applications that exploit parallel operation include such favorites as </a:t>
            </a:r>
            <a:r>
              <a:rPr lang="en-US" sz="2800" b="0" i="1" u="none" strike="noStrike" baseline="0" dirty="0" smtClean="0">
                <a:solidFill>
                  <a:schemeClr val="tx1"/>
                </a:solidFill>
                <a:latin typeface="+mn-lt"/>
              </a:rPr>
              <a:t>Gmail, Google Maps, </a:t>
            </a:r>
            <a:r>
              <a:rPr lang="en-US" sz="2800" b="0" i="0" u="none" strike="noStrike" baseline="0" dirty="0" smtClean="0">
                <a:solidFill>
                  <a:schemeClr val="tx1"/>
                </a:solidFill>
                <a:latin typeface="+mn-lt"/>
              </a:rPr>
              <a:t>and </a:t>
            </a:r>
            <a:r>
              <a:rPr lang="en-US" sz="2800" b="0" i="1" u="none" strike="noStrike" baseline="0" dirty="0" smtClean="0">
                <a:solidFill>
                  <a:schemeClr val="tx1"/>
                </a:solidFill>
                <a:latin typeface="+mn-lt"/>
              </a:rPr>
              <a:t>iTunes</a:t>
            </a:r>
          </a:p>
        </p:txBody>
      </p:sp>
      <p:sp>
        <p:nvSpPr>
          <p:cNvPr id="4" name="Footer Placeholder 3"/>
          <p:cNvSpPr>
            <a:spLocks noGrp="1"/>
          </p:cNvSpPr>
          <p:nvPr>
            <p:ph type="ftr" sz="quarter" idx="11"/>
          </p:nvPr>
        </p:nvSpPr>
        <p:spPr/>
        <p:txBody>
          <a:bodyPr/>
          <a:lstStyle/>
          <a:p>
            <a:pPr>
              <a:defRPr/>
            </a:pPr>
            <a:r>
              <a:rPr lang="en-US" smtClean="0"/>
              <a:t>Copyright 2010-2012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72</a:t>
            </a:fld>
            <a:endParaRPr lang="en-US" dirty="0"/>
          </a:p>
        </p:txBody>
      </p:sp>
    </p:spTree>
    <p:extLst>
      <p:ext uri="{BB962C8B-B14F-4D97-AF65-F5344CB8AC3E}">
        <p14:creationId xmlns:p14="http://schemas.microsoft.com/office/powerpoint/2010/main" val="342983898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Implementing IPv6</a:t>
            </a:r>
          </a:p>
        </p:txBody>
      </p:sp>
      <p:sp>
        <p:nvSpPr>
          <p:cNvPr id="3" name="Content Placeholder 2"/>
          <p:cNvSpPr>
            <a:spLocks noGrp="1"/>
          </p:cNvSpPr>
          <p:nvPr>
            <p:ph idx="1"/>
          </p:nvPr>
        </p:nvSpPr>
        <p:spPr/>
        <p:txBody>
          <a:bodyPr/>
          <a:lstStyle/>
          <a:p>
            <a:pPr lvl="1"/>
            <a:r>
              <a:rPr lang="en-US" sz="2800" b="0" i="0" u="none" strike="noStrike" baseline="0" dirty="0" smtClean="0">
                <a:solidFill>
                  <a:schemeClr val="tx1"/>
                </a:solidFill>
                <a:latin typeface="+mn-lt"/>
              </a:rPr>
              <a:t>With a sufficiently constrained number of available ports to use, these applications would cease to work</a:t>
            </a:r>
          </a:p>
          <a:p>
            <a:pPr lvl="1"/>
            <a:r>
              <a:rPr lang="en-US" sz="2800" b="0" i="0" u="none" strike="noStrike" baseline="0" dirty="0" smtClean="0">
                <a:solidFill>
                  <a:schemeClr val="tx1"/>
                </a:solidFill>
                <a:latin typeface="+mn-lt"/>
              </a:rPr>
              <a:t>Indeed, many network applications would fail, and at a level of a single address shared across 2,000 households, I would guess that up to half of these 2,000 customers would not have a working Internet at any single point in time</a:t>
            </a:r>
            <a:endParaRPr lang="en-US" dirty="0"/>
          </a:p>
        </p:txBody>
      </p:sp>
      <p:sp>
        <p:nvSpPr>
          <p:cNvPr id="4" name="Footer Placeholder 3"/>
          <p:cNvSpPr>
            <a:spLocks noGrp="1"/>
          </p:cNvSpPr>
          <p:nvPr>
            <p:ph type="ftr" sz="quarter" idx="11"/>
          </p:nvPr>
        </p:nvSpPr>
        <p:spPr/>
        <p:txBody>
          <a:bodyPr/>
          <a:lstStyle/>
          <a:p>
            <a:pPr>
              <a:defRPr/>
            </a:pPr>
            <a:r>
              <a:rPr lang="en-US" smtClean="0"/>
              <a:t>Copyright 2010-2012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73</a:t>
            </a:fld>
            <a:endParaRPr lang="en-US" dirty="0"/>
          </a:p>
        </p:txBody>
      </p:sp>
    </p:spTree>
    <p:extLst>
      <p:ext uri="{BB962C8B-B14F-4D97-AF65-F5344CB8AC3E}">
        <p14:creationId xmlns:p14="http://schemas.microsoft.com/office/powerpoint/2010/main" val="383329328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Dual</a:t>
            </a:r>
            <a:r>
              <a:rPr lang="en-US" baseline="0" dirty="0" smtClean="0"/>
              <a:t> Stacks</a:t>
            </a:r>
            <a:endParaRPr lang="en-US" dirty="0"/>
          </a:p>
        </p:txBody>
      </p:sp>
      <p:sp>
        <p:nvSpPr>
          <p:cNvPr id="3" name="Content Placeholder 2"/>
          <p:cNvSpPr>
            <a:spLocks noGrp="1"/>
          </p:cNvSpPr>
          <p:nvPr>
            <p:ph idx="1"/>
          </p:nvPr>
        </p:nvSpPr>
        <p:spPr/>
        <p:txBody>
          <a:bodyPr/>
          <a:lstStyle/>
          <a:p>
            <a:r>
              <a:rPr lang="en-US" dirty="0" smtClean="0"/>
              <a:t>A dual</a:t>
            </a:r>
            <a:r>
              <a:rPr lang="en-US" baseline="0" dirty="0" smtClean="0"/>
              <a:t> stack is just what it says</a:t>
            </a:r>
          </a:p>
          <a:p>
            <a:r>
              <a:rPr lang="en-US" baseline="0" dirty="0" smtClean="0"/>
              <a:t>Both IPv4 and IPv6 are run at the same time</a:t>
            </a:r>
          </a:p>
          <a:p>
            <a:r>
              <a:rPr lang="en-US" baseline="0" dirty="0" smtClean="0"/>
              <a:t>For example</a:t>
            </a:r>
          </a:p>
        </p:txBody>
      </p:sp>
      <p:sp>
        <p:nvSpPr>
          <p:cNvPr id="4" name="Footer Placeholder 3"/>
          <p:cNvSpPr>
            <a:spLocks noGrp="1"/>
          </p:cNvSpPr>
          <p:nvPr>
            <p:ph type="ftr" sz="quarter" idx="11"/>
          </p:nvPr>
        </p:nvSpPr>
        <p:spPr/>
        <p:txBody>
          <a:bodyPr/>
          <a:lstStyle/>
          <a:p>
            <a:pPr>
              <a:defRPr/>
            </a:pPr>
            <a:r>
              <a:rPr lang="en-US" smtClean="0"/>
              <a:t>Copyright 2010-2012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74</a:t>
            </a:fld>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itle 1"/>
          <p:cNvSpPr>
            <a:spLocks noGrp="1"/>
          </p:cNvSpPr>
          <p:nvPr>
            <p:ph type="title"/>
          </p:nvPr>
        </p:nvSpPr>
        <p:spPr/>
        <p:txBody>
          <a:bodyPr/>
          <a:lstStyle/>
          <a:p>
            <a:r>
              <a:rPr lang="en-US" dirty="0" smtClean="0"/>
              <a:t>Dual</a:t>
            </a:r>
            <a:r>
              <a:rPr lang="en-US" baseline="0" dirty="0" smtClean="0"/>
              <a:t> Stacks</a:t>
            </a:r>
            <a:endParaRPr lang="en-US" dirty="0" smtClean="0"/>
          </a:p>
        </p:txBody>
      </p:sp>
      <p:sp>
        <p:nvSpPr>
          <p:cNvPr id="187395" name="Content Placeholder 2"/>
          <p:cNvSpPr>
            <a:spLocks noGrp="1"/>
          </p:cNvSpPr>
          <p:nvPr>
            <p:ph idx="1"/>
          </p:nvPr>
        </p:nvSpPr>
        <p:spPr/>
        <p:txBody>
          <a:bodyPr/>
          <a:lstStyle/>
          <a:p>
            <a:endParaRPr lang="en-US" dirty="0" smtClean="0"/>
          </a:p>
        </p:txBody>
      </p:sp>
      <p:sp>
        <p:nvSpPr>
          <p:cNvPr id="187396" name="Footer Placeholder 3"/>
          <p:cNvSpPr>
            <a:spLocks noGrp="1"/>
          </p:cNvSpPr>
          <p:nvPr>
            <p:ph type="ftr" sz="quarter" idx="11"/>
          </p:nvPr>
        </p:nvSpPr>
        <p:spPr>
          <a:noFill/>
        </p:spPr>
        <p:txBody>
          <a:bodyPr/>
          <a:lstStyle/>
          <a:p>
            <a:r>
              <a:rPr lang="en-US" smtClean="0"/>
              <a:t>Copyright 2010-2012 Kenneth M. Chipps Ph.D. www.chipps.com</a:t>
            </a:r>
            <a:endParaRPr lang="en-US" dirty="0" smtClean="0"/>
          </a:p>
        </p:txBody>
      </p:sp>
      <p:sp>
        <p:nvSpPr>
          <p:cNvPr id="187397" name="Slide Number Placeholder 4"/>
          <p:cNvSpPr>
            <a:spLocks noGrp="1"/>
          </p:cNvSpPr>
          <p:nvPr>
            <p:ph type="sldNum" sz="quarter" idx="12"/>
          </p:nvPr>
        </p:nvSpPr>
        <p:spPr>
          <a:noFill/>
        </p:spPr>
        <p:txBody>
          <a:bodyPr/>
          <a:lstStyle/>
          <a:p>
            <a:fld id="{69FC25AA-54DC-4ED8-AD61-5F26FE8E41CA}" type="slidenum">
              <a:rPr lang="en-US" smtClean="0"/>
              <a:pPr/>
              <a:t>75</a:t>
            </a:fld>
            <a:endParaRPr lang="en-US" dirty="0" smtClean="0"/>
          </a:p>
        </p:txBody>
      </p:sp>
      <p:pic>
        <p:nvPicPr>
          <p:cNvPr id="187398" name="Picture 5"/>
          <p:cNvPicPr>
            <a:picLocks noChangeAspect="1" noChangeArrowheads="1"/>
          </p:cNvPicPr>
          <p:nvPr/>
        </p:nvPicPr>
        <p:blipFill>
          <a:blip r:embed="rId2" cstate="print"/>
          <a:srcRect r="51253"/>
          <a:stretch>
            <a:fillRect/>
          </a:stretch>
        </p:blipFill>
        <p:spPr bwMode="auto">
          <a:xfrm>
            <a:off x="2514600" y="1219200"/>
            <a:ext cx="3962400"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itle 1"/>
          <p:cNvSpPr>
            <a:spLocks noGrp="1"/>
          </p:cNvSpPr>
          <p:nvPr>
            <p:ph type="title"/>
          </p:nvPr>
        </p:nvSpPr>
        <p:spPr/>
        <p:txBody>
          <a:bodyPr/>
          <a:lstStyle/>
          <a:p>
            <a:r>
              <a:rPr lang="en-US" dirty="0" smtClean="0"/>
              <a:t>Dual</a:t>
            </a:r>
            <a:r>
              <a:rPr lang="en-US" baseline="0" dirty="0" smtClean="0"/>
              <a:t> Stacks</a:t>
            </a:r>
            <a:endParaRPr lang="en-US" dirty="0" smtClean="0"/>
          </a:p>
        </p:txBody>
      </p:sp>
      <p:sp>
        <p:nvSpPr>
          <p:cNvPr id="188419" name="Content Placeholder 2"/>
          <p:cNvSpPr>
            <a:spLocks noGrp="1"/>
          </p:cNvSpPr>
          <p:nvPr>
            <p:ph idx="1"/>
          </p:nvPr>
        </p:nvSpPr>
        <p:spPr/>
        <p:txBody>
          <a:bodyPr/>
          <a:lstStyle/>
          <a:p>
            <a:endParaRPr lang="en-US" dirty="0" smtClean="0"/>
          </a:p>
        </p:txBody>
      </p:sp>
      <p:sp>
        <p:nvSpPr>
          <p:cNvPr id="188420" name="Footer Placeholder 3"/>
          <p:cNvSpPr>
            <a:spLocks noGrp="1"/>
          </p:cNvSpPr>
          <p:nvPr>
            <p:ph type="ftr" sz="quarter" idx="11"/>
          </p:nvPr>
        </p:nvSpPr>
        <p:spPr>
          <a:noFill/>
        </p:spPr>
        <p:txBody>
          <a:bodyPr/>
          <a:lstStyle/>
          <a:p>
            <a:r>
              <a:rPr lang="en-US" smtClean="0"/>
              <a:t>Copyright 2010-2012 Kenneth M. Chipps Ph.D. www.chipps.com</a:t>
            </a:r>
            <a:endParaRPr lang="en-US" dirty="0" smtClean="0"/>
          </a:p>
        </p:txBody>
      </p:sp>
      <p:sp>
        <p:nvSpPr>
          <p:cNvPr id="188421" name="Slide Number Placeholder 4"/>
          <p:cNvSpPr>
            <a:spLocks noGrp="1"/>
          </p:cNvSpPr>
          <p:nvPr>
            <p:ph type="sldNum" sz="quarter" idx="12"/>
          </p:nvPr>
        </p:nvSpPr>
        <p:spPr>
          <a:noFill/>
        </p:spPr>
        <p:txBody>
          <a:bodyPr/>
          <a:lstStyle/>
          <a:p>
            <a:fld id="{DEC4451E-C47F-4C2C-8831-57DDA98FC2F0}" type="slidenum">
              <a:rPr lang="en-US" smtClean="0"/>
              <a:pPr/>
              <a:t>76</a:t>
            </a:fld>
            <a:endParaRPr lang="en-US" dirty="0" smtClean="0"/>
          </a:p>
        </p:txBody>
      </p:sp>
      <p:pic>
        <p:nvPicPr>
          <p:cNvPr id="188422" name="Picture 5"/>
          <p:cNvPicPr>
            <a:picLocks noChangeAspect="1" noChangeArrowheads="1"/>
          </p:cNvPicPr>
          <p:nvPr/>
        </p:nvPicPr>
        <p:blipFill>
          <a:blip r:embed="rId2" cstate="print"/>
          <a:srcRect r="51253"/>
          <a:stretch>
            <a:fillRect/>
          </a:stretch>
        </p:blipFill>
        <p:spPr bwMode="auto">
          <a:xfrm>
            <a:off x="2590800" y="1219200"/>
            <a:ext cx="3810000"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Tunneling</a:t>
            </a:r>
            <a:endParaRPr lang="en-US" dirty="0"/>
          </a:p>
        </p:txBody>
      </p:sp>
      <p:sp>
        <p:nvSpPr>
          <p:cNvPr id="3" name="Content Placeholder 2"/>
          <p:cNvSpPr>
            <a:spLocks noGrp="1"/>
          </p:cNvSpPr>
          <p:nvPr>
            <p:ph idx="1"/>
          </p:nvPr>
        </p:nvSpPr>
        <p:spPr/>
        <p:txBody>
          <a:bodyPr/>
          <a:lstStyle/>
          <a:p>
            <a:r>
              <a:rPr lang="en-US" dirty="0" smtClean="0"/>
              <a:t>There are several tunneling methods</a:t>
            </a:r>
          </a:p>
          <a:p>
            <a:pPr lvl="1"/>
            <a:r>
              <a:rPr lang="en-US" dirty="0" smtClean="0"/>
              <a:t>Manual 6 over 4 tunneling</a:t>
            </a:r>
          </a:p>
          <a:p>
            <a:pPr lvl="1"/>
            <a:r>
              <a:rPr lang="en-US" dirty="0" smtClean="0"/>
              <a:t>Dynamic 6 over 4 tunneling</a:t>
            </a:r>
          </a:p>
          <a:p>
            <a:pPr lvl="1"/>
            <a:r>
              <a:rPr lang="en-US" dirty="0" smtClean="0"/>
              <a:t>Intrasite Automatic Tunnel Addressing Protocol</a:t>
            </a:r>
          </a:p>
          <a:p>
            <a:pPr lvl="1"/>
            <a:r>
              <a:rPr lang="en-US" dirty="0" smtClean="0"/>
              <a:t>Teredo Tunneling</a:t>
            </a:r>
          </a:p>
          <a:p>
            <a:pPr lvl="0"/>
            <a:r>
              <a:rPr lang="en-US" dirty="0" smtClean="0"/>
              <a:t>At this point which one to use is undecided</a:t>
            </a:r>
          </a:p>
        </p:txBody>
      </p:sp>
      <p:sp>
        <p:nvSpPr>
          <p:cNvPr id="4" name="Footer Placeholder 3"/>
          <p:cNvSpPr>
            <a:spLocks noGrp="1"/>
          </p:cNvSpPr>
          <p:nvPr>
            <p:ph type="ftr" sz="quarter" idx="11"/>
          </p:nvPr>
        </p:nvSpPr>
        <p:spPr/>
        <p:txBody>
          <a:bodyPr/>
          <a:lstStyle/>
          <a:p>
            <a:pPr>
              <a:defRPr/>
            </a:pPr>
            <a:r>
              <a:rPr lang="en-US" smtClean="0"/>
              <a:t>Copyright 2010-2012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77</a:t>
            </a:fld>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Translation</a:t>
            </a:r>
            <a:endParaRPr lang="en-US" dirty="0"/>
          </a:p>
        </p:txBody>
      </p:sp>
      <p:sp>
        <p:nvSpPr>
          <p:cNvPr id="3" name="Content Placeholder 2"/>
          <p:cNvSpPr>
            <a:spLocks noGrp="1"/>
          </p:cNvSpPr>
          <p:nvPr>
            <p:ph idx="1"/>
          </p:nvPr>
        </p:nvSpPr>
        <p:spPr/>
        <p:txBody>
          <a:bodyPr/>
          <a:lstStyle/>
          <a:p>
            <a:r>
              <a:rPr lang="en-US" dirty="0" smtClean="0"/>
              <a:t>A form of NAT can be used on some Cisco routers to translate 6 to 4 and back</a:t>
            </a:r>
          </a:p>
          <a:p>
            <a:r>
              <a:rPr lang="en-US" dirty="0" smtClean="0"/>
              <a:t>Translation is not a preferred method</a:t>
            </a:r>
          </a:p>
        </p:txBody>
      </p:sp>
      <p:sp>
        <p:nvSpPr>
          <p:cNvPr id="4" name="Footer Placeholder 3"/>
          <p:cNvSpPr>
            <a:spLocks noGrp="1"/>
          </p:cNvSpPr>
          <p:nvPr>
            <p:ph type="ftr" sz="quarter" idx="11"/>
          </p:nvPr>
        </p:nvSpPr>
        <p:spPr/>
        <p:txBody>
          <a:bodyPr/>
          <a:lstStyle/>
          <a:p>
            <a:pPr>
              <a:defRPr/>
            </a:pPr>
            <a:r>
              <a:rPr lang="en-US" smtClean="0"/>
              <a:t>Copyright 2010-2012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78</a:t>
            </a:fld>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lstStyle/>
          <a:p>
            <a:r>
              <a:rPr lang="en-US" dirty="0" smtClean="0"/>
              <a:t>The slides with the blue</a:t>
            </a:r>
            <a:r>
              <a:rPr lang="en-US" baseline="0" dirty="0" smtClean="0"/>
              <a:t> line on top are from a presentation by </a:t>
            </a:r>
            <a:r>
              <a:rPr lang="en-US" sz="3200" b="0" i="0" u="none" strike="noStrike" baseline="0" dirty="0" smtClean="0">
                <a:solidFill>
                  <a:schemeClr val="tx1"/>
                </a:solidFill>
                <a:latin typeface="+mn-lt"/>
                <a:ea typeface="+mn-ea"/>
                <a:cs typeface="+mn-cs"/>
              </a:rPr>
              <a:t>Byju Pularikkal</a:t>
            </a:r>
            <a:r>
              <a:rPr lang="en-US" baseline="0" dirty="0" smtClean="0"/>
              <a:t> to the Nanog meeting 51 in January 2011</a:t>
            </a:r>
            <a:endParaRPr lang="en-US" dirty="0"/>
          </a:p>
        </p:txBody>
      </p:sp>
      <p:sp>
        <p:nvSpPr>
          <p:cNvPr id="4" name="Footer Placeholder 3"/>
          <p:cNvSpPr>
            <a:spLocks noGrp="1"/>
          </p:cNvSpPr>
          <p:nvPr>
            <p:ph type="ftr" sz="quarter" idx="11"/>
          </p:nvPr>
        </p:nvSpPr>
        <p:spPr/>
        <p:txBody>
          <a:bodyPr/>
          <a:lstStyle/>
          <a:p>
            <a:pPr>
              <a:defRPr/>
            </a:pPr>
            <a:r>
              <a:rPr lang="en-US" smtClean="0"/>
              <a:t>Copyright 2010-2012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79</a:t>
            </a:fld>
            <a:endParaRPr lang="en-US" dirty="0"/>
          </a:p>
        </p:txBody>
      </p:sp>
    </p:spTree>
    <p:extLst>
      <p:ext uri="{BB962C8B-B14F-4D97-AF65-F5344CB8AC3E}">
        <p14:creationId xmlns:p14="http://schemas.microsoft.com/office/powerpoint/2010/main" val="12649338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32 Bits</a:t>
            </a:r>
          </a:p>
        </p:txBody>
      </p:sp>
      <p:sp>
        <p:nvSpPr>
          <p:cNvPr id="3" name="Content Placeholder 2"/>
          <p:cNvSpPr>
            <a:spLocks noGrp="1"/>
          </p:cNvSpPr>
          <p:nvPr>
            <p:ph idx="1"/>
          </p:nvPr>
        </p:nvSpPr>
        <p:spPr/>
        <p:txBody>
          <a:bodyPr/>
          <a:lstStyle/>
          <a:p>
            <a:pPr lvl="1"/>
            <a:r>
              <a:rPr lang="en-US" dirty="0" smtClean="0"/>
              <a:t>We knew that the NCP protocol was inadequate for </a:t>
            </a:r>
            <a:r>
              <a:rPr lang="en-US" dirty="0" err="1" smtClean="0"/>
              <a:t>lossy</a:t>
            </a:r>
            <a:r>
              <a:rPr lang="en-US" dirty="0" smtClean="0"/>
              <a:t> network operation (think: PRNET and Ethernet in particular)</a:t>
            </a:r>
          </a:p>
          <a:p>
            <a:pPr lvl="1"/>
            <a:r>
              <a:rPr lang="en-US" dirty="0" smtClean="0"/>
              <a:t>This was a RESEARCH </a:t>
            </a:r>
            <a:r>
              <a:rPr lang="en-US" dirty="0" smtClean="0"/>
              <a:t>project</a:t>
            </a:r>
          </a:p>
          <a:p>
            <a:pPr lvl="1"/>
            <a:r>
              <a:rPr lang="en-US" dirty="0" smtClean="0"/>
              <a:t>We </a:t>
            </a:r>
            <a:r>
              <a:rPr lang="en-US" dirty="0" smtClean="0"/>
              <a:t>assumed that national scale networks were expensive so there would not be too many of them</a:t>
            </a:r>
          </a:p>
          <a:p>
            <a:pPr lvl="1"/>
            <a:r>
              <a:rPr lang="en-US" dirty="0" smtClean="0"/>
              <a:t>And we certainly did not think there would be many built for a proof of concept</a:t>
            </a:r>
          </a:p>
        </p:txBody>
      </p:sp>
      <p:sp>
        <p:nvSpPr>
          <p:cNvPr id="4" name="Footer Placeholder 3"/>
          <p:cNvSpPr>
            <a:spLocks noGrp="1"/>
          </p:cNvSpPr>
          <p:nvPr>
            <p:ph type="ftr" sz="quarter" idx="11"/>
          </p:nvPr>
        </p:nvSpPr>
        <p:spPr/>
        <p:txBody>
          <a:bodyPr/>
          <a:lstStyle/>
          <a:p>
            <a:pPr>
              <a:defRPr/>
            </a:pPr>
            <a:r>
              <a:rPr lang="en-US" smtClean="0"/>
              <a:t>Copyright 2010-2012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8</a:t>
            </a:fld>
            <a:endParaRPr lang="en-US" dirty="0"/>
          </a:p>
        </p:txBody>
      </p:sp>
    </p:spTree>
    <p:extLst>
      <p:ext uri="{BB962C8B-B14F-4D97-AF65-F5344CB8AC3E}">
        <p14:creationId xmlns:p14="http://schemas.microsoft.com/office/powerpoint/2010/main" val="335417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32 Bits</a:t>
            </a:r>
          </a:p>
        </p:txBody>
      </p:sp>
      <p:sp>
        <p:nvSpPr>
          <p:cNvPr id="3" name="Content Placeholder 2"/>
          <p:cNvSpPr>
            <a:spLocks noGrp="1"/>
          </p:cNvSpPr>
          <p:nvPr>
            <p:ph idx="1"/>
          </p:nvPr>
        </p:nvSpPr>
        <p:spPr/>
        <p:txBody>
          <a:bodyPr/>
          <a:lstStyle/>
          <a:p>
            <a:pPr lvl="1"/>
            <a:r>
              <a:rPr lang="en-US" dirty="0" smtClean="0"/>
              <a:t>So 8 bits seemed </a:t>
            </a:r>
            <a:r>
              <a:rPr lang="en-US" dirty="0" smtClean="0"/>
              <a:t>reasonable</a:t>
            </a:r>
          </a:p>
          <a:p>
            <a:pPr lvl="1"/>
            <a:r>
              <a:rPr lang="en-US" dirty="0" smtClean="0"/>
              <a:t>Later</a:t>
            </a:r>
            <a:r>
              <a:rPr lang="en-US" dirty="0" smtClean="0"/>
              <a:t>, with local networks becoming popular, we shifted to the class A-D address structure and when class B was near exhaustion, the NSFNET team (I think specifically Hans-Werner Braun but perhaps others also) came up with CIDR and the use of masks to indicate the size of the "network" part of the 32 bit address structure</a:t>
            </a:r>
          </a:p>
        </p:txBody>
      </p:sp>
      <p:sp>
        <p:nvSpPr>
          <p:cNvPr id="4" name="Footer Placeholder 3"/>
          <p:cNvSpPr>
            <a:spLocks noGrp="1"/>
          </p:cNvSpPr>
          <p:nvPr>
            <p:ph type="ftr" sz="quarter" idx="11"/>
          </p:nvPr>
        </p:nvSpPr>
        <p:spPr/>
        <p:txBody>
          <a:bodyPr/>
          <a:lstStyle/>
          <a:p>
            <a:pPr>
              <a:defRPr/>
            </a:pPr>
            <a:r>
              <a:rPr lang="en-US" smtClean="0"/>
              <a:t>Copyright 2010-2012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9</a:t>
            </a:fld>
            <a:endParaRPr lang="en-US" dirty="0"/>
          </a:p>
        </p:txBody>
      </p:sp>
    </p:spTree>
    <p:extLst>
      <p:ext uri="{BB962C8B-B14F-4D97-AF65-F5344CB8AC3E}">
        <p14:creationId xmlns:p14="http://schemas.microsoft.com/office/powerpoint/2010/main" val="3126112323"/>
      </p:ext>
    </p:extLst>
  </p:cSld>
  <p:clrMapOvr>
    <a:masterClrMapping/>
  </p:clrMapOvr>
</p:sld>
</file>

<file path=ppt/theme/theme1.xml><?xml version="1.0" encoding="utf-8"?>
<a:theme xmlns:a="http://schemas.openxmlformats.org/drawingml/2006/main" name="CCNA">
  <a:themeElements>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scoAcadem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iscoAcadem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iscoAcadem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iscoAcadem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iscoAcadem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iscoAcadem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iscoAcadem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iscoAcadem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iscoAcadem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iscoAcadem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iscoAcadem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iscoAcadem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CCNA</Template>
  <TotalTime>5298</TotalTime>
  <Words>3846</Words>
  <Application>Microsoft Office PowerPoint</Application>
  <PresentationFormat>On-screen Show (4:3)</PresentationFormat>
  <Paragraphs>469</Paragraphs>
  <Slides>79</Slides>
  <Notes>0</Notes>
  <HiddenSlides>0</HiddenSlides>
  <MMClips>0</MMClips>
  <ScaleCrop>false</ScaleCrop>
  <HeadingPairs>
    <vt:vector size="4" baseType="variant">
      <vt:variant>
        <vt:lpstr>Theme</vt:lpstr>
      </vt:variant>
      <vt:variant>
        <vt:i4>1</vt:i4>
      </vt:variant>
      <vt:variant>
        <vt:lpstr>Slide Titles</vt:lpstr>
      </vt:variant>
      <vt:variant>
        <vt:i4>79</vt:i4>
      </vt:variant>
    </vt:vector>
  </HeadingPairs>
  <TitlesOfParts>
    <vt:vector size="80" baseType="lpstr">
      <vt:lpstr>CCNA</vt:lpstr>
      <vt:lpstr>IPv6</vt:lpstr>
      <vt:lpstr>Objectives of This Section</vt:lpstr>
      <vt:lpstr>IPv6</vt:lpstr>
      <vt:lpstr>Why 32 Bits</vt:lpstr>
      <vt:lpstr>Why 32 Bits</vt:lpstr>
      <vt:lpstr>Why 32 Bits</vt:lpstr>
      <vt:lpstr>Why 32 Bits</vt:lpstr>
      <vt:lpstr>Why 32 Bits</vt:lpstr>
      <vt:lpstr>Why 32 Bits</vt:lpstr>
      <vt:lpstr>Why 32 Bits</vt:lpstr>
      <vt:lpstr>Why 32 Bits</vt:lpstr>
      <vt:lpstr>Why 32 Bits</vt:lpstr>
      <vt:lpstr>Why 32 Bits</vt:lpstr>
      <vt:lpstr>IPv6</vt:lpstr>
      <vt:lpstr>IPv6</vt:lpstr>
      <vt:lpstr>IPv6</vt:lpstr>
      <vt:lpstr>IPv5</vt:lpstr>
      <vt:lpstr>IPv5</vt:lpstr>
      <vt:lpstr>IPv5</vt:lpstr>
      <vt:lpstr>IPv5</vt:lpstr>
      <vt:lpstr>IPv7</vt:lpstr>
      <vt:lpstr>IPv7</vt:lpstr>
      <vt:lpstr>IPv6 Address Types</vt:lpstr>
      <vt:lpstr>IPv6</vt:lpstr>
      <vt:lpstr>IPv6</vt:lpstr>
      <vt:lpstr>IPv6</vt:lpstr>
      <vt:lpstr>IPv6</vt:lpstr>
      <vt:lpstr>IPv6 Address Parts</vt:lpstr>
      <vt:lpstr>IPv6 Address Parts</vt:lpstr>
      <vt:lpstr>IPv6 Address Parts</vt:lpstr>
      <vt:lpstr>IPv6 Address Parts</vt:lpstr>
      <vt:lpstr>IPv6 Address Parts</vt:lpstr>
      <vt:lpstr>IPv6 Distribution From IANA</vt:lpstr>
      <vt:lpstr>IPv6</vt:lpstr>
      <vt:lpstr>IPv6</vt:lpstr>
      <vt:lpstr>IPv6</vt:lpstr>
      <vt:lpstr>IPv6 Address Types</vt:lpstr>
      <vt:lpstr>GUA</vt:lpstr>
      <vt:lpstr>GUA Address Planning</vt:lpstr>
      <vt:lpstr>GUA Address Planning</vt:lpstr>
      <vt:lpstr>GUA Address Planning</vt:lpstr>
      <vt:lpstr>GUA Address Planning</vt:lpstr>
      <vt:lpstr>GUA Address Planning</vt:lpstr>
      <vt:lpstr>GUA Address Planning</vt:lpstr>
      <vt:lpstr>GUA Address Planning</vt:lpstr>
      <vt:lpstr>GUA Address Planning</vt:lpstr>
      <vt:lpstr>GUA Address Planning</vt:lpstr>
      <vt:lpstr>GUA Address Planning</vt:lpstr>
      <vt:lpstr>GUA Address Planning</vt:lpstr>
      <vt:lpstr>GUA Address Planning</vt:lpstr>
      <vt:lpstr>GUA Address Planning</vt:lpstr>
      <vt:lpstr>GUA Address Planning</vt:lpstr>
      <vt:lpstr>GUA Address Planning</vt:lpstr>
      <vt:lpstr>ULA</vt:lpstr>
      <vt:lpstr>ULA Network Address</vt:lpstr>
      <vt:lpstr>ULA</vt:lpstr>
      <vt:lpstr>IPv6</vt:lpstr>
      <vt:lpstr>IPv6</vt:lpstr>
      <vt:lpstr>IPv6</vt:lpstr>
      <vt:lpstr>IPv6</vt:lpstr>
      <vt:lpstr>IPv6</vt:lpstr>
      <vt:lpstr>IPv6 Traffic Types</vt:lpstr>
      <vt:lpstr>IPv6 Traffic Types</vt:lpstr>
      <vt:lpstr>IPv6 Host Address</vt:lpstr>
      <vt:lpstr>IPv6</vt:lpstr>
      <vt:lpstr>Implementing IPv6</vt:lpstr>
      <vt:lpstr>Implementing IPv6</vt:lpstr>
      <vt:lpstr>Implementing IPv6</vt:lpstr>
      <vt:lpstr>Implementing IPv6</vt:lpstr>
      <vt:lpstr>Implementing IPv6</vt:lpstr>
      <vt:lpstr>Implementing IPv6</vt:lpstr>
      <vt:lpstr>Implementing IPv6</vt:lpstr>
      <vt:lpstr>Implementing IPv6</vt:lpstr>
      <vt:lpstr>Dual Stacks</vt:lpstr>
      <vt:lpstr>Dual Stacks</vt:lpstr>
      <vt:lpstr>Dual Stacks</vt:lpstr>
      <vt:lpstr>Tunneling</vt:lpstr>
      <vt:lpstr>Translation</vt:lpstr>
      <vt:lpstr>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IPv6</dc:title>
  <dc:creator>Kenneth M. Chipps Ph.D.</dc:creator>
  <cp:lastModifiedBy>Kenneth M. Chipps Ph.D.</cp:lastModifiedBy>
  <cp:revision>209</cp:revision>
  <dcterms:created xsi:type="dcterms:W3CDTF">2000-09-27T16:26:34Z</dcterms:created>
  <dcterms:modified xsi:type="dcterms:W3CDTF">2013-04-11T02:59:23Z</dcterms:modified>
</cp:coreProperties>
</file>