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256" r:id="rId2"/>
    <p:sldId id="257" r:id="rId3"/>
    <p:sldId id="258" r:id="rId4"/>
    <p:sldId id="278" r:id="rId5"/>
    <p:sldId id="259" r:id="rId6"/>
    <p:sldId id="260" r:id="rId7"/>
    <p:sldId id="277" r:id="rId8"/>
    <p:sldId id="262" r:id="rId9"/>
    <p:sldId id="263" r:id="rId10"/>
    <p:sldId id="264" r:id="rId11"/>
    <p:sldId id="279" r:id="rId12"/>
    <p:sldId id="265" r:id="rId13"/>
    <p:sldId id="269" r:id="rId14"/>
    <p:sldId id="272" r:id="rId15"/>
    <p:sldId id="273" r:id="rId16"/>
    <p:sldId id="274" r:id="rId17"/>
    <p:sldId id="276" r:id="rId18"/>
    <p:sldId id="275" r:id="rId19"/>
    <p:sldId id="280" r:id="rId20"/>
    <p:sldId id="292" r:id="rId21"/>
    <p:sldId id="281" r:id="rId22"/>
    <p:sldId id="299" r:id="rId23"/>
    <p:sldId id="266" r:id="rId24"/>
    <p:sldId id="283" r:id="rId25"/>
    <p:sldId id="284" r:id="rId26"/>
    <p:sldId id="285" r:id="rId27"/>
    <p:sldId id="290" r:id="rId28"/>
    <p:sldId id="314" r:id="rId29"/>
    <p:sldId id="315" r:id="rId30"/>
    <p:sldId id="267" r:id="rId31"/>
    <p:sldId id="295" r:id="rId32"/>
    <p:sldId id="296" r:id="rId33"/>
    <p:sldId id="286" r:id="rId34"/>
    <p:sldId id="287" r:id="rId35"/>
    <p:sldId id="288" r:id="rId36"/>
    <p:sldId id="289" r:id="rId37"/>
    <p:sldId id="300" r:id="rId38"/>
    <p:sldId id="298" r:id="rId39"/>
    <p:sldId id="301" r:id="rId40"/>
    <p:sldId id="302" r:id="rId41"/>
    <p:sldId id="303" r:id="rId42"/>
    <p:sldId id="270" r:id="rId43"/>
    <p:sldId id="291" r:id="rId44"/>
    <p:sldId id="271" r:id="rId45"/>
    <p:sldId id="304" r:id="rId46"/>
    <p:sldId id="305" r:id="rId47"/>
    <p:sldId id="306" r:id="rId48"/>
    <p:sldId id="307" r:id="rId49"/>
    <p:sldId id="308" r:id="rId50"/>
    <p:sldId id="311" r:id="rId51"/>
    <p:sldId id="312" r:id="rId52"/>
    <p:sldId id="313" r:id="rId53"/>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441" autoAdjust="0"/>
  </p:normalViewPr>
  <p:slideViewPr>
    <p:cSldViewPr>
      <p:cViewPr varScale="1">
        <p:scale>
          <a:sx n="52" d="100"/>
          <a:sy n="52" d="100"/>
        </p:scale>
        <p:origin x="-94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06902F90-BCE5-40EF-90DF-F60F83DD2C5A}" type="datetimeFigureOut">
              <a:rPr lang="en-US" smtClean="0"/>
              <a:t>8/26/2013</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CB8B2CA9-5DFD-4C9C-BBCB-BD3605518847}" type="slidenum">
              <a:rPr lang="en-US" smtClean="0"/>
              <a:t>‹#›</a:t>
            </a:fld>
            <a:endParaRPr lang="en-US"/>
          </a:p>
        </p:txBody>
      </p:sp>
    </p:spTree>
    <p:extLst>
      <p:ext uri="{BB962C8B-B14F-4D97-AF65-F5344CB8AC3E}">
        <p14:creationId xmlns:p14="http://schemas.microsoft.com/office/powerpoint/2010/main" val="1778717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A7FC558B-16F3-4349-9194-4285D11C2F28}" type="datetimeFigureOut">
              <a:rPr lang="en-US" smtClean="0"/>
              <a:t>8/26/2013</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1D61C164-BA6B-4A70-836E-CCCEBC7EFFD5}" type="slidenum">
              <a:rPr lang="en-US" smtClean="0"/>
              <a:t>‹#›</a:t>
            </a:fld>
            <a:endParaRPr lang="en-US" dirty="0"/>
          </a:p>
        </p:txBody>
      </p:sp>
    </p:spTree>
    <p:extLst>
      <p:ext uri="{BB962C8B-B14F-4D97-AF65-F5344CB8AC3E}">
        <p14:creationId xmlns:p14="http://schemas.microsoft.com/office/powerpoint/2010/main" val="155546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552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a:lvl1pPr>
          </a:lstStyle>
          <a:p>
            <a:fld id="{B68D2E28-9181-47A6-867A-BF81AE3B5A34}" type="datetime1">
              <a:rPr lang="en-US" smtClean="0"/>
              <a:t>8/26/2013</a:t>
            </a:fld>
            <a:endParaRPr lang="en-US" dirty="0"/>
          </a:p>
        </p:txBody>
      </p:sp>
      <p:sp>
        <p:nvSpPr>
          <p:cNvPr id="5" name="Rectangle 5"/>
          <p:cNvSpPr>
            <a:spLocks noGrp="1" noChangeArrowheads="1"/>
          </p:cNvSpPr>
          <p:nvPr>
            <p:ph type="ftr" sz="quarter" idx="11"/>
          </p:nvPr>
        </p:nvSpPr>
        <p:spPr>
          <a:xfrm>
            <a:off x="2667000" y="6245225"/>
            <a:ext cx="3810000" cy="476250"/>
          </a:xfrm>
        </p:spPr>
        <p:txBody>
          <a:bodyPr/>
          <a:lstStyle>
            <a:lvl1pPr>
              <a:defRPr sz="1400" dirty="0"/>
            </a:lvl1pPr>
          </a:lstStyle>
          <a:p>
            <a:r>
              <a:rPr lang="en-US" dirty="0" smtClean="0"/>
              <a:t>Copyright 2013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fld id="{125338EB-7088-45A6-987E-B49C46D0601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F3B8FBB-5BCB-4D5D-9895-C3AB282E8799}" type="datetime1">
              <a:rPr lang="en-US" smtClean="0"/>
              <a:t>8/26/2013</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Copyright 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125338EB-7088-45A6-987E-B49C46D0601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DFA2C44-1A01-443C-A482-38CBBEDD2C9A}" type="datetime1">
              <a:rPr lang="en-US" smtClean="0"/>
              <a:t>8/26/2013</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Copyright 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125338EB-7088-45A6-987E-B49C46D0601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2A1C450E-7C1A-41D5-8BB7-B5188C756F35}" type="datetime1">
              <a:rPr lang="en-US" smtClean="0"/>
              <a:t>8/26/2013</a:t>
            </a:fld>
            <a:endParaRPr lang="en-US" dirty="0"/>
          </a:p>
        </p:txBody>
      </p:sp>
      <p:sp>
        <p:nvSpPr>
          <p:cNvPr id="4" name="Rectangle 5"/>
          <p:cNvSpPr>
            <a:spLocks noGrp="1" noChangeArrowheads="1"/>
          </p:cNvSpPr>
          <p:nvPr>
            <p:ph type="ftr" sz="quarter" idx="11"/>
          </p:nvPr>
        </p:nvSpPr>
        <p:spPr>
          <a:ln/>
        </p:spPr>
        <p:txBody>
          <a:bodyPr/>
          <a:lstStyle>
            <a:lvl1pPr>
              <a:defRPr/>
            </a:lvl1pPr>
          </a:lstStyle>
          <a:p>
            <a:r>
              <a:rPr lang="en-US" dirty="0" smtClean="0"/>
              <a:t>Copyright 2013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125338EB-7088-45A6-987E-B49C46D06019}"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6FB91FC-CC0E-4CAD-9852-A87970F4FB8D}" type="datetime1">
              <a:rPr lang="en-US" smtClean="0"/>
              <a:t>8/26/2013</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smtClean="0"/>
              <a:t>Copyright 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125338EB-7088-45A6-987E-B49C46D06019}"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ln/>
        </p:spPr>
        <p:txBody>
          <a:bodyPr/>
          <a:lstStyle>
            <a:lvl1pPr>
              <a:defRPr/>
            </a:lvl1pPr>
          </a:lstStyle>
          <a:p>
            <a:fld id="{A5576468-781B-49E3-B194-BAB12F91CF3D}" type="datetime1">
              <a:rPr lang="en-US" smtClean="0"/>
              <a:t>8/26/2013</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Copyright 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125338EB-7088-45A6-987E-B49C46D0601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5B64E79-092B-4CFC-AE6E-A82967AC6711}" type="datetime1">
              <a:rPr lang="en-US" smtClean="0"/>
              <a:t>8/26/2013</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Copyright 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125338EB-7088-45A6-987E-B49C46D0601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562CB7F-2B59-4641-BE93-CC071CFF2B73}" type="datetime1">
              <a:rPr lang="en-US" smtClean="0"/>
              <a:t>8/26/2013</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Copyright 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125338EB-7088-45A6-987E-B49C46D0601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16EAA11-6C47-47FD-BE97-B73C92B19313}" type="datetime1">
              <a:rPr lang="en-US" smtClean="0"/>
              <a:t>8/26/2013</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smtClean="0"/>
              <a:t>Copyright 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125338EB-7088-45A6-987E-B49C46D0601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8D96F74A-78AC-4430-8AF3-8484D93E037C}" type="datetime1">
              <a:rPr lang="en-US" smtClean="0"/>
              <a:t>8/26/2013</a:t>
            </a:fld>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dirty="0" smtClean="0"/>
              <a:t>Copyright 2013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125338EB-7088-45A6-987E-B49C46D0601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EA9C717F-F185-430B-A3C2-90AAF17172C1}" type="datetime1">
              <a:rPr lang="en-US" smtClean="0"/>
              <a:t>8/26/2013</a:t>
            </a:fld>
            <a:endParaRPr lang="en-US" dirty="0"/>
          </a:p>
        </p:txBody>
      </p:sp>
      <p:sp>
        <p:nvSpPr>
          <p:cNvPr id="4" name="Rectangle 5"/>
          <p:cNvSpPr>
            <a:spLocks noGrp="1" noChangeArrowheads="1"/>
          </p:cNvSpPr>
          <p:nvPr>
            <p:ph type="ftr" sz="quarter" idx="11"/>
          </p:nvPr>
        </p:nvSpPr>
        <p:spPr>
          <a:ln/>
        </p:spPr>
        <p:txBody>
          <a:bodyPr/>
          <a:lstStyle>
            <a:lvl1pPr>
              <a:defRPr/>
            </a:lvl1pPr>
          </a:lstStyle>
          <a:p>
            <a:r>
              <a:rPr lang="en-US" dirty="0" smtClean="0"/>
              <a:t>Copyright 2013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125338EB-7088-45A6-987E-B49C46D0601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4AF5D3F-8BF8-4BE0-92DB-B8B511CBBD43}" type="datetime1">
              <a:rPr lang="en-US" smtClean="0"/>
              <a:t>8/26/2013</a:t>
            </a:fld>
            <a:endParaRPr lang="en-US" dirty="0"/>
          </a:p>
        </p:txBody>
      </p:sp>
      <p:sp>
        <p:nvSpPr>
          <p:cNvPr id="3" name="Rectangle 5"/>
          <p:cNvSpPr>
            <a:spLocks noGrp="1" noChangeArrowheads="1"/>
          </p:cNvSpPr>
          <p:nvPr>
            <p:ph type="ftr" sz="quarter" idx="11"/>
          </p:nvPr>
        </p:nvSpPr>
        <p:spPr>
          <a:ln/>
        </p:spPr>
        <p:txBody>
          <a:bodyPr/>
          <a:lstStyle>
            <a:lvl1pPr>
              <a:defRPr/>
            </a:lvl1pPr>
          </a:lstStyle>
          <a:p>
            <a:r>
              <a:rPr lang="en-US" dirty="0" smtClean="0"/>
              <a:t>Copyright 2013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fld id="{125338EB-7088-45A6-987E-B49C46D0601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601E2DF-C42C-4757-86F3-336D0C69F4D2}" type="datetime1">
              <a:rPr lang="en-US" smtClean="0"/>
              <a:t>8/26/2013</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smtClean="0"/>
              <a:t>Copyright 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125338EB-7088-45A6-987E-B49C46D0601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FA94119-D77F-4F71-8D1A-3DC638DB0396}" type="datetime1">
              <a:rPr lang="en-US" smtClean="0"/>
              <a:t>8/26/2013</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smtClean="0"/>
              <a:t>Copyright 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125338EB-7088-45A6-987E-B49C46D0601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fld id="{6FA77C7E-F5B3-4CDF-A720-C1E10D2D36C3}" type="datetime1">
              <a:rPr lang="en-US" smtClean="0"/>
              <a:t>8/26/2013</a:t>
            </a:fld>
            <a:endParaRPr lang="en-US" dirty="0"/>
          </a:p>
        </p:txBody>
      </p:sp>
      <p:sp>
        <p:nvSpPr>
          <p:cNvPr id="54277"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a:lvl1pPr>
          </a:lstStyle>
          <a:p>
            <a:r>
              <a:rPr lang="en-US" dirty="0" smtClean="0"/>
              <a:t>Copyright 2013 Kenneth M. Chipps Ph.D. www.chipps.com</a:t>
            </a:r>
            <a:endParaRPr lang="en-US" dirty="0"/>
          </a:p>
        </p:txBody>
      </p:sp>
      <p:sp>
        <p:nvSpPr>
          <p:cNvPr id="54278"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5338EB-7088-45A6-987E-B49C46D0601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Wacom Tablets</a:t>
            </a:r>
            <a:br>
              <a:rPr lang="en-US" dirty="0" smtClean="0"/>
            </a:br>
            <a:r>
              <a:rPr lang="en-US" dirty="0" smtClean="0"/>
              <a:t>For Class</a:t>
            </a:r>
            <a:endParaRPr lang="en-US" dirty="0"/>
          </a:p>
        </p:txBody>
      </p:sp>
      <p:sp>
        <p:nvSpPr>
          <p:cNvPr id="3" name="Subtitle 2"/>
          <p:cNvSpPr>
            <a:spLocks noGrp="1"/>
          </p:cNvSpPr>
          <p:nvPr>
            <p:ph type="subTitle" idx="1"/>
          </p:nvPr>
        </p:nvSpPr>
        <p:spPr/>
        <p:txBody>
          <a:bodyPr/>
          <a:lstStyle/>
          <a:p>
            <a:r>
              <a:rPr lang="en-US" sz="2400" dirty="0" smtClean="0"/>
              <a:t>Last Update </a:t>
            </a:r>
            <a:r>
              <a:rPr lang="en-US" sz="2400" dirty="0" smtClean="0"/>
              <a:t>2013.08.26</a:t>
            </a:r>
            <a:endParaRPr lang="en-US" sz="2400" dirty="0" smtClean="0"/>
          </a:p>
          <a:p>
            <a:r>
              <a:rPr lang="en-US" sz="2400" dirty="0" smtClean="0"/>
              <a:t>1.3.0</a:t>
            </a:r>
            <a:endParaRPr lang="en-US" sz="2400"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1</a:t>
            </a:fld>
            <a:endParaRPr lang="en-US" dirty="0"/>
          </a:p>
        </p:txBody>
      </p:sp>
    </p:spTree>
    <p:extLst>
      <p:ext uri="{BB962C8B-B14F-4D97-AF65-F5344CB8AC3E}">
        <p14:creationId xmlns:p14="http://schemas.microsoft.com/office/powerpoint/2010/main" val="238701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a:t>
            </a:r>
            <a:r>
              <a:rPr lang="en-US" baseline="0" dirty="0" smtClean="0"/>
              <a:t>g the Tablet</a:t>
            </a:r>
            <a:endParaRPr lang="en-US" dirty="0"/>
          </a:p>
        </p:txBody>
      </p:sp>
      <p:sp>
        <p:nvSpPr>
          <p:cNvPr id="3" name="Content Placeholder 2"/>
          <p:cNvSpPr>
            <a:spLocks noGrp="1"/>
          </p:cNvSpPr>
          <p:nvPr>
            <p:ph idx="1"/>
          </p:nvPr>
        </p:nvSpPr>
        <p:spPr/>
        <p:txBody>
          <a:bodyPr/>
          <a:lstStyle/>
          <a:p>
            <a:r>
              <a:rPr lang="en-US" dirty="0" smtClean="0"/>
              <a:t>The tablet is just another input</a:t>
            </a:r>
            <a:r>
              <a:rPr lang="en-US" baseline="0" dirty="0" smtClean="0"/>
              <a:t> device</a:t>
            </a:r>
          </a:p>
          <a:p>
            <a:r>
              <a:rPr lang="en-US" baseline="0" dirty="0" smtClean="0"/>
              <a:t>It can be used as a substitute for or in addition to other input devices</a:t>
            </a:r>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10</a:t>
            </a:fld>
            <a:endParaRPr lang="en-US" dirty="0"/>
          </a:p>
        </p:txBody>
      </p:sp>
    </p:spTree>
    <p:extLst>
      <p:ext uri="{BB962C8B-B14F-4D97-AF65-F5344CB8AC3E}">
        <p14:creationId xmlns:p14="http://schemas.microsoft.com/office/powerpoint/2010/main" val="2468047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the Tablet</a:t>
            </a:r>
            <a:endParaRPr lang="en-US" dirty="0"/>
          </a:p>
        </p:txBody>
      </p:sp>
      <p:sp>
        <p:nvSpPr>
          <p:cNvPr id="3" name="Content Placeholder 2"/>
          <p:cNvSpPr>
            <a:spLocks noGrp="1"/>
          </p:cNvSpPr>
          <p:nvPr>
            <p:ph idx="1"/>
          </p:nvPr>
        </p:nvSpPr>
        <p:spPr/>
        <p:txBody>
          <a:bodyPr/>
          <a:lstStyle/>
          <a:p>
            <a:r>
              <a:rPr lang="en-US" dirty="0" smtClean="0"/>
              <a:t>Uses</a:t>
            </a:r>
            <a:r>
              <a:rPr lang="en-US" baseline="0" dirty="0" smtClean="0"/>
              <a:t> of the tablet for class include</a:t>
            </a:r>
          </a:p>
          <a:p>
            <a:pPr lvl="1"/>
            <a:r>
              <a:rPr lang="en-US" dirty="0" smtClean="0"/>
              <a:t>Drawing diagrams</a:t>
            </a:r>
          </a:p>
          <a:p>
            <a:pPr lvl="1"/>
            <a:r>
              <a:rPr lang="en-US" dirty="0" smtClean="0"/>
              <a:t>Annotating slides</a:t>
            </a:r>
          </a:p>
          <a:p>
            <a:pPr lvl="1"/>
            <a:r>
              <a:rPr lang="en-US" dirty="0" smtClean="0"/>
              <a:t>Annotating</a:t>
            </a:r>
            <a:r>
              <a:rPr lang="en-US" baseline="0" dirty="0" smtClean="0"/>
              <a:t> videos</a:t>
            </a:r>
          </a:p>
          <a:p>
            <a:pPr lvl="1"/>
            <a:r>
              <a:rPr lang="en-US" baseline="0" dirty="0" smtClean="0"/>
              <a:t>Annotating live displays</a:t>
            </a:r>
          </a:p>
          <a:p>
            <a:pPr lvl="1"/>
            <a:r>
              <a:rPr lang="en-US" baseline="0" dirty="0" smtClean="0"/>
              <a:t>Correcting documents</a:t>
            </a:r>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11</a:t>
            </a:fld>
            <a:endParaRPr lang="en-US" dirty="0"/>
          </a:p>
        </p:txBody>
      </p:sp>
    </p:spTree>
    <p:extLst>
      <p:ext uri="{BB962C8B-B14F-4D97-AF65-F5344CB8AC3E}">
        <p14:creationId xmlns:p14="http://schemas.microsoft.com/office/powerpoint/2010/main" val="73468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a:t>
            </a:r>
            <a:r>
              <a:rPr lang="en-US" baseline="0" dirty="0" smtClean="0"/>
              <a:t> Diagrams</a:t>
            </a:r>
            <a:endParaRPr lang="en-US" dirty="0"/>
          </a:p>
        </p:txBody>
      </p:sp>
      <p:sp>
        <p:nvSpPr>
          <p:cNvPr id="3" name="Content Placeholder 2"/>
          <p:cNvSpPr>
            <a:spLocks noGrp="1"/>
          </p:cNvSpPr>
          <p:nvPr>
            <p:ph idx="1"/>
          </p:nvPr>
        </p:nvSpPr>
        <p:spPr/>
        <p:txBody>
          <a:bodyPr/>
          <a:lstStyle/>
          <a:p>
            <a:r>
              <a:rPr lang="en-US" dirty="0" smtClean="0"/>
              <a:t>Any suitable program can be used to draw freehand illustrations</a:t>
            </a:r>
          </a:p>
          <a:p>
            <a:r>
              <a:rPr lang="en-US" dirty="0" smtClean="0"/>
              <a:t>An </a:t>
            </a:r>
            <a:r>
              <a:rPr lang="en-US" baseline="0" dirty="0" smtClean="0"/>
              <a:t>example is Sketchbook Express that can be downloaded from Wacom after registering the Intuos tablet</a:t>
            </a:r>
          </a:p>
          <a:p>
            <a:r>
              <a:rPr lang="en-US" baseline="0" dirty="0" smtClean="0"/>
              <a:t>It is easy to use and provides a full screen sheet of paper to work on</a:t>
            </a:r>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12</a:t>
            </a:fld>
            <a:endParaRPr lang="en-US" dirty="0"/>
          </a:p>
        </p:txBody>
      </p:sp>
    </p:spTree>
    <p:extLst>
      <p:ext uri="{BB962C8B-B14F-4D97-AF65-F5344CB8AC3E}">
        <p14:creationId xmlns:p14="http://schemas.microsoft.com/office/powerpoint/2010/main" val="1153914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a:t>
            </a:r>
            <a:r>
              <a:rPr lang="en-US" baseline="0" dirty="0" smtClean="0"/>
              <a:t> Diagrams</a:t>
            </a:r>
            <a:endParaRPr lang="en-US" dirty="0"/>
          </a:p>
        </p:txBody>
      </p:sp>
      <p:sp>
        <p:nvSpPr>
          <p:cNvPr id="3" name="Content Placeholder 2"/>
          <p:cNvSpPr>
            <a:spLocks noGrp="1"/>
          </p:cNvSpPr>
          <p:nvPr>
            <p:ph idx="1"/>
          </p:nvPr>
        </p:nvSpPr>
        <p:spPr/>
        <p:txBody>
          <a:bodyPr/>
          <a:lstStyle/>
          <a:p>
            <a:r>
              <a:rPr lang="en-US" dirty="0" smtClean="0"/>
              <a:t>Pressing the T or Tab button toggles all of the extra windows</a:t>
            </a:r>
            <a:r>
              <a:rPr lang="en-US" baseline="0" dirty="0" smtClean="0"/>
              <a:t> on or off so you can draw and then let the students clearly see what was drawn</a:t>
            </a:r>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13</a:t>
            </a:fld>
            <a:endParaRPr lang="en-US" dirty="0"/>
          </a:p>
        </p:txBody>
      </p:sp>
    </p:spTree>
    <p:extLst>
      <p:ext uri="{BB962C8B-B14F-4D97-AF65-F5344CB8AC3E}">
        <p14:creationId xmlns:p14="http://schemas.microsoft.com/office/powerpoint/2010/main" val="2406287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Annotating Slides in PowerPoint</a:t>
            </a:r>
            <a:endParaRPr lang="en-US" dirty="0"/>
          </a:p>
        </p:txBody>
      </p:sp>
      <p:sp>
        <p:nvSpPr>
          <p:cNvPr id="3" name="Content Placeholder 2"/>
          <p:cNvSpPr>
            <a:spLocks noGrp="1"/>
          </p:cNvSpPr>
          <p:nvPr>
            <p:ph idx="1"/>
          </p:nvPr>
        </p:nvSpPr>
        <p:spPr/>
        <p:txBody>
          <a:bodyPr/>
          <a:lstStyle/>
          <a:p>
            <a:r>
              <a:rPr lang="en-US" dirty="0" smtClean="0"/>
              <a:t>It is not at all obvious as to how to annotate</a:t>
            </a:r>
            <a:r>
              <a:rPr lang="en-US" baseline="0" dirty="0" smtClean="0"/>
              <a:t> slides when they are running in full screen mode in PowerPoint</a:t>
            </a:r>
          </a:p>
          <a:p>
            <a:r>
              <a:rPr lang="en-US" baseline="0" dirty="0" smtClean="0"/>
              <a:t>The procedure I discovered by consulting the source of all knowledge is this</a:t>
            </a:r>
          </a:p>
          <a:p>
            <a:pPr lvl="1"/>
            <a:r>
              <a:rPr lang="en-US" dirty="0" smtClean="0"/>
              <a:t>Start the</a:t>
            </a:r>
            <a:r>
              <a:rPr lang="en-US" baseline="0" dirty="0" smtClean="0"/>
              <a:t> slide show in PowerPoint</a:t>
            </a:r>
          </a:p>
          <a:p>
            <a:pPr lvl="1"/>
            <a:r>
              <a:rPr lang="en-US" baseline="0" dirty="0" smtClean="0"/>
              <a:t>Hover the pen just to the right of the bottom left corner until a small slanted pen appears</a:t>
            </a:r>
          </a:p>
          <a:p>
            <a:pPr lvl="1"/>
            <a:r>
              <a:rPr lang="en-US" baseline="0" dirty="0" smtClean="0"/>
              <a:t>It looks like this</a:t>
            </a:r>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14</a:t>
            </a:fld>
            <a:endParaRPr lang="en-US" dirty="0"/>
          </a:p>
        </p:txBody>
      </p:sp>
    </p:spTree>
    <p:extLst>
      <p:ext uri="{BB962C8B-B14F-4D97-AF65-F5344CB8AC3E}">
        <p14:creationId xmlns:p14="http://schemas.microsoft.com/office/powerpoint/2010/main" val="1531466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Annotating Slides in PowerPoint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15</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45" r="12623"/>
          <a:stretch/>
        </p:blipFill>
        <p:spPr bwMode="auto">
          <a:xfrm>
            <a:off x="1514232" y="1600200"/>
            <a:ext cx="6029568" cy="452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825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Annotating Slides in PowerPoint</a:t>
            </a:r>
          </a:p>
        </p:txBody>
      </p:sp>
      <p:sp>
        <p:nvSpPr>
          <p:cNvPr id="3" name="Content Placeholder 2"/>
          <p:cNvSpPr>
            <a:spLocks noGrp="1"/>
          </p:cNvSpPr>
          <p:nvPr>
            <p:ph idx="1"/>
          </p:nvPr>
        </p:nvSpPr>
        <p:spPr/>
        <p:txBody>
          <a:bodyPr/>
          <a:lstStyle/>
          <a:p>
            <a:r>
              <a:rPr lang="en-US" dirty="0" smtClean="0"/>
              <a:t>Click on this pen</a:t>
            </a:r>
            <a:r>
              <a:rPr lang="en-US" baseline="0" dirty="0" smtClean="0"/>
              <a:t> with the tablet’s pen</a:t>
            </a:r>
          </a:p>
          <a:p>
            <a:r>
              <a:rPr lang="en-US" baseline="0" dirty="0" smtClean="0"/>
              <a:t>A popup menu will appear</a:t>
            </a:r>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16</a:t>
            </a:fld>
            <a:endParaRPr lang="en-US" dirty="0"/>
          </a:p>
        </p:txBody>
      </p:sp>
    </p:spTree>
    <p:extLst>
      <p:ext uri="{BB962C8B-B14F-4D97-AF65-F5344CB8AC3E}">
        <p14:creationId xmlns:p14="http://schemas.microsoft.com/office/powerpoint/2010/main" val="3893538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Annotating Slides in PowerPoint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17</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76" r="54772"/>
          <a:stretch/>
        </p:blipFill>
        <p:spPr bwMode="auto">
          <a:xfrm>
            <a:off x="1384861" y="1676400"/>
            <a:ext cx="6158939" cy="4462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789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Annotating Slides in PowerPoint</a:t>
            </a:r>
          </a:p>
        </p:txBody>
      </p:sp>
      <p:sp>
        <p:nvSpPr>
          <p:cNvPr id="3" name="Content Placeholder 2"/>
          <p:cNvSpPr>
            <a:spLocks noGrp="1"/>
          </p:cNvSpPr>
          <p:nvPr>
            <p:ph idx="1"/>
          </p:nvPr>
        </p:nvSpPr>
        <p:spPr/>
        <p:txBody>
          <a:bodyPr/>
          <a:lstStyle/>
          <a:p>
            <a:r>
              <a:rPr lang="en-US" dirty="0" smtClean="0"/>
              <a:t>Select the pen</a:t>
            </a:r>
          </a:p>
          <a:p>
            <a:r>
              <a:rPr lang="en-US" dirty="0" smtClean="0"/>
              <a:t>Begin writing</a:t>
            </a:r>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18</a:t>
            </a:fld>
            <a:endParaRPr lang="en-US" dirty="0"/>
          </a:p>
        </p:txBody>
      </p:sp>
    </p:spTree>
    <p:extLst>
      <p:ext uri="{BB962C8B-B14F-4D97-AF65-F5344CB8AC3E}">
        <p14:creationId xmlns:p14="http://schemas.microsoft.com/office/powerpoint/2010/main" val="2063962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Annotating</a:t>
            </a:r>
            <a:r>
              <a:rPr lang="en-US" baseline="0" dirty="0" smtClean="0"/>
              <a:t> Videos</a:t>
            </a:r>
            <a:endParaRPr lang="en-US" dirty="0"/>
          </a:p>
        </p:txBody>
      </p:sp>
      <p:sp>
        <p:nvSpPr>
          <p:cNvPr id="3" name="Content Placeholder 2"/>
          <p:cNvSpPr>
            <a:spLocks noGrp="1"/>
          </p:cNvSpPr>
          <p:nvPr>
            <p:ph idx="1"/>
          </p:nvPr>
        </p:nvSpPr>
        <p:spPr/>
        <p:txBody>
          <a:bodyPr/>
          <a:lstStyle/>
          <a:p>
            <a:r>
              <a:rPr lang="en-US" dirty="0" smtClean="0"/>
              <a:t>To write on a video while it is running or stopped an</a:t>
            </a:r>
            <a:r>
              <a:rPr lang="en-US" baseline="0" dirty="0" smtClean="0"/>
              <a:t> overlay program is required</a:t>
            </a:r>
          </a:p>
          <a:p>
            <a:r>
              <a:rPr lang="en-US" baseline="0" dirty="0" smtClean="0"/>
              <a:t>The only one I have found so far is Ink2Go</a:t>
            </a:r>
          </a:p>
          <a:p>
            <a:r>
              <a:rPr lang="en-US" baseline="0" dirty="0" smtClean="0"/>
              <a:t>To use it you must move back and forth between the mouse and the pen or program the pen’s slide switch to do the navigation functions such as starting and stopping the video</a:t>
            </a:r>
            <a:endParaRPr lang="en-US" dirty="0" smtClean="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19</a:t>
            </a:fld>
            <a:endParaRPr lang="en-US" dirty="0"/>
          </a:p>
        </p:txBody>
      </p:sp>
    </p:spTree>
    <p:extLst>
      <p:ext uri="{BB962C8B-B14F-4D97-AF65-F5344CB8AC3E}">
        <p14:creationId xmlns:p14="http://schemas.microsoft.com/office/powerpoint/2010/main" val="2280989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Wacom </a:t>
            </a:r>
            <a:r>
              <a:rPr lang="en-US" dirty="0" smtClean="0"/>
              <a:t>Tablets</a:t>
            </a:r>
            <a:endParaRPr lang="en-US" dirty="0"/>
          </a:p>
        </p:txBody>
      </p:sp>
      <p:sp>
        <p:nvSpPr>
          <p:cNvPr id="3" name="Content Placeholder 2"/>
          <p:cNvSpPr>
            <a:spLocks noGrp="1"/>
          </p:cNvSpPr>
          <p:nvPr>
            <p:ph idx="1"/>
          </p:nvPr>
        </p:nvSpPr>
        <p:spPr/>
        <p:txBody>
          <a:bodyPr/>
          <a:lstStyle/>
          <a:p>
            <a:r>
              <a:rPr lang="en-US" dirty="0" smtClean="0"/>
              <a:t>Wacom tablets come in two basic forms</a:t>
            </a:r>
          </a:p>
          <a:p>
            <a:pPr lvl="1"/>
            <a:r>
              <a:rPr lang="en-US" dirty="0" smtClean="0"/>
              <a:t>Single</a:t>
            </a:r>
            <a:r>
              <a:rPr lang="en-US" baseline="0" dirty="0" smtClean="0"/>
              <a:t> Screen</a:t>
            </a:r>
          </a:p>
          <a:p>
            <a:pPr lvl="1"/>
            <a:r>
              <a:rPr lang="en-US" dirty="0" smtClean="0"/>
              <a:t>Separate Screen</a:t>
            </a:r>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2</a:t>
            </a:fld>
            <a:endParaRPr lang="en-US" dirty="0"/>
          </a:p>
        </p:txBody>
      </p:sp>
    </p:spTree>
    <p:extLst>
      <p:ext uri="{BB962C8B-B14F-4D97-AF65-F5344CB8AC3E}">
        <p14:creationId xmlns:p14="http://schemas.microsoft.com/office/powerpoint/2010/main" val="365466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Annotating Live Displays</a:t>
            </a:r>
            <a:endParaRPr lang="en-US" dirty="0"/>
          </a:p>
        </p:txBody>
      </p:sp>
      <p:sp>
        <p:nvSpPr>
          <p:cNvPr id="3" name="Content Placeholder 2"/>
          <p:cNvSpPr>
            <a:spLocks noGrp="1"/>
          </p:cNvSpPr>
          <p:nvPr>
            <p:ph idx="1"/>
          </p:nvPr>
        </p:nvSpPr>
        <p:spPr/>
        <p:txBody>
          <a:bodyPr/>
          <a:lstStyle/>
          <a:p>
            <a:r>
              <a:rPr lang="en-US" dirty="0" smtClean="0"/>
              <a:t>The</a:t>
            </a:r>
            <a:r>
              <a:rPr lang="en-US" baseline="0" dirty="0" smtClean="0"/>
              <a:t> only way I have found to write on a web page or other running program that does not directly support the tablet is to use an overlay program</a:t>
            </a:r>
          </a:p>
          <a:p>
            <a:r>
              <a:rPr lang="en-US" baseline="0" dirty="0" smtClean="0"/>
              <a:t>In this case Ink2Go as well</a:t>
            </a:r>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20</a:t>
            </a:fld>
            <a:endParaRPr lang="en-US" dirty="0"/>
          </a:p>
        </p:txBody>
      </p:sp>
    </p:spTree>
    <p:extLst>
      <p:ext uri="{BB962C8B-B14F-4D97-AF65-F5344CB8AC3E}">
        <p14:creationId xmlns:p14="http://schemas.microsoft.com/office/powerpoint/2010/main" val="1603701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Ink2Go</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21</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43443"/>
            <a:ext cx="8168640" cy="407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920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Ink2Go</a:t>
            </a:r>
            <a:endParaRPr lang="en-US" dirty="0"/>
          </a:p>
        </p:txBody>
      </p:sp>
      <p:sp>
        <p:nvSpPr>
          <p:cNvPr id="3" name="Content Placeholder 2"/>
          <p:cNvSpPr>
            <a:spLocks noGrp="1"/>
          </p:cNvSpPr>
          <p:nvPr>
            <p:ph idx="1"/>
          </p:nvPr>
        </p:nvSpPr>
        <p:spPr/>
        <p:txBody>
          <a:bodyPr/>
          <a:lstStyle/>
          <a:p>
            <a:r>
              <a:rPr lang="en-US" dirty="0" smtClean="0"/>
              <a:t>This does not appear to be an entirely</a:t>
            </a:r>
            <a:r>
              <a:rPr lang="en-US" baseline="0" dirty="0" smtClean="0"/>
              <a:t> stable program as it functions fine, but reports an app crash each time it is exited</a:t>
            </a:r>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22</a:t>
            </a:fld>
            <a:endParaRPr lang="en-US" dirty="0"/>
          </a:p>
        </p:txBody>
      </p:sp>
    </p:spTree>
    <p:extLst>
      <p:ext uri="{BB962C8B-B14F-4D97-AF65-F5344CB8AC3E}">
        <p14:creationId xmlns:p14="http://schemas.microsoft.com/office/powerpoint/2010/main" val="2730912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Annotating Word</a:t>
            </a:r>
            <a:r>
              <a:rPr lang="en-US" baseline="0" dirty="0" smtClean="0"/>
              <a:t> Documents</a:t>
            </a:r>
            <a:endParaRPr lang="en-US" dirty="0"/>
          </a:p>
        </p:txBody>
      </p:sp>
      <p:sp>
        <p:nvSpPr>
          <p:cNvPr id="3" name="Content Placeholder 2"/>
          <p:cNvSpPr>
            <a:spLocks noGrp="1"/>
          </p:cNvSpPr>
          <p:nvPr>
            <p:ph idx="1"/>
          </p:nvPr>
        </p:nvSpPr>
        <p:spPr/>
        <p:txBody>
          <a:bodyPr/>
          <a:lstStyle/>
          <a:p>
            <a:r>
              <a:rPr lang="en-US" dirty="0" smtClean="0"/>
              <a:t>To write directly on a Word document</a:t>
            </a:r>
          </a:p>
          <a:p>
            <a:pPr lvl="1"/>
            <a:r>
              <a:rPr lang="en-US" baseline="0" dirty="0" smtClean="0"/>
              <a:t>Open the document</a:t>
            </a:r>
          </a:p>
          <a:p>
            <a:pPr lvl="1"/>
            <a:r>
              <a:rPr lang="en-US" baseline="0" dirty="0" smtClean="0"/>
              <a:t>The pen will not work at this point</a:t>
            </a:r>
          </a:p>
          <a:p>
            <a:pPr lvl="1"/>
            <a:r>
              <a:rPr lang="en-US" baseline="0" dirty="0" smtClean="0"/>
              <a:t>Touch the document with the pen tip</a:t>
            </a:r>
          </a:p>
          <a:p>
            <a:pPr lvl="1"/>
            <a:r>
              <a:rPr lang="en-US" baseline="0" dirty="0" smtClean="0"/>
              <a:t>The Ink Tools Pen menu will appear in the Ribbon</a:t>
            </a:r>
          </a:p>
          <a:p>
            <a:pPr lvl="1"/>
            <a:r>
              <a:rPr lang="en-US" baseline="0" dirty="0" smtClean="0"/>
              <a:t>Click on the Pen menu in the Ribbon</a:t>
            </a:r>
          </a:p>
          <a:p>
            <a:pPr lvl="0"/>
            <a:r>
              <a:rPr lang="en-US" dirty="0" smtClean="0"/>
              <a:t>Now you</a:t>
            </a:r>
            <a:r>
              <a:rPr lang="en-US" baseline="0" dirty="0" smtClean="0"/>
              <a:t> can write on the document</a:t>
            </a:r>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23</a:t>
            </a:fld>
            <a:endParaRPr lang="en-US" dirty="0"/>
          </a:p>
        </p:txBody>
      </p:sp>
    </p:spTree>
    <p:extLst>
      <p:ext uri="{BB962C8B-B14F-4D97-AF65-F5344CB8AC3E}">
        <p14:creationId xmlns:p14="http://schemas.microsoft.com/office/powerpoint/2010/main" val="64764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Annotating Word Documents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24</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5539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174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Annotating Word Documents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25</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688306"/>
            <a:ext cx="8231511" cy="410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bwMode="auto">
          <a:xfrm>
            <a:off x="4114800" y="1371600"/>
            <a:ext cx="838200" cy="838200"/>
          </a:xfrm>
          <a:prstGeom prst="ellipse">
            <a:avLst/>
          </a:prstGeom>
          <a:noFill/>
          <a:ln w="50800" cap="flat" cmpd="sng" algn="ctr">
            <a:solidFill>
              <a:srgbClr val="FF0000"/>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601201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Annotating Word Documents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26</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37" r="51364"/>
          <a:stretch/>
        </p:blipFill>
        <p:spPr bwMode="auto">
          <a:xfrm>
            <a:off x="495299" y="1650404"/>
            <a:ext cx="8194106" cy="4365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790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Annotating Word Documents</a:t>
            </a:r>
          </a:p>
        </p:txBody>
      </p:sp>
      <p:sp>
        <p:nvSpPr>
          <p:cNvPr id="3" name="Content Placeholder 2"/>
          <p:cNvSpPr>
            <a:spLocks noGrp="1"/>
          </p:cNvSpPr>
          <p:nvPr>
            <p:ph idx="1"/>
          </p:nvPr>
        </p:nvSpPr>
        <p:spPr/>
        <p:txBody>
          <a:bodyPr/>
          <a:lstStyle/>
          <a:p>
            <a:pPr lvl="0"/>
            <a:r>
              <a:rPr lang="en-US" baseline="0" dirty="0" smtClean="0"/>
              <a:t>The pen tool is used to write notes</a:t>
            </a:r>
          </a:p>
          <a:p>
            <a:pPr lvl="0"/>
            <a:r>
              <a:rPr lang="en-US" baseline="0" dirty="0" smtClean="0"/>
              <a:t>The different color highlighters can be used to mark common problems without having to write a separate note each time the problem occurs, such as yellow marks poorly phrased words, green marks missing information, and so on</a:t>
            </a:r>
            <a:endParaRPr lang="en-US" dirty="0" smtClean="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27</a:t>
            </a:fld>
            <a:endParaRPr lang="en-US" dirty="0"/>
          </a:p>
        </p:txBody>
      </p:sp>
    </p:spTree>
    <p:extLst>
      <p:ext uri="{BB962C8B-B14F-4D97-AF65-F5344CB8AC3E}">
        <p14:creationId xmlns:p14="http://schemas.microsoft.com/office/powerpoint/2010/main" val="7392603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Annotating Word</a:t>
            </a:r>
            <a:r>
              <a:rPr lang="en-US" baseline="0" dirty="0" smtClean="0"/>
              <a:t> Documents</a:t>
            </a:r>
            <a:endParaRPr lang="en-US" dirty="0"/>
          </a:p>
        </p:txBody>
      </p:sp>
      <p:sp>
        <p:nvSpPr>
          <p:cNvPr id="3" name="Content Placeholder 2"/>
          <p:cNvSpPr>
            <a:spLocks noGrp="1"/>
          </p:cNvSpPr>
          <p:nvPr>
            <p:ph idx="1"/>
          </p:nvPr>
        </p:nvSpPr>
        <p:spPr/>
        <p:txBody>
          <a:bodyPr/>
          <a:lstStyle/>
          <a:p>
            <a:r>
              <a:rPr lang="en-US" dirty="0" smtClean="0"/>
              <a:t>This function of the Wacom tablet can be used to grade lab reports and papers submitted electronically</a:t>
            </a:r>
          </a:p>
          <a:p>
            <a:r>
              <a:rPr lang="en-US" dirty="0" smtClean="0"/>
              <a:t>To do this</a:t>
            </a:r>
          </a:p>
          <a:p>
            <a:pPr lvl="1"/>
            <a:r>
              <a:rPr lang="en-US" dirty="0" smtClean="0"/>
              <a:t>Download the papers to a local device as this will save each one with</a:t>
            </a:r>
            <a:r>
              <a:rPr lang="en-US" baseline="0" dirty="0" smtClean="0"/>
              <a:t> the student’s name as the file name</a:t>
            </a:r>
          </a:p>
          <a:p>
            <a:pPr lvl="1"/>
            <a:r>
              <a:rPr lang="en-US" baseline="0" dirty="0" smtClean="0"/>
              <a:t>Open each file</a:t>
            </a:r>
          </a:p>
          <a:p>
            <a:pPr lvl="1"/>
            <a:r>
              <a:rPr lang="en-US" baseline="0" dirty="0" smtClean="0"/>
              <a:t>Write the comments directly on the pages</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28</a:t>
            </a:fld>
            <a:endParaRPr lang="en-US" dirty="0"/>
          </a:p>
        </p:txBody>
      </p:sp>
    </p:spTree>
    <p:extLst>
      <p:ext uri="{BB962C8B-B14F-4D97-AF65-F5344CB8AC3E}">
        <p14:creationId xmlns:p14="http://schemas.microsoft.com/office/powerpoint/2010/main" val="618939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Annotating Word Documents</a:t>
            </a:r>
            <a:endParaRPr lang="en-US" dirty="0"/>
          </a:p>
        </p:txBody>
      </p:sp>
      <p:sp>
        <p:nvSpPr>
          <p:cNvPr id="3" name="Content Placeholder 2"/>
          <p:cNvSpPr>
            <a:spLocks noGrp="1"/>
          </p:cNvSpPr>
          <p:nvPr>
            <p:ph idx="1"/>
          </p:nvPr>
        </p:nvSpPr>
        <p:spPr/>
        <p:txBody>
          <a:bodyPr/>
          <a:lstStyle/>
          <a:p>
            <a:pPr lvl="1"/>
            <a:r>
              <a:rPr lang="en-US" baseline="0" dirty="0" smtClean="0"/>
              <a:t>Save the file</a:t>
            </a:r>
          </a:p>
          <a:p>
            <a:pPr lvl="0"/>
            <a:r>
              <a:rPr lang="en-US" dirty="0" smtClean="0"/>
              <a:t>After all of the files have been graded</a:t>
            </a:r>
            <a:r>
              <a:rPr lang="en-US" baseline="0" dirty="0" smtClean="0"/>
              <a:t> return these to the students by selecting them one at a time in the Inbox of the LMS, and then attaching their corrected </a:t>
            </a:r>
            <a:r>
              <a:rPr lang="en-US" baseline="0" dirty="0" smtClean="0"/>
              <a:t>file</a:t>
            </a:r>
          </a:p>
          <a:p>
            <a:pPr lvl="0"/>
            <a:r>
              <a:rPr lang="en-US" baseline="0" dirty="0" smtClean="0"/>
              <a:t>If the Ink tab appears but the inking tools are grayed out, resave the file in </a:t>
            </a:r>
            <a:r>
              <a:rPr lang="en-US" baseline="0" dirty="0" err="1" smtClean="0"/>
              <a:t>docx</a:t>
            </a:r>
            <a:r>
              <a:rPr lang="en-US" baseline="0" dirty="0" smtClean="0"/>
              <a:t> format</a:t>
            </a:r>
            <a:endParaRPr lang="en-US" dirty="0"/>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29</a:t>
            </a:fld>
            <a:endParaRPr lang="en-US" dirty="0"/>
          </a:p>
        </p:txBody>
      </p:sp>
    </p:spTree>
    <p:extLst>
      <p:ext uri="{BB962C8B-B14F-4D97-AF65-F5344CB8AC3E}">
        <p14:creationId xmlns:p14="http://schemas.microsoft.com/office/powerpoint/2010/main" val="431104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Screen</a:t>
            </a:r>
            <a:endParaRPr lang="en-US" dirty="0"/>
          </a:p>
        </p:txBody>
      </p:sp>
      <p:sp>
        <p:nvSpPr>
          <p:cNvPr id="3" name="Content Placeholder 2"/>
          <p:cNvSpPr>
            <a:spLocks noGrp="1"/>
          </p:cNvSpPr>
          <p:nvPr>
            <p:ph idx="1"/>
          </p:nvPr>
        </p:nvSpPr>
        <p:spPr/>
        <p:txBody>
          <a:bodyPr/>
          <a:lstStyle/>
          <a:p>
            <a:r>
              <a:rPr lang="en-US" dirty="0" smtClean="0"/>
              <a:t>Wacom has a line</a:t>
            </a:r>
            <a:r>
              <a:rPr lang="en-US" baseline="0" dirty="0" smtClean="0"/>
              <a:t> of tablets that include their own screen</a:t>
            </a:r>
          </a:p>
          <a:p>
            <a:r>
              <a:rPr lang="en-US" baseline="0" dirty="0" smtClean="0"/>
              <a:t>This creates a more intuitive environment than the more common separate screen and tablet approach</a:t>
            </a:r>
          </a:p>
          <a:p>
            <a:r>
              <a:rPr lang="en-US" baseline="0" dirty="0" smtClean="0"/>
              <a:t>The problem with these is the high cost</a:t>
            </a:r>
          </a:p>
          <a:p>
            <a:r>
              <a:rPr lang="en-US" baseline="0" dirty="0" smtClean="0"/>
              <a:t>Here is an example</a:t>
            </a:r>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3</a:t>
            </a:fld>
            <a:endParaRPr lang="en-US" dirty="0"/>
          </a:p>
        </p:txBody>
      </p:sp>
    </p:spTree>
    <p:extLst>
      <p:ext uri="{BB962C8B-B14F-4D97-AF65-F5344CB8AC3E}">
        <p14:creationId xmlns:p14="http://schemas.microsoft.com/office/powerpoint/2010/main" val="2387094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Annotating PDF Documents</a:t>
            </a:r>
            <a:endParaRPr lang="en-US" dirty="0"/>
          </a:p>
        </p:txBody>
      </p:sp>
      <p:sp>
        <p:nvSpPr>
          <p:cNvPr id="3" name="Content Placeholder 2"/>
          <p:cNvSpPr>
            <a:spLocks noGrp="1"/>
          </p:cNvSpPr>
          <p:nvPr>
            <p:ph idx="1"/>
          </p:nvPr>
        </p:nvSpPr>
        <p:spPr/>
        <p:txBody>
          <a:bodyPr/>
          <a:lstStyle/>
          <a:p>
            <a:r>
              <a:rPr lang="en-US" dirty="0" smtClean="0"/>
              <a:t>PDF documents</a:t>
            </a:r>
            <a:r>
              <a:rPr lang="en-US" baseline="0" dirty="0" smtClean="0"/>
              <a:t> can be directly annotated in Adobe Acrobat using the Pen tool in the Comments section</a:t>
            </a:r>
          </a:p>
          <a:p>
            <a:r>
              <a:rPr lang="en-US" baseline="0" dirty="0" smtClean="0"/>
              <a:t>This procedure is not very useful as the response is quite slow</a:t>
            </a:r>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30</a:t>
            </a:fld>
            <a:endParaRPr lang="en-US" dirty="0"/>
          </a:p>
        </p:txBody>
      </p:sp>
    </p:spTree>
    <p:extLst>
      <p:ext uri="{BB962C8B-B14F-4D97-AF65-F5344CB8AC3E}">
        <p14:creationId xmlns:p14="http://schemas.microsoft.com/office/powerpoint/2010/main" val="4212972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Annotating PDF Documents</a:t>
            </a:r>
            <a:endParaRPr lang="en-US" dirty="0"/>
          </a:p>
        </p:txBody>
      </p:sp>
      <p:sp>
        <p:nvSpPr>
          <p:cNvPr id="3" name="Content Placeholder 2"/>
          <p:cNvSpPr>
            <a:spLocks noGrp="1"/>
          </p:cNvSpPr>
          <p:nvPr>
            <p:ph idx="1"/>
          </p:nvPr>
        </p:nvSpPr>
        <p:spPr/>
        <p:txBody>
          <a:bodyPr/>
          <a:lstStyle/>
          <a:p>
            <a:r>
              <a:rPr lang="en-US" baseline="0" dirty="0" smtClean="0"/>
              <a:t>A plugin maker for Acrobat says the reason is this</a:t>
            </a:r>
          </a:p>
          <a:p>
            <a:pPr lvl="1"/>
            <a:r>
              <a:rPr lang="en-US" baseline="0" dirty="0" smtClean="0"/>
              <a:t>The Acrobat's standard "Pencil" tool is designed for a mouse input and does not utilize a pen support that comes with latest operating systems</a:t>
            </a:r>
          </a:p>
          <a:p>
            <a:pPr lvl="1"/>
            <a:r>
              <a:rPr lang="en-US" baseline="0" dirty="0" smtClean="0"/>
              <a:t>As the result, AutoInk provides a much better user experience</a:t>
            </a:r>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31</a:t>
            </a:fld>
            <a:endParaRPr lang="en-US" dirty="0"/>
          </a:p>
        </p:txBody>
      </p:sp>
    </p:spTree>
    <p:extLst>
      <p:ext uri="{BB962C8B-B14F-4D97-AF65-F5344CB8AC3E}">
        <p14:creationId xmlns:p14="http://schemas.microsoft.com/office/powerpoint/2010/main" val="16910404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Annotating PDF Documents</a:t>
            </a:r>
            <a:endParaRPr lang="en-US" dirty="0"/>
          </a:p>
        </p:txBody>
      </p:sp>
      <p:sp>
        <p:nvSpPr>
          <p:cNvPr id="3" name="Content Placeholder 2"/>
          <p:cNvSpPr>
            <a:spLocks noGrp="1"/>
          </p:cNvSpPr>
          <p:nvPr>
            <p:ph idx="1"/>
          </p:nvPr>
        </p:nvSpPr>
        <p:spPr/>
        <p:txBody>
          <a:bodyPr/>
          <a:lstStyle/>
          <a:p>
            <a:r>
              <a:rPr lang="en-US" baseline="0" dirty="0" smtClean="0"/>
              <a:t>To set this up in Acrobat using their built-in tool select</a:t>
            </a:r>
          </a:p>
          <a:p>
            <a:pPr lvl="1"/>
            <a:r>
              <a:rPr lang="en-US" dirty="0" smtClean="0"/>
              <a:t>View</a:t>
            </a:r>
          </a:p>
          <a:p>
            <a:pPr lvl="1"/>
            <a:r>
              <a:rPr lang="en-US" dirty="0" smtClean="0"/>
              <a:t>Comment</a:t>
            </a:r>
          </a:p>
          <a:p>
            <a:pPr lvl="1"/>
            <a:r>
              <a:rPr lang="en-US" dirty="0" smtClean="0"/>
              <a:t>Annotations</a:t>
            </a:r>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32</a:t>
            </a:fld>
            <a:endParaRPr lang="en-US" dirty="0"/>
          </a:p>
        </p:txBody>
      </p:sp>
    </p:spTree>
    <p:extLst>
      <p:ext uri="{BB962C8B-B14F-4D97-AF65-F5344CB8AC3E}">
        <p14:creationId xmlns:p14="http://schemas.microsoft.com/office/powerpoint/2010/main" val="4292787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Annotating PDF Documents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33</a:t>
            </a:fld>
            <a:endParaRPr lang="en-US" dirty="0"/>
          </a:p>
        </p:txBody>
      </p:sp>
      <p:pic>
        <p:nvPicPr>
          <p:cNvPr id="512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9896" r="51364"/>
          <a:stretch/>
        </p:blipFill>
        <p:spPr bwMode="auto">
          <a:xfrm>
            <a:off x="457199" y="1600200"/>
            <a:ext cx="8194106" cy="441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6397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Annotating PDF Documents</a:t>
            </a:r>
          </a:p>
        </p:txBody>
      </p:sp>
      <p:sp>
        <p:nvSpPr>
          <p:cNvPr id="3" name="Content Placeholder 2"/>
          <p:cNvSpPr>
            <a:spLocks noGrp="1"/>
          </p:cNvSpPr>
          <p:nvPr>
            <p:ph idx="1"/>
          </p:nvPr>
        </p:nvSpPr>
        <p:spPr/>
        <p:txBody>
          <a:bodyPr/>
          <a:lstStyle/>
          <a:p>
            <a:r>
              <a:rPr lang="en-US" dirty="0" smtClean="0"/>
              <a:t>In the window</a:t>
            </a:r>
            <a:r>
              <a:rPr lang="en-US" baseline="0" dirty="0" smtClean="0"/>
              <a:t> that appears on the right side of the screen right click on the pen and the eraser</a:t>
            </a:r>
          </a:p>
          <a:p>
            <a:r>
              <a:rPr lang="en-US" baseline="0" dirty="0" smtClean="0"/>
              <a:t>For each select Add to Quick Tools</a:t>
            </a:r>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34</a:t>
            </a:fld>
            <a:endParaRPr lang="en-US" dirty="0"/>
          </a:p>
        </p:txBody>
      </p:sp>
    </p:spTree>
    <p:extLst>
      <p:ext uri="{BB962C8B-B14F-4D97-AF65-F5344CB8AC3E}">
        <p14:creationId xmlns:p14="http://schemas.microsoft.com/office/powerpoint/2010/main" val="1555017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Annotating PDF Documents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35</a:t>
            </a:fld>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677" r="51439"/>
          <a:stretch/>
        </p:blipFill>
        <p:spPr bwMode="auto">
          <a:xfrm>
            <a:off x="457199" y="1676399"/>
            <a:ext cx="8303581" cy="4443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714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Annotating PDF Documents</a:t>
            </a:r>
          </a:p>
        </p:txBody>
      </p:sp>
      <p:sp>
        <p:nvSpPr>
          <p:cNvPr id="3" name="Content Placeholder 2"/>
          <p:cNvSpPr>
            <a:spLocks noGrp="1"/>
          </p:cNvSpPr>
          <p:nvPr>
            <p:ph idx="1"/>
          </p:nvPr>
        </p:nvSpPr>
        <p:spPr/>
        <p:txBody>
          <a:bodyPr/>
          <a:lstStyle/>
          <a:p>
            <a:r>
              <a:rPr lang="en-US" dirty="0" smtClean="0"/>
              <a:t>With</a:t>
            </a:r>
            <a:r>
              <a:rPr lang="en-US" baseline="0" dirty="0" smtClean="0"/>
              <a:t> the PDF opened click on the Pen tool and begin writing</a:t>
            </a:r>
          </a:p>
          <a:p>
            <a:r>
              <a:rPr lang="en-US" baseline="0" dirty="0" smtClean="0"/>
              <a:t>The better method is to install the AutoInk plug-in for Acrobat</a:t>
            </a:r>
          </a:p>
          <a:p>
            <a:r>
              <a:rPr lang="en-US" baseline="0" dirty="0" smtClean="0"/>
              <a:t>It works much better than the Adobe tools</a:t>
            </a:r>
          </a:p>
          <a:p>
            <a:r>
              <a:rPr lang="en-US" baseline="0" dirty="0" smtClean="0"/>
              <a:t>Once installed it appears in the standard Acrobat tool bar</a:t>
            </a:r>
          </a:p>
          <a:p>
            <a:r>
              <a:rPr lang="en-US" baseline="0" dirty="0" smtClean="0"/>
              <a:t>Expand the menu and select the tool</a:t>
            </a:r>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36</a:t>
            </a:fld>
            <a:endParaRPr lang="en-US" dirty="0"/>
          </a:p>
        </p:txBody>
      </p:sp>
    </p:spTree>
    <p:extLst>
      <p:ext uri="{BB962C8B-B14F-4D97-AF65-F5344CB8AC3E}">
        <p14:creationId xmlns:p14="http://schemas.microsoft.com/office/powerpoint/2010/main" val="17278231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Annotating PDF</a:t>
            </a:r>
            <a:r>
              <a:rPr lang="en-US" baseline="0" dirty="0" smtClean="0"/>
              <a:t> Documents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37</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98" r="51591"/>
          <a:stretch/>
        </p:blipFill>
        <p:spPr bwMode="auto">
          <a:xfrm>
            <a:off x="476250" y="1676400"/>
            <a:ext cx="828189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4378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Mouse</a:t>
            </a:r>
            <a:r>
              <a:rPr lang="en-US" baseline="0" dirty="0" smtClean="0"/>
              <a:t> and Pen</a:t>
            </a:r>
            <a:endParaRPr lang="en-US" dirty="0"/>
          </a:p>
        </p:txBody>
      </p:sp>
      <p:sp>
        <p:nvSpPr>
          <p:cNvPr id="3" name="Content Placeholder 2"/>
          <p:cNvSpPr>
            <a:spLocks noGrp="1"/>
          </p:cNvSpPr>
          <p:nvPr>
            <p:ph idx="1"/>
          </p:nvPr>
        </p:nvSpPr>
        <p:spPr/>
        <p:txBody>
          <a:bodyPr/>
          <a:lstStyle/>
          <a:p>
            <a:r>
              <a:rPr lang="en-US" dirty="0" smtClean="0"/>
              <a:t>The pen by itself with some</a:t>
            </a:r>
            <a:r>
              <a:rPr lang="en-US" baseline="0" dirty="0" smtClean="0"/>
              <a:t> practice can take the place of the mouse</a:t>
            </a:r>
          </a:p>
          <a:p>
            <a:r>
              <a:rPr lang="en-US" baseline="0" dirty="0" smtClean="0"/>
              <a:t>Or the pen and mouse can both be used, but not at the same time</a:t>
            </a:r>
          </a:p>
          <a:p>
            <a:r>
              <a:rPr lang="en-US" baseline="0" dirty="0" smtClean="0"/>
              <a:t>To enable the mouse move the pen more than 10mm off the tablet surface</a:t>
            </a:r>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38</a:t>
            </a:fld>
            <a:endParaRPr lang="en-US" dirty="0"/>
          </a:p>
        </p:txBody>
      </p:sp>
    </p:spTree>
    <p:extLst>
      <p:ext uri="{BB962C8B-B14F-4D97-AF65-F5344CB8AC3E}">
        <p14:creationId xmlns:p14="http://schemas.microsoft.com/office/powerpoint/2010/main" val="39632627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7 </a:t>
            </a:r>
            <a:r>
              <a:rPr lang="en-US" baseline="0" dirty="0" smtClean="0"/>
              <a:t>Tablet Driver Issues</a:t>
            </a:r>
            <a:endParaRPr lang="en-US" dirty="0"/>
          </a:p>
        </p:txBody>
      </p:sp>
      <p:sp>
        <p:nvSpPr>
          <p:cNvPr id="3" name="Content Placeholder 2"/>
          <p:cNvSpPr>
            <a:spLocks noGrp="1"/>
          </p:cNvSpPr>
          <p:nvPr>
            <p:ph idx="1"/>
          </p:nvPr>
        </p:nvSpPr>
        <p:spPr/>
        <p:txBody>
          <a:bodyPr/>
          <a:lstStyle/>
          <a:p>
            <a:r>
              <a:rPr lang="en-US" dirty="0" smtClean="0"/>
              <a:t>The support</a:t>
            </a:r>
            <a:r>
              <a:rPr lang="en-US" baseline="0" dirty="0" smtClean="0"/>
              <a:t> for tablets and pens that Windows 7 has built in to the operating system does not always play well with others</a:t>
            </a:r>
          </a:p>
          <a:p>
            <a:r>
              <a:rPr lang="en-US" baseline="0" dirty="0" smtClean="0"/>
              <a:t>To work around this problem you can do one of two things</a:t>
            </a:r>
          </a:p>
          <a:p>
            <a:pPr lvl="1"/>
            <a:r>
              <a:rPr lang="en-US" dirty="0" smtClean="0"/>
              <a:t>Remove the Windows 7 tablet support</a:t>
            </a:r>
          </a:p>
          <a:p>
            <a:pPr lvl="1"/>
            <a:r>
              <a:rPr lang="en-US" dirty="0" smtClean="0"/>
              <a:t>Adjust the Windows 7 tablet settings to remove the annoyances as best you can</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39</a:t>
            </a:fld>
            <a:endParaRPr lang="en-US" dirty="0"/>
          </a:p>
        </p:txBody>
      </p:sp>
    </p:spTree>
    <p:extLst>
      <p:ext uri="{BB962C8B-B14F-4D97-AF65-F5344CB8AC3E}">
        <p14:creationId xmlns:p14="http://schemas.microsoft.com/office/powerpoint/2010/main" val="3599773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Cintiq</a:t>
            </a:r>
            <a:r>
              <a:rPr lang="en-US" baseline="0" dirty="0" smtClean="0"/>
              <a:t> Single Screen Tablets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4</a:t>
            </a:fld>
            <a:endParaRPr lang="en-US" dirty="0"/>
          </a:p>
        </p:txBody>
      </p:sp>
    </p:spTree>
    <p:extLst>
      <p:ext uri="{BB962C8B-B14F-4D97-AF65-F5344CB8AC3E}">
        <p14:creationId xmlns:p14="http://schemas.microsoft.com/office/powerpoint/2010/main" val="36787739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Tablet Support</a:t>
            </a:r>
            <a:endParaRPr lang="en-US" dirty="0"/>
          </a:p>
        </p:txBody>
      </p:sp>
      <p:sp>
        <p:nvSpPr>
          <p:cNvPr id="3" name="Content Placeholder 2"/>
          <p:cNvSpPr>
            <a:spLocks noGrp="1"/>
          </p:cNvSpPr>
          <p:nvPr>
            <p:ph idx="1"/>
          </p:nvPr>
        </p:nvSpPr>
        <p:spPr/>
        <p:txBody>
          <a:bodyPr/>
          <a:lstStyle/>
          <a:p>
            <a:r>
              <a:rPr lang="en-US" dirty="0" smtClean="0"/>
              <a:t>The problem with just removing the tablet support is that some</a:t>
            </a:r>
            <a:r>
              <a:rPr lang="en-US" baseline="0" dirty="0" smtClean="0"/>
              <a:t> functions disappear from one program while they remain in another program</a:t>
            </a:r>
          </a:p>
          <a:p>
            <a:r>
              <a:rPr lang="en-US" baseline="0" dirty="0" smtClean="0"/>
              <a:t>For example, the pen erase tool that is part of the inking tool in Office 2010 remains available in PowerPoint but disappears in Word</a:t>
            </a:r>
            <a:endParaRPr lang="en-US" dirty="0"/>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40</a:t>
            </a:fld>
            <a:endParaRPr lang="en-US" dirty="0"/>
          </a:p>
        </p:txBody>
      </p:sp>
    </p:spTree>
    <p:extLst>
      <p:ext uri="{BB962C8B-B14F-4D97-AF65-F5344CB8AC3E}">
        <p14:creationId xmlns:p14="http://schemas.microsoft.com/office/powerpoint/2010/main" val="26062519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a:t>
            </a:r>
            <a:r>
              <a:rPr lang="en-US" baseline="0" dirty="0" smtClean="0"/>
              <a:t> Tablet Support</a:t>
            </a:r>
            <a:endParaRPr lang="en-US" dirty="0"/>
          </a:p>
        </p:txBody>
      </p:sp>
      <p:sp>
        <p:nvSpPr>
          <p:cNvPr id="3" name="Content Placeholder 2"/>
          <p:cNvSpPr>
            <a:spLocks noGrp="1"/>
          </p:cNvSpPr>
          <p:nvPr>
            <p:ph idx="1"/>
          </p:nvPr>
        </p:nvSpPr>
        <p:spPr/>
        <p:txBody>
          <a:bodyPr/>
          <a:lstStyle/>
          <a:p>
            <a:r>
              <a:rPr lang="en-US" dirty="0" smtClean="0"/>
              <a:t>The second option is to adjust the tablet support that is part of Windows 7</a:t>
            </a:r>
          </a:p>
          <a:p>
            <a:r>
              <a:rPr lang="en-US" dirty="0" smtClean="0"/>
              <a:t>The common annoyances include</a:t>
            </a:r>
          </a:p>
          <a:p>
            <a:pPr lvl="1"/>
            <a:r>
              <a:rPr lang="en-US" dirty="0" smtClean="0"/>
              <a:t>A small input</a:t>
            </a:r>
            <a:r>
              <a:rPr lang="en-US" baseline="0" dirty="0" smtClean="0"/>
              <a:t> box on the edge of the screen</a:t>
            </a:r>
          </a:p>
          <a:p>
            <a:pPr lvl="1"/>
            <a:r>
              <a:rPr lang="en-US" baseline="0" dirty="0" smtClean="0"/>
              <a:t>Ripples when the pen is pressed to the screen</a:t>
            </a:r>
            <a:endParaRPr lang="en-US" dirty="0"/>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41</a:t>
            </a:fld>
            <a:endParaRPr lang="en-US" dirty="0"/>
          </a:p>
        </p:txBody>
      </p:sp>
    </p:spTree>
    <p:extLst>
      <p:ext uri="{BB962C8B-B14F-4D97-AF65-F5344CB8AC3E}">
        <p14:creationId xmlns:p14="http://schemas.microsoft.com/office/powerpoint/2010/main" val="11892938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a:t>
            </a:r>
            <a:r>
              <a:rPr lang="en-US" dirty="0" smtClean="0"/>
              <a:t>the</a:t>
            </a:r>
            <a:r>
              <a:rPr lang="en-US" baseline="0" dirty="0" smtClean="0"/>
              <a:t> Small Input Box</a:t>
            </a:r>
            <a:endParaRPr lang="en-US" dirty="0"/>
          </a:p>
        </p:txBody>
      </p:sp>
      <p:sp>
        <p:nvSpPr>
          <p:cNvPr id="3" name="Content Placeholder 2"/>
          <p:cNvSpPr>
            <a:spLocks noGrp="1"/>
          </p:cNvSpPr>
          <p:nvPr>
            <p:ph idx="1"/>
          </p:nvPr>
        </p:nvSpPr>
        <p:spPr/>
        <p:txBody>
          <a:bodyPr/>
          <a:lstStyle/>
          <a:p>
            <a:r>
              <a:rPr lang="en-US" baseline="0" dirty="0" smtClean="0"/>
              <a:t>Windows tablet support places a small rectangular box on the left edge of the screen</a:t>
            </a:r>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42</a:t>
            </a:fld>
            <a:endParaRPr lang="en-US" dirty="0"/>
          </a:p>
        </p:txBody>
      </p:sp>
    </p:spTree>
    <p:extLst>
      <p:ext uri="{BB962C8B-B14F-4D97-AF65-F5344CB8AC3E}">
        <p14:creationId xmlns:p14="http://schemas.microsoft.com/office/powerpoint/2010/main" val="1234952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the Small Input Box</a:t>
            </a:r>
          </a:p>
        </p:txBody>
      </p:sp>
      <p:sp>
        <p:nvSpPr>
          <p:cNvPr id="3" name="Content Placeholder 2"/>
          <p:cNvSpPr>
            <a:spLocks noGrp="1"/>
          </p:cNvSpPr>
          <p:nvPr>
            <p:ph idx="1"/>
          </p:nvPr>
        </p:nvSpPr>
        <p:spPr/>
        <p:txBody>
          <a:bodyPr/>
          <a:lstStyle/>
          <a:p>
            <a:r>
              <a:rPr lang="en-US" baseline="0" dirty="0" smtClean="0"/>
              <a:t>To turn this off</a:t>
            </a:r>
          </a:p>
          <a:p>
            <a:pPr lvl="1"/>
            <a:r>
              <a:rPr lang="en-US" dirty="0" smtClean="0"/>
              <a:t>Click Tools, and then click Exit, if it's available</a:t>
            </a:r>
          </a:p>
          <a:p>
            <a:pPr lvl="1"/>
            <a:r>
              <a:rPr lang="en-US" dirty="0" smtClean="0"/>
              <a:t>The Exit option might not appear if you have an external digitizer or a touchscreen connected to a laptop or desktop PC, and never appears if you have a Tablet PC</a:t>
            </a:r>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43</a:t>
            </a:fld>
            <a:endParaRPr lang="en-US" dirty="0"/>
          </a:p>
        </p:txBody>
      </p:sp>
    </p:spTree>
    <p:extLst>
      <p:ext uri="{BB962C8B-B14F-4D97-AF65-F5344CB8AC3E}">
        <p14:creationId xmlns:p14="http://schemas.microsoft.com/office/powerpoint/2010/main" val="2973847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the Small Input Box</a:t>
            </a:r>
          </a:p>
        </p:txBody>
      </p:sp>
      <p:sp>
        <p:nvSpPr>
          <p:cNvPr id="3" name="Content Placeholder 2"/>
          <p:cNvSpPr>
            <a:spLocks noGrp="1"/>
          </p:cNvSpPr>
          <p:nvPr>
            <p:ph idx="1"/>
          </p:nvPr>
        </p:nvSpPr>
        <p:spPr/>
        <p:txBody>
          <a:bodyPr/>
          <a:lstStyle/>
          <a:p>
            <a:pPr lvl="1"/>
            <a:r>
              <a:rPr lang="en-US" dirty="0" smtClean="0"/>
              <a:t>If you don't see the Exit option, do the following</a:t>
            </a:r>
          </a:p>
          <a:p>
            <a:pPr lvl="2"/>
            <a:r>
              <a:rPr lang="en-US" dirty="0" smtClean="0"/>
              <a:t>Tap Tools, and then tap Options</a:t>
            </a:r>
          </a:p>
          <a:p>
            <a:pPr lvl="2"/>
            <a:r>
              <a:rPr lang="en-US" dirty="0" smtClean="0"/>
              <a:t>Tap the Opening tab, clear the For tablet pen input, show the icon next to the text box and Use the Input Panel tab check boxes, and then tap Ok</a:t>
            </a:r>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44</a:t>
            </a:fld>
            <a:endParaRPr lang="en-US" dirty="0"/>
          </a:p>
        </p:txBody>
      </p:sp>
    </p:spTree>
    <p:extLst>
      <p:ext uri="{BB962C8B-B14F-4D97-AF65-F5344CB8AC3E}">
        <p14:creationId xmlns:p14="http://schemas.microsoft.com/office/powerpoint/2010/main" val="39937707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the Ripples</a:t>
            </a:r>
            <a:endParaRPr lang="en-US" dirty="0"/>
          </a:p>
        </p:txBody>
      </p:sp>
      <p:sp>
        <p:nvSpPr>
          <p:cNvPr id="3" name="Content Placeholder 2"/>
          <p:cNvSpPr>
            <a:spLocks noGrp="1"/>
          </p:cNvSpPr>
          <p:nvPr>
            <p:ph idx="1"/>
          </p:nvPr>
        </p:nvSpPr>
        <p:spPr/>
        <p:txBody>
          <a:bodyPr/>
          <a:lstStyle/>
          <a:p>
            <a:r>
              <a:rPr lang="en-US" dirty="0" smtClean="0"/>
              <a:t>As described in a posting on the source of all knowledge</a:t>
            </a:r>
          </a:p>
          <a:p>
            <a:pPr lvl="1"/>
            <a:r>
              <a:rPr lang="en-US" dirty="0" smtClean="0"/>
              <a:t>If you draw or paint with a Wacom tablet, you know what I'm talking about those horrible little circles that hound your cursor and hamper your ability to draw smoothly</a:t>
            </a:r>
          </a:p>
          <a:p>
            <a:pPr lvl="1"/>
            <a:r>
              <a:rPr lang="en-US" dirty="0" smtClean="0"/>
              <a:t>From what I gather, they're actually designed for touch-screen monitors, so it's frustrating that Microsoft forces them onto Wacom users where they don't belong</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45</a:t>
            </a:fld>
            <a:endParaRPr lang="en-US" dirty="0"/>
          </a:p>
        </p:txBody>
      </p:sp>
    </p:spTree>
    <p:extLst>
      <p:ext uri="{BB962C8B-B14F-4D97-AF65-F5344CB8AC3E}">
        <p14:creationId xmlns:p14="http://schemas.microsoft.com/office/powerpoint/2010/main" val="1671084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Ripple One</a:t>
            </a:r>
            <a:endParaRPr lang="en-US" dirty="0"/>
          </a:p>
        </p:txBody>
      </p:sp>
      <p:sp>
        <p:nvSpPr>
          <p:cNvPr id="3" name="Content Placeholder 2"/>
          <p:cNvSpPr>
            <a:spLocks noGrp="1"/>
          </p:cNvSpPr>
          <p:nvPr>
            <p:ph idx="1"/>
          </p:nvPr>
        </p:nvSpPr>
        <p:spPr/>
        <p:txBody>
          <a:bodyPr/>
          <a:lstStyle/>
          <a:p>
            <a:r>
              <a:rPr lang="en-US" dirty="0" smtClean="0"/>
              <a:t>The author says I found it surprisingly hard to find the solution to this issue online</a:t>
            </a:r>
          </a:p>
          <a:p>
            <a:r>
              <a:rPr lang="en-US" dirty="0" smtClean="0"/>
              <a:t>Part of the problem is that there are two separate circles, each with a separate solution</a:t>
            </a:r>
          </a:p>
          <a:p>
            <a:r>
              <a:rPr lang="en-US" dirty="0" smtClean="0"/>
              <a:t>Another part is that one of the solutions I frequently came across doesn't work on Windows 7 Home Premium Edition</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46</a:t>
            </a:fld>
            <a:endParaRPr lang="en-US" dirty="0"/>
          </a:p>
        </p:txBody>
      </p:sp>
    </p:spTree>
    <p:extLst>
      <p:ext uri="{BB962C8B-B14F-4D97-AF65-F5344CB8AC3E}">
        <p14:creationId xmlns:p14="http://schemas.microsoft.com/office/powerpoint/2010/main" val="33450783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Ripple One</a:t>
            </a:r>
            <a:endParaRPr lang="en-US" dirty="0"/>
          </a:p>
        </p:txBody>
      </p:sp>
      <p:sp>
        <p:nvSpPr>
          <p:cNvPr id="3" name="Content Placeholder 2"/>
          <p:cNvSpPr>
            <a:spLocks noGrp="1"/>
          </p:cNvSpPr>
          <p:nvPr>
            <p:ph idx="1"/>
          </p:nvPr>
        </p:nvSpPr>
        <p:spPr/>
        <p:txBody>
          <a:bodyPr/>
          <a:lstStyle/>
          <a:p>
            <a:r>
              <a:rPr lang="en-US" dirty="0" smtClean="0"/>
              <a:t>First is the circle that appears not when you click but when you hold or drag your pen</a:t>
            </a:r>
          </a:p>
          <a:p>
            <a:r>
              <a:rPr lang="en-US" dirty="0" smtClean="0"/>
              <a:t>it momentarily pauses your cursor, making smooth brushstrokes all but impossible</a:t>
            </a:r>
          </a:p>
          <a:p>
            <a:r>
              <a:rPr lang="en-US" dirty="0" smtClean="0"/>
              <a:t>This is the circle that quickly forms itself in a clockwise motion as you hold the pen down, and sometimes goes bright blue when you release it</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47</a:t>
            </a:fld>
            <a:endParaRPr lang="en-US" dirty="0"/>
          </a:p>
        </p:txBody>
      </p:sp>
    </p:spTree>
    <p:extLst>
      <p:ext uri="{BB962C8B-B14F-4D97-AF65-F5344CB8AC3E}">
        <p14:creationId xmlns:p14="http://schemas.microsoft.com/office/powerpoint/2010/main" val="17443032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Ripple One</a:t>
            </a:r>
            <a:endParaRPr lang="en-US" dirty="0"/>
          </a:p>
        </p:txBody>
      </p:sp>
      <p:sp>
        <p:nvSpPr>
          <p:cNvPr id="3" name="Content Placeholder 2"/>
          <p:cNvSpPr>
            <a:spLocks noGrp="1"/>
          </p:cNvSpPr>
          <p:nvPr>
            <p:ph idx="1"/>
          </p:nvPr>
        </p:nvSpPr>
        <p:spPr/>
        <p:txBody>
          <a:bodyPr/>
          <a:lstStyle/>
          <a:p>
            <a:r>
              <a:rPr lang="en-US" dirty="0" smtClean="0"/>
              <a:t>To get rid of it</a:t>
            </a:r>
          </a:p>
          <a:p>
            <a:pPr lvl="1"/>
            <a:r>
              <a:rPr lang="en-US" dirty="0" smtClean="0"/>
              <a:t>Press the windows key</a:t>
            </a:r>
          </a:p>
          <a:p>
            <a:pPr lvl="1"/>
            <a:r>
              <a:rPr lang="en-US" dirty="0" smtClean="0"/>
              <a:t>Type "pen and touch" and press enter</a:t>
            </a:r>
          </a:p>
          <a:p>
            <a:pPr lvl="1"/>
            <a:r>
              <a:rPr lang="en-US" dirty="0" smtClean="0"/>
              <a:t>In the window that appears, left-click the entry "Press and hold" and click "settings“</a:t>
            </a:r>
          </a:p>
          <a:p>
            <a:pPr lvl="1"/>
            <a:r>
              <a:rPr lang="en-US" dirty="0" smtClean="0"/>
              <a:t>Uncheck "Enable press and hold for right-clicking"</a:t>
            </a:r>
          </a:p>
          <a:p>
            <a:pPr lvl="1"/>
            <a:r>
              <a:rPr lang="en-US" dirty="0" smtClean="0"/>
              <a:t>Click OK on both windows to close them</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48</a:t>
            </a:fld>
            <a:endParaRPr lang="en-US" dirty="0"/>
          </a:p>
        </p:txBody>
      </p:sp>
    </p:spTree>
    <p:extLst>
      <p:ext uri="{BB962C8B-B14F-4D97-AF65-F5344CB8AC3E}">
        <p14:creationId xmlns:p14="http://schemas.microsoft.com/office/powerpoint/2010/main" val="32730965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Ripple Two</a:t>
            </a:r>
            <a:endParaRPr lang="en-US" dirty="0"/>
          </a:p>
        </p:txBody>
      </p:sp>
      <p:sp>
        <p:nvSpPr>
          <p:cNvPr id="3" name="Content Placeholder 2"/>
          <p:cNvSpPr>
            <a:spLocks noGrp="1"/>
          </p:cNvSpPr>
          <p:nvPr>
            <p:ph idx="1"/>
          </p:nvPr>
        </p:nvSpPr>
        <p:spPr/>
        <p:txBody>
          <a:bodyPr/>
          <a:lstStyle/>
          <a:p>
            <a:r>
              <a:rPr lang="en-US" dirty="0" smtClean="0"/>
              <a:t>Second is the little ripple-like circle that appears whenever you click your pen</a:t>
            </a:r>
          </a:p>
          <a:p>
            <a:r>
              <a:rPr lang="en-US" dirty="0" smtClean="0"/>
              <a:t>It doesn't hinder your drawing/painting as severely as the other circle does, but it's still distracting</a:t>
            </a:r>
          </a:p>
          <a:p>
            <a:r>
              <a:rPr lang="en-US" dirty="0" smtClean="0"/>
              <a:t>To get rid of it</a:t>
            </a:r>
          </a:p>
          <a:p>
            <a:pPr lvl="1"/>
            <a:r>
              <a:rPr lang="en-US" dirty="0" smtClean="0"/>
              <a:t>Press the windows key</a:t>
            </a:r>
          </a:p>
          <a:p>
            <a:pPr lvl="1"/>
            <a:r>
              <a:rPr lang="en-US" dirty="0" smtClean="0"/>
              <a:t>Type "computer management" and press enter</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49</a:t>
            </a:fld>
            <a:endParaRPr lang="en-US" dirty="0"/>
          </a:p>
        </p:txBody>
      </p:sp>
    </p:spTree>
    <p:extLst>
      <p:ext uri="{BB962C8B-B14F-4D97-AF65-F5344CB8AC3E}">
        <p14:creationId xmlns:p14="http://schemas.microsoft.com/office/powerpoint/2010/main" val="2091455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Separate Screen</a:t>
            </a:r>
            <a:endParaRPr lang="en-US" dirty="0"/>
          </a:p>
        </p:txBody>
      </p:sp>
      <p:sp>
        <p:nvSpPr>
          <p:cNvPr id="3" name="Content Placeholder 2"/>
          <p:cNvSpPr>
            <a:spLocks noGrp="1"/>
          </p:cNvSpPr>
          <p:nvPr>
            <p:ph idx="1"/>
          </p:nvPr>
        </p:nvSpPr>
        <p:spPr/>
        <p:txBody>
          <a:bodyPr/>
          <a:lstStyle/>
          <a:p>
            <a:r>
              <a:rPr lang="en-US" dirty="0" smtClean="0"/>
              <a:t>The</a:t>
            </a:r>
            <a:r>
              <a:rPr lang="en-US" baseline="0" dirty="0" smtClean="0"/>
              <a:t> less expensive line of Wacom tablets uses an existing monitor to display the underlying information and that added through the tablet</a:t>
            </a:r>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5</a:t>
            </a:fld>
            <a:endParaRPr lang="en-US" dirty="0"/>
          </a:p>
        </p:txBody>
      </p:sp>
    </p:spTree>
    <p:extLst>
      <p:ext uri="{BB962C8B-B14F-4D97-AF65-F5344CB8AC3E}">
        <p14:creationId xmlns:p14="http://schemas.microsoft.com/office/powerpoint/2010/main" val="34621382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Ripple Two</a:t>
            </a:r>
            <a:endParaRPr lang="en-US" dirty="0"/>
          </a:p>
        </p:txBody>
      </p:sp>
      <p:sp>
        <p:nvSpPr>
          <p:cNvPr id="3" name="Content Placeholder 2"/>
          <p:cNvSpPr>
            <a:spLocks noGrp="1"/>
          </p:cNvSpPr>
          <p:nvPr>
            <p:ph idx="1"/>
          </p:nvPr>
        </p:nvSpPr>
        <p:spPr/>
        <p:txBody>
          <a:bodyPr/>
          <a:lstStyle/>
          <a:p>
            <a:pPr lvl="1"/>
            <a:r>
              <a:rPr lang="en-US" dirty="0" smtClean="0"/>
              <a:t>In the window that opens, Double click "Services and Applications" in the center column</a:t>
            </a:r>
          </a:p>
          <a:p>
            <a:pPr lvl="1"/>
            <a:r>
              <a:rPr lang="en-US" dirty="0" smtClean="0"/>
              <a:t>Double click "Services" in the center column</a:t>
            </a:r>
          </a:p>
          <a:p>
            <a:pPr lvl="1"/>
            <a:r>
              <a:rPr lang="en-US" dirty="0" smtClean="0"/>
              <a:t>Scroll down and double click "Tablet PC Input Service"</a:t>
            </a:r>
          </a:p>
          <a:p>
            <a:pPr lvl="1"/>
            <a:r>
              <a:rPr lang="en-US" dirty="0" smtClean="0"/>
              <a:t>Find the "Startup type:" dropdown box and change it to "Disabled"</a:t>
            </a:r>
          </a:p>
          <a:p>
            <a:pPr lvl="1"/>
            <a:r>
              <a:rPr lang="en-US" dirty="0" smtClean="0"/>
              <a:t>Click OK, then close the Computer Management window</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50</a:t>
            </a:fld>
            <a:endParaRPr lang="en-US" dirty="0"/>
          </a:p>
        </p:txBody>
      </p:sp>
    </p:spTree>
    <p:extLst>
      <p:ext uri="{BB962C8B-B14F-4D97-AF65-F5344CB8AC3E}">
        <p14:creationId xmlns:p14="http://schemas.microsoft.com/office/powerpoint/2010/main" val="30724256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Ripple Two</a:t>
            </a:r>
            <a:endParaRPr lang="en-US" dirty="0"/>
          </a:p>
        </p:txBody>
      </p:sp>
      <p:sp>
        <p:nvSpPr>
          <p:cNvPr id="3" name="Content Placeholder 2"/>
          <p:cNvSpPr>
            <a:spLocks noGrp="1"/>
          </p:cNvSpPr>
          <p:nvPr>
            <p:ph idx="1"/>
          </p:nvPr>
        </p:nvSpPr>
        <p:spPr/>
        <p:txBody>
          <a:bodyPr/>
          <a:lstStyle/>
          <a:p>
            <a:pPr lvl="1"/>
            <a:r>
              <a:rPr lang="en-US" dirty="0" smtClean="0"/>
              <a:t>Restart your PC</a:t>
            </a:r>
          </a:p>
          <a:p>
            <a:pPr lvl="1"/>
            <a:r>
              <a:rPr lang="en-US" dirty="0" smtClean="0"/>
              <a:t>After your PC loads up again, one of two things should happen: either your tablet works happily and circle-free, or it doesn't work at all</a:t>
            </a:r>
          </a:p>
          <a:p>
            <a:pPr lvl="1"/>
            <a:r>
              <a:rPr lang="en-US" dirty="0" smtClean="0"/>
              <a:t>If it doesn't work at all, you now need to download and install the proper driver for it to replace the Microsoft one that you just disabled</a:t>
            </a:r>
          </a:p>
          <a:p>
            <a:pPr lvl="0"/>
            <a:r>
              <a:rPr lang="en-US" dirty="0" smtClean="0"/>
              <a:t>Of course doing this will cause the no eraser problem in Word discussed above</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51</a:t>
            </a:fld>
            <a:endParaRPr lang="en-US" dirty="0"/>
          </a:p>
        </p:txBody>
      </p:sp>
    </p:spTree>
    <p:extLst>
      <p:ext uri="{BB962C8B-B14F-4D97-AF65-F5344CB8AC3E}">
        <p14:creationId xmlns:p14="http://schemas.microsoft.com/office/powerpoint/2010/main" val="5918583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a:t>
            </a:r>
            <a:endParaRPr lang="en-US" dirty="0"/>
          </a:p>
        </p:txBody>
      </p:sp>
      <p:sp>
        <p:nvSpPr>
          <p:cNvPr id="3" name="Content Placeholder 2"/>
          <p:cNvSpPr>
            <a:spLocks noGrp="1"/>
          </p:cNvSpPr>
          <p:nvPr>
            <p:ph idx="1"/>
          </p:nvPr>
        </p:nvSpPr>
        <p:spPr/>
        <p:txBody>
          <a:bodyPr/>
          <a:lstStyle/>
          <a:p>
            <a:r>
              <a:rPr lang="en-US" dirty="0" smtClean="0"/>
              <a:t>The author then says if either of these methods didn't work for you possibly due to a different edition of Windows try this</a:t>
            </a:r>
          </a:p>
          <a:p>
            <a:pPr lvl="1"/>
            <a:r>
              <a:rPr lang="en-US" dirty="0" smtClean="0"/>
              <a:t>Click Start, type in </a:t>
            </a:r>
            <a:r>
              <a:rPr lang="en-US" dirty="0" err="1" smtClean="0"/>
              <a:t>gpedit.msc</a:t>
            </a:r>
            <a:r>
              <a:rPr lang="en-US" dirty="0" smtClean="0"/>
              <a:t> and hit enter</a:t>
            </a:r>
          </a:p>
          <a:p>
            <a:pPr lvl="1"/>
            <a:r>
              <a:rPr lang="en-US" dirty="0" smtClean="0"/>
              <a:t>Click through User Configuration - Administrative Templates - Windows Components  -Tablet PC</a:t>
            </a:r>
            <a:r>
              <a:rPr lang="en-US" baseline="0" dirty="0" smtClean="0"/>
              <a:t> - </a:t>
            </a:r>
            <a:r>
              <a:rPr lang="en-US" dirty="0" smtClean="0"/>
              <a:t>Cursors</a:t>
            </a:r>
          </a:p>
          <a:p>
            <a:pPr lvl="1"/>
            <a:r>
              <a:rPr lang="en-US" dirty="0" smtClean="0"/>
              <a:t>Double click on "Turn off pen feedback" and select Enabled to enable the filter that turns off the ripple</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52</a:t>
            </a:fld>
            <a:endParaRPr lang="en-US" dirty="0"/>
          </a:p>
        </p:txBody>
      </p:sp>
    </p:spTree>
    <p:extLst>
      <p:ext uri="{BB962C8B-B14F-4D97-AF65-F5344CB8AC3E}">
        <p14:creationId xmlns:p14="http://schemas.microsoft.com/office/powerpoint/2010/main" val="111572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Intuos Separate Screen Tablets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6</a:t>
            </a:fld>
            <a:endParaRPr lang="en-US" dirty="0"/>
          </a:p>
        </p:txBody>
      </p:sp>
    </p:spTree>
    <p:extLst>
      <p:ext uri="{BB962C8B-B14F-4D97-AF65-F5344CB8AC3E}">
        <p14:creationId xmlns:p14="http://schemas.microsoft.com/office/powerpoint/2010/main" val="4141152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the Tablet</a:t>
            </a:r>
            <a:endParaRPr lang="en-US" dirty="0"/>
          </a:p>
        </p:txBody>
      </p:sp>
      <p:sp>
        <p:nvSpPr>
          <p:cNvPr id="3" name="Content Placeholder 2"/>
          <p:cNvSpPr>
            <a:spLocks noGrp="1"/>
          </p:cNvSpPr>
          <p:nvPr>
            <p:ph idx="1"/>
          </p:nvPr>
        </p:nvSpPr>
        <p:spPr/>
        <p:txBody>
          <a:bodyPr/>
          <a:lstStyle/>
          <a:p>
            <a:r>
              <a:rPr lang="en-US" dirty="0" smtClean="0"/>
              <a:t>Installation</a:t>
            </a:r>
            <a:r>
              <a:rPr lang="en-US" baseline="0" dirty="0" smtClean="0"/>
              <a:t> of the tablet consists of connecting it to the computer and installing the drivers</a:t>
            </a:r>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7</a:t>
            </a:fld>
            <a:endParaRPr lang="en-US" dirty="0"/>
          </a:p>
        </p:txBody>
      </p:sp>
    </p:spTree>
    <p:extLst>
      <p:ext uri="{BB962C8B-B14F-4D97-AF65-F5344CB8AC3E}">
        <p14:creationId xmlns:p14="http://schemas.microsoft.com/office/powerpoint/2010/main" val="1605599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a:t>
            </a:r>
            <a:r>
              <a:rPr lang="en-US" baseline="0" dirty="0" smtClean="0"/>
              <a:t> to the Computer</a:t>
            </a:r>
            <a:endParaRPr lang="en-US" dirty="0"/>
          </a:p>
        </p:txBody>
      </p:sp>
      <p:sp>
        <p:nvSpPr>
          <p:cNvPr id="3" name="Content Placeholder 2"/>
          <p:cNvSpPr>
            <a:spLocks noGrp="1"/>
          </p:cNvSpPr>
          <p:nvPr>
            <p:ph idx="1"/>
          </p:nvPr>
        </p:nvSpPr>
        <p:spPr/>
        <p:txBody>
          <a:bodyPr/>
          <a:lstStyle/>
          <a:p>
            <a:r>
              <a:rPr lang="en-US" dirty="0" smtClean="0"/>
              <a:t>The connection</a:t>
            </a:r>
            <a:r>
              <a:rPr lang="en-US" baseline="0" dirty="0" smtClean="0"/>
              <a:t> to the computer is made using a USB cable or a wireless module</a:t>
            </a:r>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8</a:t>
            </a:fld>
            <a:endParaRPr lang="en-US" dirty="0"/>
          </a:p>
        </p:txBody>
      </p:sp>
    </p:spTree>
    <p:extLst>
      <p:ext uri="{BB962C8B-B14F-4D97-AF65-F5344CB8AC3E}">
        <p14:creationId xmlns:p14="http://schemas.microsoft.com/office/powerpoint/2010/main" val="2734873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the Drivers</a:t>
            </a:r>
            <a:endParaRPr lang="en-US" dirty="0"/>
          </a:p>
        </p:txBody>
      </p:sp>
      <p:sp>
        <p:nvSpPr>
          <p:cNvPr id="3" name="Content Placeholder 2"/>
          <p:cNvSpPr>
            <a:spLocks noGrp="1"/>
          </p:cNvSpPr>
          <p:nvPr>
            <p:ph idx="1"/>
          </p:nvPr>
        </p:nvSpPr>
        <p:spPr/>
        <p:txBody>
          <a:bodyPr/>
          <a:lstStyle/>
          <a:p>
            <a:r>
              <a:rPr lang="en-US" dirty="0" smtClean="0"/>
              <a:t>The drivers are available on the included disc or downloaded</a:t>
            </a:r>
            <a:r>
              <a:rPr lang="en-US" baseline="0" dirty="0" smtClean="0"/>
              <a:t> from Wacom</a:t>
            </a:r>
            <a:endParaRPr lang="en-US" dirty="0"/>
          </a:p>
        </p:txBody>
      </p:sp>
      <p:sp>
        <p:nvSpPr>
          <p:cNvPr id="4" name="Footer Placeholder 3"/>
          <p:cNvSpPr>
            <a:spLocks noGrp="1"/>
          </p:cNvSpPr>
          <p:nvPr>
            <p:ph type="ftr" sz="quarter" idx="11"/>
          </p:nvPr>
        </p:nvSpPr>
        <p:spPr/>
        <p:txBody>
          <a:bodyPr/>
          <a:lstStyle/>
          <a:p>
            <a:r>
              <a:rPr lang="en-US" dirty="0" smtClean="0"/>
              <a:t>Copyright 2013 Kenneth M. Chipps Ph.D. www.chipps.com</a:t>
            </a:r>
            <a:endParaRPr lang="en-US" dirty="0"/>
          </a:p>
        </p:txBody>
      </p:sp>
      <p:sp>
        <p:nvSpPr>
          <p:cNvPr id="5" name="Slide Number Placeholder 4"/>
          <p:cNvSpPr>
            <a:spLocks noGrp="1"/>
          </p:cNvSpPr>
          <p:nvPr>
            <p:ph type="sldNum" sz="quarter" idx="12"/>
          </p:nvPr>
        </p:nvSpPr>
        <p:spPr/>
        <p:txBody>
          <a:bodyPr/>
          <a:lstStyle/>
          <a:p>
            <a:fld id="{125338EB-7088-45A6-987E-B49C46D06019}" type="slidenum">
              <a:rPr lang="en-US" smtClean="0"/>
              <a:t>9</a:t>
            </a:fld>
            <a:endParaRPr lang="en-US" dirty="0"/>
          </a:p>
        </p:txBody>
      </p:sp>
    </p:spTree>
    <p:extLst>
      <p:ext uri="{BB962C8B-B14F-4D97-AF65-F5344CB8AC3E}">
        <p14:creationId xmlns:p14="http://schemas.microsoft.com/office/powerpoint/2010/main" val="1583921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Chipps">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Chipps</Template>
  <TotalTime>2503</TotalTime>
  <Words>2253</Words>
  <Application>Microsoft Office PowerPoint</Application>
  <PresentationFormat>On-screen Show (4:3)</PresentationFormat>
  <Paragraphs>282</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Chipps</vt:lpstr>
      <vt:lpstr>Using Wacom Tablets For Class</vt:lpstr>
      <vt:lpstr>Wacom Tablets</vt:lpstr>
      <vt:lpstr>Single Screen</vt:lpstr>
      <vt:lpstr>Cintiq Single Screen Tablets</vt:lpstr>
      <vt:lpstr>Separate Screen</vt:lpstr>
      <vt:lpstr>Intuos Separate Screen Tablets</vt:lpstr>
      <vt:lpstr>Installing the Tablet</vt:lpstr>
      <vt:lpstr>Connecting to the Computer</vt:lpstr>
      <vt:lpstr>Installing the Drivers</vt:lpstr>
      <vt:lpstr>Using the Tablet</vt:lpstr>
      <vt:lpstr>Uses of the Tablet</vt:lpstr>
      <vt:lpstr>Drawing Diagrams</vt:lpstr>
      <vt:lpstr>Drawing Diagrams</vt:lpstr>
      <vt:lpstr>Annotating Slides in PowerPoint</vt:lpstr>
      <vt:lpstr>Annotating Slides in PowerPoint</vt:lpstr>
      <vt:lpstr>Annotating Slides in PowerPoint</vt:lpstr>
      <vt:lpstr>Annotating Slides in PowerPoint</vt:lpstr>
      <vt:lpstr>Annotating Slides in PowerPoint</vt:lpstr>
      <vt:lpstr>Annotating Videos</vt:lpstr>
      <vt:lpstr>Annotating Live Displays</vt:lpstr>
      <vt:lpstr>Ink2Go</vt:lpstr>
      <vt:lpstr>Ink2Go</vt:lpstr>
      <vt:lpstr>Annotating Word Documents</vt:lpstr>
      <vt:lpstr>Annotating Word Documents</vt:lpstr>
      <vt:lpstr>Annotating Word Documents</vt:lpstr>
      <vt:lpstr>Annotating Word Documents</vt:lpstr>
      <vt:lpstr>Annotating Word Documents</vt:lpstr>
      <vt:lpstr>Annotating Word Documents</vt:lpstr>
      <vt:lpstr>Annotating Word Documents</vt:lpstr>
      <vt:lpstr>Annotating PDF Documents</vt:lpstr>
      <vt:lpstr>Annotating PDF Documents</vt:lpstr>
      <vt:lpstr>Annotating PDF Documents</vt:lpstr>
      <vt:lpstr>Annotating PDF Documents</vt:lpstr>
      <vt:lpstr>Annotating PDF Documents</vt:lpstr>
      <vt:lpstr>Annotating PDF Documents</vt:lpstr>
      <vt:lpstr>Annotating PDF Documents</vt:lpstr>
      <vt:lpstr>Annotating PDF Documents</vt:lpstr>
      <vt:lpstr>Using the Mouse and Pen</vt:lpstr>
      <vt:lpstr>Windows 7 Tablet Driver Issues</vt:lpstr>
      <vt:lpstr>Removing Tablet Support</vt:lpstr>
      <vt:lpstr>Adjust Tablet Support</vt:lpstr>
      <vt:lpstr>Removing the Small Input Box</vt:lpstr>
      <vt:lpstr>Removing the Small Input Box</vt:lpstr>
      <vt:lpstr>Removing the Small Input Box</vt:lpstr>
      <vt:lpstr>Removing the Ripples</vt:lpstr>
      <vt:lpstr>Ripple One</vt:lpstr>
      <vt:lpstr>Ripple One</vt:lpstr>
      <vt:lpstr>Ripple One</vt:lpstr>
      <vt:lpstr>Ripple Two</vt:lpstr>
      <vt:lpstr>Ripple Two</vt:lpstr>
      <vt:lpstr>Ripple Two</vt:lpstr>
      <vt:lpstr>However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Wacom Tablets for Class</dc:title>
  <dc:creator>Kenneth M. Chipps Ph.D.</dc:creator>
  <cp:lastModifiedBy>Kenneth M. Chipps Ph.D.</cp:lastModifiedBy>
  <cp:revision>64</cp:revision>
  <cp:lastPrinted>2013-07-09T16:41:38Z</cp:lastPrinted>
  <dcterms:created xsi:type="dcterms:W3CDTF">2013-07-05T18:31:35Z</dcterms:created>
  <dcterms:modified xsi:type="dcterms:W3CDTF">2013-08-26T22:30:33Z</dcterms:modified>
</cp:coreProperties>
</file>