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8"/>
  </p:notesMasterIdLst>
  <p:handoutMasterIdLst>
    <p:handoutMasterId r:id="rId109"/>
  </p:handoutMasterIdLst>
  <p:sldIdLst>
    <p:sldId id="309" r:id="rId2"/>
    <p:sldId id="281" r:id="rId3"/>
    <p:sldId id="366" r:id="rId4"/>
    <p:sldId id="480" r:id="rId5"/>
    <p:sldId id="408" r:id="rId6"/>
    <p:sldId id="421" r:id="rId7"/>
    <p:sldId id="418" r:id="rId8"/>
    <p:sldId id="419" r:id="rId9"/>
    <p:sldId id="376" r:id="rId10"/>
    <p:sldId id="377" r:id="rId11"/>
    <p:sldId id="372" r:id="rId12"/>
    <p:sldId id="379" r:id="rId13"/>
    <p:sldId id="378" r:id="rId14"/>
    <p:sldId id="373" r:id="rId15"/>
    <p:sldId id="380" r:id="rId16"/>
    <p:sldId id="375" r:id="rId17"/>
    <p:sldId id="381" r:id="rId18"/>
    <p:sldId id="481" r:id="rId19"/>
    <p:sldId id="382" r:id="rId20"/>
    <p:sldId id="482" r:id="rId21"/>
    <p:sldId id="383" r:id="rId22"/>
    <p:sldId id="384" r:id="rId23"/>
    <p:sldId id="483" r:id="rId24"/>
    <p:sldId id="313" r:id="rId25"/>
    <p:sldId id="484" r:id="rId26"/>
    <p:sldId id="314" r:id="rId27"/>
    <p:sldId id="310" r:id="rId28"/>
    <p:sldId id="430" r:id="rId29"/>
    <p:sldId id="429" r:id="rId30"/>
    <p:sldId id="431" r:id="rId31"/>
    <p:sldId id="432" r:id="rId32"/>
    <p:sldId id="435" r:id="rId33"/>
    <p:sldId id="311" r:id="rId34"/>
    <p:sldId id="312" r:id="rId35"/>
    <p:sldId id="317" r:id="rId36"/>
    <p:sldId id="436" r:id="rId37"/>
    <p:sldId id="318" r:id="rId38"/>
    <p:sldId id="426" r:id="rId39"/>
    <p:sldId id="438" r:id="rId40"/>
    <p:sldId id="427" r:id="rId41"/>
    <p:sldId id="339" r:id="rId42"/>
    <p:sldId id="422" r:id="rId43"/>
    <p:sldId id="340" r:id="rId44"/>
    <p:sldId id="439" r:id="rId45"/>
    <p:sldId id="441" r:id="rId46"/>
    <p:sldId id="442" r:id="rId47"/>
    <p:sldId id="440" r:id="rId48"/>
    <p:sldId id="444" r:id="rId49"/>
    <p:sldId id="445" r:id="rId50"/>
    <p:sldId id="453" r:id="rId51"/>
    <p:sldId id="452" r:id="rId52"/>
    <p:sldId id="446" r:id="rId53"/>
    <p:sldId id="447" r:id="rId54"/>
    <p:sldId id="448" r:id="rId55"/>
    <p:sldId id="454" r:id="rId56"/>
    <p:sldId id="449" r:id="rId57"/>
    <p:sldId id="456" r:id="rId58"/>
    <p:sldId id="455" r:id="rId59"/>
    <p:sldId id="457" r:id="rId60"/>
    <p:sldId id="458" r:id="rId61"/>
    <p:sldId id="460" r:id="rId62"/>
    <p:sldId id="461" r:id="rId63"/>
    <p:sldId id="462" r:id="rId64"/>
    <p:sldId id="468" r:id="rId65"/>
    <p:sldId id="463" r:id="rId66"/>
    <p:sldId id="464" r:id="rId67"/>
    <p:sldId id="465" r:id="rId68"/>
    <p:sldId id="467" r:id="rId69"/>
    <p:sldId id="466" r:id="rId70"/>
    <p:sldId id="469" r:id="rId71"/>
    <p:sldId id="470" r:id="rId72"/>
    <p:sldId id="471" r:id="rId73"/>
    <p:sldId id="472" r:id="rId74"/>
    <p:sldId id="324" r:id="rId75"/>
    <p:sldId id="323" r:id="rId76"/>
    <p:sldId id="325" r:id="rId77"/>
    <p:sldId id="326" r:id="rId78"/>
    <p:sldId id="474" r:id="rId79"/>
    <p:sldId id="473" r:id="rId80"/>
    <p:sldId id="332" r:id="rId81"/>
    <p:sldId id="329" r:id="rId82"/>
    <p:sldId id="330" r:id="rId83"/>
    <p:sldId id="331" r:id="rId84"/>
    <p:sldId id="327" r:id="rId85"/>
    <p:sldId id="475" r:id="rId86"/>
    <p:sldId id="476" r:id="rId87"/>
    <p:sldId id="477" r:id="rId88"/>
    <p:sldId id="333" r:id="rId89"/>
    <p:sldId id="316" r:id="rId90"/>
    <p:sldId id="478" r:id="rId91"/>
    <p:sldId id="351" r:id="rId92"/>
    <p:sldId id="352" r:id="rId93"/>
    <p:sldId id="353" r:id="rId94"/>
    <p:sldId id="355" r:id="rId95"/>
    <p:sldId id="357" r:id="rId96"/>
    <p:sldId id="485" r:id="rId97"/>
    <p:sldId id="358" r:id="rId98"/>
    <p:sldId id="359" r:id="rId99"/>
    <p:sldId id="360" r:id="rId100"/>
    <p:sldId id="361" r:id="rId101"/>
    <p:sldId id="346" r:id="rId102"/>
    <p:sldId id="336" r:id="rId103"/>
    <p:sldId id="486" r:id="rId104"/>
    <p:sldId id="479" r:id="rId105"/>
    <p:sldId id="413" r:id="rId106"/>
    <p:sldId id="350" r:id="rId10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39" autoAdjust="0"/>
  </p:normalViewPr>
  <p:slideViewPr>
    <p:cSldViewPr>
      <p:cViewPr varScale="1">
        <p:scale>
          <a:sx n="61" d="100"/>
          <a:sy n="61" d="100"/>
        </p:scale>
        <p:origin x="-6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823A76-E7C9-4597-847F-CC4EB0673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655C11-516C-49A0-A48C-FF6193829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ED41C-4531-4BC3-81FD-69BC41CC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3495-B4FE-4375-ABD3-953E7A6EC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EA3B9-CD74-4A80-8B10-67A2424DA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169E-380E-447A-996D-8AF333505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DE13-CEF9-4D53-9F7F-55EE42638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1DB0D-1752-4EA6-9E61-0CD37EF40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C5062-BA25-44A2-93EF-168CEDDBB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FD872-4FE3-4985-81B7-BDF0FDD4D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53D7-B6DF-48DA-8196-28B426E21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57A9-7F79-4626-AC5D-7AACB9706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2CF5-C8B7-43B6-B6E2-87A15063B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6DE64-AE58-406C-984A-2BA6CC835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07DE-3ABA-42F8-808F-794AAD62E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898D2-6B09-498D-80EB-73D15B45C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32F8DB-DE5B-48D4-976B-42108F1F3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to Use a</a:t>
            </a:r>
            <a:br>
              <a:rPr lang="en-US" dirty="0" smtClean="0"/>
            </a:br>
            <a:r>
              <a:rPr lang="en-US" dirty="0" smtClean="0"/>
              <a:t>Network Analyzer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Last Update 2007.06.08</a:t>
            </a:r>
          </a:p>
          <a:p>
            <a:pPr eaLnBrk="1" hangingPunct="1"/>
            <a:r>
              <a:rPr lang="en-US" sz="2400" dirty="0" smtClean="0"/>
              <a:t>1.4.0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103E69-6FBE-4C9D-80C9-37B0464CBA6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pic>
        <p:nvPicPr>
          <p:cNvPr id="12291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447800"/>
            <a:ext cx="7339013" cy="3568700"/>
          </a:xfrm>
          <a:noFill/>
        </p:spPr>
      </p:pic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9E68D7-E2B3-4C16-BE5A-19091D83514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Procedure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If most request and reply sets are quick, however, look for anomalies - sudden moments when the response time climbs unusually</a:t>
            </a:r>
          </a:p>
          <a:p>
            <a:pPr lvl="1" eaLnBrk="1" hangingPunct="1"/>
            <a:r>
              <a:rPr lang="en-US" dirty="0" smtClean="0"/>
              <a:t>To do this, scroll through the summary of the boot-up and login sequence, looking at the delta time column to see if any sudden increases in response time can be seen</a:t>
            </a:r>
          </a:p>
        </p:txBody>
      </p:sp>
      <p:sp>
        <p:nvSpPr>
          <p:cNvPr id="1044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044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9D6B29-18D6-46EC-8680-78B442F48EB9}" type="slidenum">
              <a:rPr lang="en-US" smtClean="0"/>
              <a:pPr/>
              <a:t>100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More Than This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is much more to network analysis</a:t>
            </a:r>
          </a:p>
          <a:p>
            <a:pPr eaLnBrk="1" hangingPunct="1"/>
            <a:r>
              <a:rPr lang="en-US" dirty="0" smtClean="0"/>
              <a:t>But this is a start</a:t>
            </a:r>
          </a:p>
          <a:p>
            <a:pPr eaLnBrk="1" hangingPunct="1"/>
            <a:r>
              <a:rPr lang="en-US" dirty="0" smtClean="0"/>
              <a:t>There are several issues that must be dealt with when using a network analyzer</a:t>
            </a:r>
          </a:p>
          <a:p>
            <a:pPr eaLnBrk="1" hangingPunct="1"/>
            <a:r>
              <a:rPr lang="en-US" dirty="0" smtClean="0"/>
              <a:t>Such as</a:t>
            </a:r>
          </a:p>
        </p:txBody>
      </p:sp>
      <p:sp>
        <p:nvSpPr>
          <p:cNvPr id="1054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054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BA7AE8-0F5E-4232-85D2-4B843C259D46}" type="slidenum">
              <a:rPr lang="en-US" smtClean="0"/>
              <a:pPr/>
              <a:t>101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wrong hands these little guys are dangerous</a:t>
            </a:r>
          </a:p>
          <a:p>
            <a:pPr eaLnBrk="1" hangingPunct="1"/>
            <a:r>
              <a:rPr lang="en-US" dirty="0" smtClean="0"/>
              <a:t>Let’s say a member of the cleaning crew plugs one in one night, then sets it to capture all of the traffic for the next day or two</a:t>
            </a:r>
          </a:p>
        </p:txBody>
      </p:sp>
      <p:sp>
        <p:nvSpPr>
          <p:cNvPr id="1065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065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0B949-ADCD-4C90-A0DB-A7A0EF601789}" type="slidenum">
              <a:rPr lang="en-US" smtClean="0"/>
              <a:pPr/>
              <a:t>102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 just lets it run while they are there</a:t>
            </a:r>
          </a:p>
          <a:p>
            <a:pPr eaLnBrk="1" hangingPunct="1"/>
            <a:r>
              <a:rPr lang="en-US" dirty="0" smtClean="0"/>
              <a:t>With all of the broadcasts – even on a network with no active users – much can be discovered</a:t>
            </a:r>
          </a:p>
          <a:p>
            <a:pPr eaLnBrk="1" hangingPunct="1"/>
            <a:r>
              <a:rPr lang="en-US" dirty="0" smtClean="0"/>
              <a:t>In general network analyzers cannot be detected as they are passive devices</a:t>
            </a: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E820CD-03AB-4A1E-B151-6AEAAAAD49EB}" type="slidenum">
              <a:rPr lang="en-US" smtClean="0"/>
              <a:pPr/>
              <a:t>103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Detecting Network Analyzers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detect these you can run a program that scans for </a:t>
            </a:r>
            <a:r>
              <a:rPr lang="en-US" dirty="0" err="1" smtClean="0"/>
              <a:t>NICs</a:t>
            </a:r>
            <a:r>
              <a:rPr lang="en-US" dirty="0" smtClean="0"/>
              <a:t> set to promiscuous mode</a:t>
            </a:r>
          </a:p>
          <a:p>
            <a:pPr eaLnBrk="1" hangingPunct="1"/>
            <a:r>
              <a:rPr lang="en-US" dirty="0" smtClean="0"/>
              <a:t>The average NIC should not be set this way.</a:t>
            </a:r>
          </a:p>
        </p:txBody>
      </p:sp>
      <p:sp>
        <p:nvSpPr>
          <p:cNvPr id="1085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085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34CDA-5E1C-4819-BC5B-6DCCA9AFE028}" type="slidenum">
              <a:rPr lang="en-US" smtClean="0"/>
              <a:pPr/>
              <a:t>104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Sources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Several articles and books by Laura Chappell</a:t>
            </a:r>
          </a:p>
        </p:txBody>
      </p:sp>
      <p:sp>
        <p:nvSpPr>
          <p:cNvPr id="1095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095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4EDA60-821B-4050-BFA3-DF9316CB8185}" type="slidenum">
              <a:rPr lang="en-US" smtClean="0"/>
              <a:pPr/>
              <a:t>105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More Information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Network Analysis, 2nd Edition</a:t>
            </a:r>
          </a:p>
          <a:p>
            <a:pPr lvl="1" eaLnBrk="1" hangingPunct="1"/>
            <a:r>
              <a:rPr lang="en-US" dirty="0" smtClean="0"/>
              <a:t>Laura Chappell</a:t>
            </a:r>
          </a:p>
          <a:p>
            <a:pPr lvl="1" eaLnBrk="1" hangingPunct="1"/>
            <a:r>
              <a:rPr lang="en-US" dirty="0" smtClean="0"/>
              <a:t>ISBN 1-893939-36-7</a:t>
            </a:r>
          </a:p>
        </p:txBody>
      </p:sp>
      <p:sp>
        <p:nvSpPr>
          <p:cNvPr id="1105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105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94309-5750-42CF-AF53-E2FD34BA9BF9}" type="slidenum">
              <a:rPr lang="en-US" smtClean="0"/>
              <a:pPr/>
              <a:t>106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analyze the local traffic of a switch based network is more difficult because after a switch learns a MAC address on a port, it forwards traffic for this MAC address directly to the corresponding port</a:t>
            </a:r>
          </a:p>
          <a:p>
            <a:pPr eaLnBrk="1" hangingPunct="1"/>
            <a:r>
              <a:rPr lang="en-US" smtClean="0"/>
              <a:t>On a switch, after host B's MAC address is learned, unicast traffic from A to B is only forwarded to B's port, and therefore not seen by the sniffer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E8E99D-71EC-47C7-9576-EA95A7AED3E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pic>
        <p:nvPicPr>
          <p:cNvPr id="14339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447800"/>
            <a:ext cx="7391400" cy="3621088"/>
          </a:xfrm>
          <a:noFill/>
        </p:spPr>
      </p:pic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DC22A-8A84-4875-B39A-B805566A303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watch traffic on a switch based network, plug the cable from the computer running the analyzer software into any standard port on the switch</a:t>
            </a:r>
          </a:p>
          <a:p>
            <a:pPr eaLnBrk="1" hangingPunct="1"/>
            <a:r>
              <a:rPr lang="en-US" smtClean="0"/>
              <a:t>Then set the switch port to span or monitor mode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DC7A37-A7F0-4625-B4CC-EDAB6F4C97C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such a mode instead of the port just seeing the traffic directed to the MAC address of the computer on that port, the broadcast traffic, and the multicast traffic; by spanning the port, this port will see all traffic on the local network</a:t>
            </a:r>
          </a:p>
          <a:p>
            <a:pPr eaLnBrk="1" hangingPunct="1"/>
            <a:r>
              <a:rPr lang="en-US" smtClean="0"/>
              <a:t>As in</a:t>
            </a: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C199BB-C3F5-4F6F-A06D-D35718C7CE7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pic>
        <p:nvPicPr>
          <p:cNvPr id="17411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482725"/>
            <a:ext cx="7239000" cy="3546475"/>
          </a:xfrm>
          <a:noFill/>
        </p:spPr>
      </p:pic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91F661-F688-45D3-9CA7-9C1E1C31CCA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example on the Cisco Catalyst 2950 switch the Switched Port Analyzer or SPAN feature, also called port mirroring or port monitoring, selects network traffic for analysis by a network analyzer</a:t>
            </a:r>
          </a:p>
          <a:p>
            <a:pPr eaLnBrk="1" hangingPunct="1"/>
            <a:r>
              <a:rPr lang="en-US" smtClean="0"/>
              <a:t>This is called creating a Span port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185C9D-6982-4210-8508-23EC4E209F0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Catalyst 2950 Switches can have only one SPAN session active at a time and can monitor only source ports, it can not monitor VLANs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4DEB01-B1A9-4C6E-B585-B87ED49224C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create such a port, access the command line interface for the operating system then enter</a:t>
            </a:r>
          </a:p>
          <a:p>
            <a:pPr lvl="1" eaLnBrk="1" hangingPunct="1"/>
            <a:r>
              <a:rPr lang="en-US" smtClean="0"/>
              <a:t>C2950#config t</a:t>
            </a:r>
          </a:p>
          <a:p>
            <a:pPr lvl="1" eaLnBrk="1" hangingPunct="1"/>
            <a:r>
              <a:rPr lang="en-US" smtClean="0"/>
              <a:t>C2950(config)#monitor session 1 source interface fastEthernet 0/2</a:t>
            </a:r>
          </a:p>
          <a:p>
            <a:pPr lvl="1" eaLnBrk="1" hangingPunct="1"/>
            <a:r>
              <a:rPr lang="en-US" smtClean="0"/>
              <a:t> !-- Interface fa 0/2 is configured as source port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6C83BE-D1C0-493B-9A11-71C6412D8BD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C2950(config)#monitor session 1 destination interface fastEthernet 0/3</a:t>
            </a:r>
          </a:p>
          <a:p>
            <a:pPr lvl="1" eaLnBrk="1" hangingPunct="1"/>
            <a:r>
              <a:rPr lang="en-US" smtClean="0"/>
              <a:t>!-- Interface fa0/3 is configured as destination port</a:t>
            </a:r>
          </a:p>
          <a:p>
            <a:pPr lvl="1" eaLnBrk="1" hangingPunct="1"/>
            <a:r>
              <a:rPr lang="en-US" smtClean="0"/>
              <a:t>C2950(config)#Ctrl Z</a:t>
            </a:r>
          </a:p>
          <a:p>
            <a:pPr eaLnBrk="1" hangingPunct="1"/>
            <a:r>
              <a:rPr lang="en-US" smtClean="0"/>
              <a:t>To check this enter</a:t>
            </a:r>
          </a:p>
          <a:p>
            <a:pPr lvl="1" eaLnBrk="1" hangingPunct="1"/>
            <a:r>
              <a:rPr lang="en-US" smtClean="0"/>
              <a:t>C2950#show monitor session 1</a:t>
            </a:r>
          </a:p>
          <a:p>
            <a:pPr lvl="1" eaLnBrk="1" hangingPunct="1"/>
            <a:r>
              <a:rPr lang="en-US" smtClean="0"/>
              <a:t>Session 1</a:t>
            </a:r>
          </a:p>
          <a:p>
            <a:pPr lvl="1" eaLnBrk="1" hangingPunct="1"/>
            <a:r>
              <a:rPr lang="en-US" smtClean="0"/>
              <a:t>---------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835FC0-FE34-4A59-BF04-0089E3D498A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Will Be Learned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use the most basic troubleshooting and analysis tool</a:t>
            </a:r>
          </a:p>
          <a:p>
            <a:pPr eaLnBrk="1" hangingPunct="1"/>
            <a:r>
              <a:rPr lang="en-US" smtClean="0"/>
              <a:t>The network analyzer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729D8C-48DB-4A79-9844-F7E7A1A6394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Source Ports:</a:t>
            </a:r>
          </a:p>
          <a:p>
            <a:pPr lvl="1" eaLnBrk="1" hangingPunct="1"/>
            <a:r>
              <a:rPr lang="en-US" smtClean="0"/>
              <a:t>RX Only: None</a:t>
            </a:r>
          </a:p>
          <a:p>
            <a:pPr lvl="1" eaLnBrk="1" hangingPunct="1"/>
            <a:r>
              <a:rPr lang="en-US" smtClean="0"/>
              <a:t>TX Only: None</a:t>
            </a:r>
          </a:p>
          <a:p>
            <a:pPr lvl="1" eaLnBrk="1" hangingPunct="1"/>
            <a:r>
              <a:rPr lang="en-US" smtClean="0"/>
              <a:t>Both: Fa0/2</a:t>
            </a:r>
          </a:p>
          <a:p>
            <a:pPr lvl="1" eaLnBrk="1" hangingPunct="1"/>
            <a:r>
              <a:rPr lang="en-US" smtClean="0"/>
              <a:t>Destination Ports: Fa0/3</a:t>
            </a:r>
          </a:p>
          <a:p>
            <a:pPr eaLnBrk="1" hangingPunct="1"/>
            <a:r>
              <a:rPr lang="en-US" smtClean="0"/>
              <a:t>To clear this</a:t>
            </a:r>
          </a:p>
          <a:p>
            <a:pPr lvl="1" eaLnBrk="1" hangingPunct="1"/>
            <a:r>
              <a:rPr lang="en-US" smtClean="0"/>
              <a:t>C2950#config t</a:t>
            </a:r>
          </a:p>
          <a:p>
            <a:pPr lvl="1" eaLnBrk="1" hangingPunct="1"/>
            <a:r>
              <a:rPr lang="en-US" smtClean="0"/>
              <a:t>C2950#no monitor session session 1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450B01-DE46-4DC6-B281-C7D523D9AF5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Catalyst 2950 Switches are able to SPAN source port traffic in the</a:t>
            </a:r>
          </a:p>
          <a:p>
            <a:pPr lvl="1" eaLnBrk="1" hangingPunct="1"/>
            <a:r>
              <a:rPr lang="en-US" smtClean="0"/>
              <a:t>Receive direction only - Rx span or ingress span</a:t>
            </a:r>
          </a:p>
          <a:p>
            <a:pPr lvl="1" eaLnBrk="1" hangingPunct="1"/>
            <a:r>
              <a:rPr lang="en-US" smtClean="0"/>
              <a:t>Transmit direction only - Tx span or egress span</a:t>
            </a:r>
          </a:p>
          <a:p>
            <a:pPr lvl="1" eaLnBrk="1" hangingPunct="1"/>
            <a:r>
              <a:rPr lang="en-US" smtClean="0"/>
              <a:t>Both directions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683500-DA22-4CD8-A059-F2F4911FE3BD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Keep in mind the way most switches work these days in that if the switch receives a corrupted packet, the ingress port usually drops it, so you won't see it on the egress port</a:t>
            </a:r>
          </a:p>
          <a:p>
            <a:pPr eaLnBrk="1" hangingPunct="1"/>
            <a:r>
              <a:rPr lang="en-US" smtClean="0"/>
              <a:t>It is then true that a switch is not completely transparent when it is a matter of capturing traffic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2151C3-9FB8-487E-A1B5-BCC17105E3D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when you see a corrupted packet, the errors where generated on the egress segment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4D88B5-62A8-48A5-B271-301B7C27B8F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Network Analyzer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As Laura Chappell, a very well known writer and trainer on network analysis says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network analyzer is a device (desktop, laptop or portable computer) that can 'capture' all the packets seen on the network and display them in the order they appeared on the cable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good analyzer should have some alerts/alarms that notify you of unusual or faulty traffic patterns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71B9A0-8C5E-480B-8742-137F44DD4E4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Network Analyzer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mtClean="0"/>
              <a:t>The analyzer should also be able to build trend graphs to illustrate the current and long-term traffic patterns (such as utilization and packets per second)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 order to make the communications information useful to you, the analyzer decodes, or interprets, the actual packet information received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DFAF9B-DC3B-45A4-B23F-99858876AF3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to Call These Things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analyzers go by many different names</a:t>
            </a:r>
          </a:p>
          <a:p>
            <a:pPr eaLnBrk="1" hangingPunct="1"/>
            <a:r>
              <a:rPr lang="en-US" smtClean="0"/>
              <a:t>Such as</a:t>
            </a:r>
          </a:p>
          <a:p>
            <a:pPr lvl="1" eaLnBrk="1" hangingPunct="1"/>
            <a:r>
              <a:rPr lang="en-US" smtClean="0"/>
              <a:t>Network Analyzer</a:t>
            </a:r>
          </a:p>
          <a:p>
            <a:pPr lvl="1" eaLnBrk="1" hangingPunct="1"/>
            <a:r>
              <a:rPr lang="en-US" smtClean="0"/>
              <a:t>Protocol Analyzer</a:t>
            </a:r>
          </a:p>
          <a:p>
            <a:pPr lvl="1" eaLnBrk="1" hangingPunct="1"/>
            <a:r>
              <a:rPr lang="en-US" smtClean="0"/>
              <a:t>Sniffer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6CCC90-906B-4D9A-A4FC-B6D9052E6FB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Network Analyzer 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we will go through the basics of what a network analyzer can do using screenshots and an explanation of each task</a:t>
            </a:r>
          </a:p>
          <a:p>
            <a:pPr eaLnBrk="1" hangingPunct="1"/>
            <a:r>
              <a:rPr lang="en-US" smtClean="0"/>
              <a:t>This example uses Sniffer Pro Version 4.5</a:t>
            </a:r>
          </a:p>
          <a:p>
            <a:pPr eaLnBrk="1" hangingPunct="1"/>
            <a:r>
              <a:rPr lang="en-US" smtClean="0"/>
              <a:t>We will begin by looking at each button on the toolbar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DC1AD3-87B7-485C-8755-8CE767F437B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Opening Display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915217-76E3-45D9-80EF-5360EC5FDFE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Toolbar Buttons</a:t>
            </a: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5BB3A2-90E2-4F2E-8D12-D90E5DE4B97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209800" y="1905000"/>
            <a:ext cx="17526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Equipment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lab is best with both of these</a:t>
            </a:r>
          </a:p>
          <a:p>
            <a:pPr lvl="1" eaLnBrk="1" hangingPunct="1"/>
            <a:r>
              <a:rPr lang="en-US" smtClean="0"/>
              <a:t>PC with promiscuous mode NIC, a driver for the NIC as specified by the network analyzer manufacturer, and an operating system installed</a:t>
            </a:r>
          </a:p>
          <a:p>
            <a:pPr lvl="1" eaLnBrk="1" hangingPunct="1"/>
            <a:r>
              <a:rPr lang="en-US" smtClean="0"/>
              <a:t>Access to a hub based network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8E4055-8C6C-438E-BC5C-13DBD42BDA5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Toolbar Buttons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0154" b="75410"/>
          <a:stretch>
            <a:fillRect/>
          </a:stretch>
        </p:blipFill>
        <p:spPr>
          <a:xfrm>
            <a:off x="609600" y="1565275"/>
            <a:ext cx="7696200" cy="2370138"/>
          </a:xfrm>
          <a:noFill/>
        </p:spPr>
      </p:pic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C7C592-C381-41B1-8269-336A8FCDE33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2133600" y="2514600"/>
            <a:ext cx="3657600" cy="1066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Gauge Dashboard View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normal opening view shows the dashboard</a:t>
            </a:r>
          </a:p>
          <a:p>
            <a:pPr eaLnBrk="1" hangingPunct="1"/>
            <a:r>
              <a:rPr lang="en-US" smtClean="0"/>
              <a:t>To make the dashboard appear click on the dashboard button on the toolbar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DD940-CEDC-4D5E-AECF-F9B7C008A172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Gauge Dashboard View</a:t>
            </a:r>
          </a:p>
        </p:txBody>
      </p:sp>
      <p:pic>
        <p:nvPicPr>
          <p:cNvPr id="3481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2779" b="71635"/>
          <a:stretch>
            <a:fillRect/>
          </a:stretch>
        </p:blipFill>
        <p:spPr>
          <a:xfrm>
            <a:off x="762000" y="1447800"/>
            <a:ext cx="7467600" cy="2362200"/>
          </a:xfrm>
          <a:noFill/>
        </p:spPr>
      </p:pic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BE2F5F-5782-4965-920E-F1316F51474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4822" name="Oval 8"/>
          <p:cNvSpPr>
            <a:spLocks noChangeArrowheads="1"/>
          </p:cNvSpPr>
          <p:nvPr/>
        </p:nvSpPr>
        <p:spPr bwMode="auto">
          <a:xfrm>
            <a:off x="2209800" y="2438400"/>
            <a:ext cx="549275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Gauge Dashboard View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dashboard is a set of gauges showing</a:t>
            </a:r>
          </a:p>
          <a:p>
            <a:pPr lvl="1" eaLnBrk="1" hangingPunct="1"/>
            <a:r>
              <a:rPr lang="en-US" smtClean="0"/>
              <a:t>Utilization</a:t>
            </a:r>
          </a:p>
          <a:p>
            <a:pPr lvl="1" eaLnBrk="1" hangingPunct="1"/>
            <a:r>
              <a:rPr lang="en-US" smtClean="0"/>
              <a:t>Packets per Second</a:t>
            </a:r>
          </a:p>
          <a:p>
            <a:pPr lvl="1" eaLnBrk="1" hangingPunct="1"/>
            <a:r>
              <a:rPr lang="en-US" smtClean="0"/>
              <a:t>Errors per Second</a:t>
            </a:r>
          </a:p>
          <a:p>
            <a:pPr eaLnBrk="1" hangingPunct="1"/>
            <a:r>
              <a:rPr lang="en-US" smtClean="0"/>
              <a:t>Below this is a line chart</a:t>
            </a:r>
          </a:p>
          <a:p>
            <a:pPr lvl="1" eaLnBrk="1" hangingPunct="1"/>
            <a:r>
              <a:rPr lang="en-US" smtClean="0"/>
              <a:t>Utilization is selected by default</a:t>
            </a:r>
          </a:p>
          <a:p>
            <a:pPr lvl="1" eaLnBrk="1" hangingPunct="1"/>
            <a:r>
              <a:rPr lang="en-US" smtClean="0"/>
              <a:t>Other lines can be added by checking the boxes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0017DE-BA16-49BB-9274-A7B336E3E35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Gauge Dashboard View</a:t>
            </a:r>
          </a:p>
        </p:txBody>
      </p:sp>
      <p:pic>
        <p:nvPicPr>
          <p:cNvPr id="36867" name="Picture 10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E6AE2B-5FD3-4CE8-AAB2-881C375EE987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Detail Dashboard View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information seen in the gauges can be expanded to show more detail by clicking the Detail tab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2579E-3862-4223-9FE8-BF267468EBC0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Detail Dashboard View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82AD01-839C-41FB-A30F-5C30F0F84B8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8918" name="Oval 4"/>
          <p:cNvSpPr>
            <a:spLocks noChangeArrowheads="1"/>
          </p:cNvSpPr>
          <p:nvPr/>
        </p:nvSpPr>
        <p:spPr bwMode="auto">
          <a:xfrm>
            <a:off x="1752600" y="3276600"/>
            <a:ext cx="549275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Detail Dashboard View</a:t>
            </a:r>
          </a:p>
        </p:txBody>
      </p:sp>
      <p:pic>
        <p:nvPicPr>
          <p:cNvPr id="3993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B0D42B-F111-48B4-B7AC-B97A831F923B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Gauge Threshold Settings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two colors on the gauges represent the normal range – in black and the problem range – in red</a:t>
            </a:r>
          </a:p>
          <a:p>
            <a:pPr eaLnBrk="1" hangingPunct="1"/>
            <a:r>
              <a:rPr lang="en-US" smtClean="0"/>
              <a:t>These can be set to any level desired by clicking on the Set Thresholds button</a:t>
            </a:r>
          </a:p>
          <a:p>
            <a:pPr eaLnBrk="1" hangingPunct="1"/>
            <a:r>
              <a:rPr lang="en-US" smtClean="0"/>
              <a:t>And adjusting the values shown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118AFA-639F-4065-B4F5-3122F4BAB68C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Gauge Threshold Settings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731CEE-FBEE-47BA-B53D-F0648FBB2A7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1828800" y="2133600"/>
            <a:ext cx="16002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Equipment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lab only can work with either of these instead</a:t>
            </a:r>
          </a:p>
          <a:p>
            <a:pPr lvl="1" eaLnBrk="1" hangingPunct="1"/>
            <a:r>
              <a:rPr lang="en-US" dirty="0" smtClean="0"/>
              <a:t>PC with any NIC, any driver, and an operating system installed</a:t>
            </a:r>
          </a:p>
          <a:p>
            <a:pPr lvl="1" eaLnBrk="1" hangingPunct="1"/>
            <a:r>
              <a:rPr lang="en-US" dirty="0" smtClean="0"/>
              <a:t>Access to a switch based network through a spanned port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6EEC83-FB5A-4A60-A196-036111FDD37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Gauge Threshold Settings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1FFADB-2770-495A-8196-97F998E3DDF4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See All Devices on the Network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network analyzer can be used to show all devices that are sending traffic over the network</a:t>
            </a:r>
          </a:p>
          <a:p>
            <a:pPr eaLnBrk="1" hangingPunct="1"/>
            <a:r>
              <a:rPr lang="en-US" smtClean="0"/>
              <a:t>This is done by clicking the Host Table button</a:t>
            </a: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7B3DE1-5C58-4726-8DD8-56F32FA1F4EA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See All Devices on the Network</a:t>
            </a:r>
          </a:p>
        </p:txBody>
      </p:sp>
      <p:pic>
        <p:nvPicPr>
          <p:cNvPr id="4505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9091" b="70493"/>
          <a:stretch>
            <a:fillRect/>
          </a:stretch>
        </p:blipFill>
        <p:spPr>
          <a:xfrm>
            <a:off x="609600" y="1447800"/>
            <a:ext cx="7924800" cy="2471738"/>
          </a:xfrm>
          <a:noFill/>
        </p:spPr>
      </p:pic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F8CEED-30EA-479A-9145-17DC2CA1645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5062" name="Oval 13"/>
          <p:cNvSpPr>
            <a:spLocks noChangeArrowheads="1"/>
          </p:cNvSpPr>
          <p:nvPr/>
        </p:nvSpPr>
        <p:spPr bwMode="auto">
          <a:xfrm>
            <a:off x="2422525" y="2438400"/>
            <a:ext cx="549275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See All Devices on the Network</a:t>
            </a:r>
          </a:p>
        </p:txBody>
      </p:sp>
      <p:pic>
        <p:nvPicPr>
          <p:cNvPr id="460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769CD-8684-4E5C-B1E1-73C21544577D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See All Devices on the Network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devices can be listed by</a:t>
            </a:r>
          </a:p>
          <a:p>
            <a:pPr lvl="1" eaLnBrk="1" hangingPunct="1"/>
            <a:r>
              <a:rPr lang="en-US" smtClean="0"/>
              <a:t>MAC address</a:t>
            </a:r>
          </a:p>
          <a:p>
            <a:pPr lvl="1" eaLnBrk="1" hangingPunct="1"/>
            <a:r>
              <a:rPr lang="en-US" smtClean="0"/>
              <a:t>IP address</a:t>
            </a: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D52860-1EB5-4F35-A3CB-0BB30369E604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See All Devices on the Network</a:t>
            </a:r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F49639-F77B-46AE-A60F-35F73DA2CCE7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See All Devices on the Network</a:t>
            </a:r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C4D95F-5FDB-4466-9174-1D6D732BD4A5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See All Devices on the Network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IP list shows local and remote devices, such as web sites viewed</a:t>
            </a:r>
          </a:p>
          <a:p>
            <a:pPr eaLnBrk="1" hangingPunct="1"/>
            <a:r>
              <a:rPr lang="en-US" smtClean="0"/>
              <a:t>This window has several other views that can be selected by clicking on the buttons on the left of the window</a:t>
            </a: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61B408-60D1-4595-BF25-F775DEECE173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See All Devices on the Network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4CB538-1554-4345-BCBA-E61099667D1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1206" name="Oval 4"/>
          <p:cNvSpPr>
            <a:spLocks noChangeArrowheads="1"/>
          </p:cNvSpPr>
          <p:nvPr/>
        </p:nvSpPr>
        <p:spPr bwMode="auto">
          <a:xfrm>
            <a:off x="1447800" y="2667000"/>
            <a:ext cx="685800" cy="2514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Traffic Map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Traffic Map is an odd display</a:t>
            </a:r>
          </a:p>
          <a:p>
            <a:pPr eaLnBrk="1" hangingPunct="1"/>
            <a:r>
              <a:rPr lang="en-US" smtClean="0"/>
              <a:t>It is meant to show who is talking to who</a:t>
            </a: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2C4286-86B9-4BDC-A540-80EE8D94D42B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Drivers for Ethernet NICs are designed to see all traffic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However they ignore all unicast traffic that is not addressed to them by MAC address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To overcome this the driver for the NIC must be set to promiscuous mode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such a mode it sees all traffic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FB0B96-B4DE-4ECF-8185-5109C83924A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Traffic Map</a:t>
            </a:r>
          </a:p>
        </p:txBody>
      </p:sp>
      <p:pic>
        <p:nvPicPr>
          <p:cNvPr id="5325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0871" b="73436"/>
          <a:stretch>
            <a:fillRect/>
          </a:stretch>
        </p:blipFill>
        <p:spPr>
          <a:xfrm>
            <a:off x="609600" y="1447800"/>
            <a:ext cx="7924800" cy="2670175"/>
          </a:xfrm>
          <a:noFill/>
        </p:spPr>
      </p:pic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7CEC5-FF1D-42F3-BAB0-C6E902CCF94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3254" name="Oval 8"/>
          <p:cNvSpPr>
            <a:spLocks noChangeArrowheads="1"/>
          </p:cNvSpPr>
          <p:nvPr/>
        </p:nvSpPr>
        <p:spPr bwMode="auto">
          <a:xfrm>
            <a:off x="3200400" y="26670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Traffic Map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two basic views</a:t>
            </a:r>
          </a:p>
          <a:p>
            <a:pPr lvl="1" eaLnBrk="1" hangingPunct="1"/>
            <a:r>
              <a:rPr lang="en-US" smtClean="0"/>
              <a:t>Graphic view</a:t>
            </a:r>
          </a:p>
          <a:p>
            <a:pPr lvl="1" eaLnBrk="1" hangingPunct="1"/>
            <a:r>
              <a:rPr lang="en-US" smtClean="0"/>
              <a:t>Table view</a:t>
            </a:r>
          </a:p>
          <a:p>
            <a:pPr eaLnBrk="1" hangingPunct="1"/>
            <a:r>
              <a:rPr lang="en-US" smtClean="0"/>
              <a:t>As in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6AFE93-D97D-441F-B45F-A99138977DB4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Traffic Map</a:t>
            </a:r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FF7C58-8AA9-4AFC-A140-6C703D8BF88A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Traffic Map</a:t>
            </a:r>
          </a:p>
        </p:txBody>
      </p:sp>
      <p:pic>
        <p:nvPicPr>
          <p:cNvPr id="563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033B58-DAF1-4421-9495-73E3F4CB5F0A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 Response Time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is the Application Response Chart</a:t>
            </a:r>
          </a:p>
          <a:p>
            <a:pPr eaLnBrk="1" hangingPunct="1"/>
            <a:r>
              <a:rPr lang="en-US" smtClean="0"/>
              <a:t>This is a useful tool for baselining as it shows how long it takes for a station to talk to a server</a:t>
            </a:r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573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6E4113-83D9-43A6-8239-8820D4B692C0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 Response Time</a:t>
            </a:r>
          </a:p>
        </p:txBody>
      </p:sp>
      <p:pic>
        <p:nvPicPr>
          <p:cNvPr id="5837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861" b="68852"/>
          <a:stretch>
            <a:fillRect/>
          </a:stretch>
        </p:blipFill>
        <p:spPr>
          <a:xfrm>
            <a:off x="609600" y="1447800"/>
            <a:ext cx="7848600" cy="2541588"/>
          </a:xfrm>
          <a:noFill/>
        </p:spPr>
      </p:pic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D98FF2-3153-436E-94FF-B62EA6F2FF0F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8374" name="Oval 8"/>
          <p:cNvSpPr>
            <a:spLocks noChangeArrowheads="1"/>
          </p:cNvSpPr>
          <p:nvPr/>
        </p:nvSpPr>
        <p:spPr bwMode="auto">
          <a:xfrm>
            <a:off x="2971800" y="24384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 Response Time</a:t>
            </a:r>
          </a:p>
        </p:txBody>
      </p:sp>
      <p:pic>
        <p:nvPicPr>
          <p:cNvPr id="593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593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76BB7C-5406-4B59-9AA4-23ADDE3C5295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History</a:t>
            </a:r>
          </a:p>
        </p:txBody>
      </p:sp>
      <p:pic>
        <p:nvPicPr>
          <p:cNvPr id="604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4007" b="68852"/>
          <a:stretch>
            <a:fillRect/>
          </a:stretch>
        </p:blipFill>
        <p:spPr>
          <a:xfrm>
            <a:off x="685800" y="1447800"/>
            <a:ext cx="7696200" cy="2724150"/>
          </a:xfrm>
          <a:noFill/>
        </p:spPr>
      </p:pic>
      <p:sp>
        <p:nvSpPr>
          <p:cNvPr id="604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144568-37FF-4130-AD8E-8A7EBC6D40C7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3581400" y="25146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shows a bunch of stuff</a:t>
            </a:r>
          </a:p>
          <a:p>
            <a:pPr eaLnBrk="1" hangingPunct="1"/>
            <a:r>
              <a:rPr lang="en-US" smtClean="0"/>
              <a:t>As in</a:t>
            </a:r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0CC034-5322-4D14-8E2E-90CAC4D7D63E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History</a:t>
            </a:r>
          </a:p>
        </p:txBody>
      </p:sp>
      <p:pic>
        <p:nvPicPr>
          <p:cNvPr id="624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624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24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7C92F0-7112-4B09-B709-5AF7B5D1390E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NIC with a card that can be set to promiscuous mode is required for this lab, otherwise the card will see only traffic addressed to itself</a:t>
            </a:r>
          </a:p>
          <a:p>
            <a:pPr eaLnBrk="1" hangingPunct="1"/>
            <a:r>
              <a:rPr lang="en-US" smtClean="0"/>
              <a:t>In general most NICs can be set this way by the network analyzer program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3E06EF-14F2-4F60-A990-E8E58E88A52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Packets per Second</a:t>
            </a:r>
          </a:p>
          <a:p>
            <a:pPr eaLnBrk="1" hangingPunct="1"/>
            <a:r>
              <a:rPr lang="en-US" smtClean="0"/>
              <a:t>Utilization</a:t>
            </a:r>
          </a:p>
          <a:p>
            <a:pPr eaLnBrk="1" hangingPunct="1"/>
            <a:r>
              <a:rPr lang="en-US" smtClean="0"/>
              <a:t>Errors per Second</a:t>
            </a:r>
          </a:p>
          <a:p>
            <a:pPr eaLnBrk="1" hangingPunct="1"/>
            <a:r>
              <a:rPr lang="en-US" smtClean="0"/>
              <a:t>And so on</a:t>
            </a:r>
          </a:p>
          <a:p>
            <a:pPr eaLnBrk="1" hangingPunct="1"/>
            <a:r>
              <a:rPr lang="en-US" smtClean="0"/>
              <a:t>Lets look at a few of these by double clicking the icon</a:t>
            </a:r>
          </a:p>
        </p:txBody>
      </p:sp>
      <p:sp>
        <p:nvSpPr>
          <p:cNvPr id="634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8798B-8506-47C6-98A3-4BE5740E81E6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History</a:t>
            </a:r>
          </a:p>
        </p:txBody>
      </p:sp>
      <p:pic>
        <p:nvPicPr>
          <p:cNvPr id="645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645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447E50-8C2B-49BE-BE1A-58E0189E2191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History</a:t>
            </a:r>
          </a:p>
        </p:txBody>
      </p:sp>
      <p:pic>
        <p:nvPicPr>
          <p:cNvPr id="655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655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08A3AE-79BF-446B-92B6-35623B22B0E5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History</a:t>
            </a:r>
          </a:p>
        </p:txBody>
      </p:sp>
      <p:pic>
        <p:nvPicPr>
          <p:cNvPr id="665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665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6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1F84D-4C03-4B16-BACA-5161F2BA61CA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Protocol Distribution</a:t>
            </a:r>
          </a:p>
        </p:txBody>
      </p:sp>
      <p:pic>
        <p:nvPicPr>
          <p:cNvPr id="675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7695" b="72296"/>
          <a:stretch>
            <a:fillRect/>
          </a:stretch>
        </p:blipFill>
        <p:spPr>
          <a:xfrm>
            <a:off x="838200" y="1447800"/>
            <a:ext cx="7086600" cy="2362200"/>
          </a:xfrm>
          <a:noFill/>
        </p:spPr>
      </p:pic>
      <p:sp>
        <p:nvSpPr>
          <p:cNvPr id="675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C121E8-CDE9-44D4-8E49-FB362431B68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3962400" y="25146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Protocol Distribution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Protocol Distribution display is very useful</a:t>
            </a:r>
          </a:p>
          <a:p>
            <a:pPr eaLnBrk="1" hangingPunct="1"/>
            <a:r>
              <a:rPr lang="en-US" smtClean="0"/>
              <a:t>It shows what protocols are running on the network</a:t>
            </a:r>
          </a:p>
          <a:p>
            <a:pPr eaLnBrk="1" hangingPunct="1"/>
            <a:r>
              <a:rPr lang="en-US" smtClean="0"/>
              <a:t>For example, you may think there is no NetBEUI traffic on the network</a:t>
            </a:r>
          </a:p>
          <a:p>
            <a:pPr eaLnBrk="1" hangingPunct="1"/>
            <a:r>
              <a:rPr lang="en-US" smtClean="0"/>
              <a:t>Yet this sample display shows NetBEUI traffic</a:t>
            </a:r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8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CBC23-A6B5-48BB-9CD6-37332EBD20BC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Protocol Distribution</a:t>
            </a:r>
          </a:p>
        </p:txBody>
      </p:sp>
      <p:pic>
        <p:nvPicPr>
          <p:cNvPr id="696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696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696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5A3476-1EBB-4F3E-AC8B-41157CCC4200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Protocol Distribution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has a</a:t>
            </a:r>
          </a:p>
          <a:p>
            <a:pPr lvl="1" eaLnBrk="1" hangingPunct="1"/>
            <a:r>
              <a:rPr lang="en-US" smtClean="0"/>
              <a:t>Histogram</a:t>
            </a:r>
          </a:p>
          <a:p>
            <a:pPr lvl="1" eaLnBrk="1" hangingPunct="1"/>
            <a:r>
              <a:rPr lang="en-US" smtClean="0"/>
              <a:t>Pie Chart</a:t>
            </a:r>
          </a:p>
          <a:p>
            <a:pPr lvl="1" eaLnBrk="1" hangingPunct="1"/>
            <a:r>
              <a:rPr lang="en-US" smtClean="0"/>
              <a:t>Table</a:t>
            </a:r>
          </a:p>
          <a:p>
            <a:pPr eaLnBrk="1" hangingPunct="1"/>
            <a:r>
              <a:rPr lang="en-US" smtClean="0"/>
              <a:t>view</a:t>
            </a:r>
          </a:p>
        </p:txBody>
      </p:sp>
      <p:sp>
        <p:nvSpPr>
          <p:cNvPr id="706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06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D5DFF5-31D1-48A4-A6A1-5D1B349A32E8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Global Statistics</a:t>
            </a:r>
          </a:p>
        </p:txBody>
      </p:sp>
      <p:pic>
        <p:nvPicPr>
          <p:cNvPr id="716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9091" b="70493"/>
          <a:stretch>
            <a:fillRect/>
          </a:stretch>
        </p:blipFill>
        <p:spPr>
          <a:xfrm>
            <a:off x="762000" y="1557338"/>
            <a:ext cx="7467600" cy="2328862"/>
          </a:xfrm>
          <a:noFill/>
        </p:spPr>
      </p:pic>
      <p:sp>
        <p:nvSpPr>
          <p:cNvPr id="716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16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44088D-C24D-4BD4-BAAF-24A05B6F0FAC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1686" name="Oval 7"/>
          <p:cNvSpPr>
            <a:spLocks noChangeArrowheads="1"/>
          </p:cNvSpPr>
          <p:nvPr/>
        </p:nvSpPr>
        <p:spPr bwMode="auto">
          <a:xfrm>
            <a:off x="3962400" y="24384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Global Statistics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Global Statistics shows the packet sizes seen on the network</a:t>
            </a:r>
          </a:p>
        </p:txBody>
      </p:sp>
      <p:sp>
        <p:nvSpPr>
          <p:cNvPr id="727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27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9F4F6F-E212-470E-B6F3-0CF6AC40297C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connection issue related to the NIC is whether the driver will capture all of the errors on the network</a:t>
            </a:r>
          </a:p>
          <a:p>
            <a:pPr eaLnBrk="1" hangingPunct="1"/>
            <a:r>
              <a:rPr lang="en-US" smtClean="0"/>
              <a:t>This does not relate to promiscuous mode, but rather to the way the driver is written </a:t>
            </a:r>
          </a:p>
          <a:p>
            <a:pPr eaLnBrk="1" hangingPunct="1"/>
            <a:r>
              <a:rPr lang="en-US" smtClean="0"/>
              <a:t>In general these drivers are only available from the manufacturer of the network analyzer software</a:t>
            </a: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2071AC-5E8A-401D-97D8-EBB4BD74B42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Global Statistics</a:t>
            </a:r>
          </a:p>
        </p:txBody>
      </p:sp>
      <p:pic>
        <p:nvPicPr>
          <p:cNvPr id="737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737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37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53830C-F2AA-4296-A7C5-C52E39A6AC6F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Alarm Log</a:t>
            </a:r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1383" b="72131"/>
          <a:stretch>
            <a:fillRect/>
          </a:stretch>
        </p:blipFill>
        <p:spPr>
          <a:xfrm>
            <a:off x="762000" y="1447800"/>
            <a:ext cx="7467600" cy="2662238"/>
          </a:xfrm>
          <a:noFill/>
        </p:spPr>
      </p:pic>
      <p:sp>
        <p:nvSpPr>
          <p:cNvPr id="747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832AA-8417-4D5F-AC57-A63B41C8E089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5029200" y="25908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Alarm Log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Alarm Log shows just that, any alarms that have been issued based on the settings for alarms</a:t>
            </a:r>
          </a:p>
          <a:p>
            <a:pPr eaLnBrk="1" hangingPunct="1"/>
            <a:r>
              <a:rPr lang="en-US" smtClean="0"/>
              <a:t>This is set on the Dashboard view using the Set Threshold button</a:t>
            </a:r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0A012-63C1-4DFA-B167-63E3454F358A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Alarm Log</a:t>
            </a:r>
          </a:p>
        </p:txBody>
      </p:sp>
      <p:pic>
        <p:nvPicPr>
          <p:cNvPr id="768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768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68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DADB05-BB48-46E5-B441-AA654B5F2ADB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examine the traffic packets must be captured and presented in a form humans can comprehend</a:t>
            </a:r>
          </a:p>
          <a:p>
            <a:pPr eaLnBrk="1" hangingPunct="1"/>
            <a:r>
              <a:rPr lang="en-US" smtClean="0"/>
              <a:t>This is what capture does</a:t>
            </a:r>
          </a:p>
        </p:txBody>
      </p:sp>
      <p:sp>
        <p:nvSpPr>
          <p:cNvPr id="778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78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CDE41A-2E80-4410-A382-60781B8B3B1E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pic>
        <p:nvPicPr>
          <p:cNvPr id="788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788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88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261B5F-5B15-46CE-B0C2-072BF47B9413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</a:t>
            </a:r>
          </a:p>
          <a:p>
            <a:pPr lvl="1" eaLnBrk="1" hangingPunct="1"/>
            <a:r>
              <a:rPr lang="en-US" smtClean="0"/>
              <a:t>Capture</a:t>
            </a:r>
          </a:p>
          <a:p>
            <a:pPr lvl="1" eaLnBrk="1" hangingPunct="1"/>
            <a:r>
              <a:rPr lang="en-US" smtClean="0"/>
              <a:t>Start</a:t>
            </a:r>
          </a:p>
          <a:p>
            <a:pPr eaLnBrk="1" hangingPunct="1"/>
            <a:r>
              <a:rPr lang="en-US" smtClean="0"/>
              <a:t> is selected frames going over the wire are placed in a buffer</a:t>
            </a:r>
          </a:p>
          <a:p>
            <a:pPr eaLnBrk="1" hangingPunct="1"/>
            <a:r>
              <a:rPr lang="en-US" smtClean="0"/>
              <a:t>To look at this go back to the same place and select</a:t>
            </a:r>
          </a:p>
          <a:p>
            <a:pPr lvl="1" eaLnBrk="1" hangingPunct="1"/>
            <a:r>
              <a:rPr lang="en-US" smtClean="0"/>
              <a:t>Stop and Display</a:t>
            </a:r>
          </a:p>
        </p:txBody>
      </p:sp>
      <p:sp>
        <p:nvSpPr>
          <p:cNvPr id="798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C28D1-67F9-4CC6-9903-6CB743B7494D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pic>
        <p:nvPicPr>
          <p:cNvPr id="8089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809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809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5A9A1E-906B-44EE-A0B6-D2F1B1D89B73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Sniffer Pro the initial decode display has the Expert tab selected</a:t>
            </a:r>
          </a:p>
          <a:p>
            <a:pPr eaLnBrk="1" hangingPunct="1"/>
            <a:r>
              <a:rPr lang="en-US" smtClean="0"/>
              <a:t>For this example click on the Decode tab</a:t>
            </a:r>
          </a:p>
        </p:txBody>
      </p:sp>
      <p:sp>
        <p:nvSpPr>
          <p:cNvPr id="819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819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88F707-40A3-4B70-BB7A-72294978DC47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pic>
        <p:nvPicPr>
          <p:cNvPr id="829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829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829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10CEFE-55A3-4D66-BCD1-0A596B0E1ED8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82950" name="Oval 7"/>
          <p:cNvSpPr>
            <a:spLocks noChangeArrowheads="1"/>
          </p:cNvSpPr>
          <p:nvPr/>
        </p:nvSpPr>
        <p:spPr bwMode="auto">
          <a:xfrm>
            <a:off x="2209800" y="47244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 sure that you have a NIC that the supplier of the analyzer has a driver for</a:t>
            </a:r>
          </a:p>
          <a:p>
            <a:pPr eaLnBrk="1" hangingPunct="1"/>
            <a:r>
              <a:rPr lang="en-US" smtClean="0"/>
              <a:t>If such a driver is not available the analyzer will still work, but it will miss the error packets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61F30F-9DC6-4401-A6A1-89C8A7E9034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Now the display shows each packet listed in the top pane</a:t>
            </a:r>
          </a:p>
          <a:p>
            <a:pPr eaLnBrk="1" hangingPunct="1"/>
            <a:r>
              <a:rPr lang="en-US" smtClean="0"/>
              <a:t>The decoded information in the middle pane</a:t>
            </a:r>
          </a:p>
          <a:p>
            <a:pPr eaLnBrk="1" hangingPunct="1"/>
            <a:r>
              <a:rPr lang="en-US" smtClean="0"/>
              <a:t>The raw data in hex and ASCII in the bottom pane</a:t>
            </a:r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839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3BBA2C-149E-49FF-B370-F3B5C16E7E6E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pic>
        <p:nvPicPr>
          <p:cNvPr id="849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849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849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0A2E08-D9CA-4F62-BA3E-1F1D0FDE6190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middle pane is the most useful</a:t>
            </a:r>
          </a:p>
          <a:p>
            <a:pPr eaLnBrk="1" hangingPunct="1"/>
            <a:r>
              <a:rPr lang="en-US" smtClean="0"/>
              <a:t>It presents the information layer by layer in a form simple humans can deal with</a:t>
            </a:r>
          </a:p>
          <a:p>
            <a:pPr eaLnBrk="1" hangingPunct="1"/>
            <a:r>
              <a:rPr lang="en-US" smtClean="0"/>
              <a:t>The example shown next is a decode showing a conversation with a web server</a:t>
            </a:r>
          </a:p>
          <a:p>
            <a:pPr eaLnBrk="1" hangingPunct="1"/>
            <a:r>
              <a:rPr lang="en-US" smtClean="0"/>
              <a:t>Notice that it shows several layers from bottom to top of the TCP/IP model</a:t>
            </a:r>
          </a:p>
        </p:txBody>
      </p:sp>
      <p:sp>
        <p:nvSpPr>
          <p:cNvPr id="860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860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51B828-571B-4978-BE99-5F7F96E14844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pic>
        <p:nvPicPr>
          <p:cNvPr id="8704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870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870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94EAB1-8694-456F-95C4-967CE1186845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pic>
        <p:nvPicPr>
          <p:cNvPr id="8806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880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880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AF1953-AD14-4D8C-8235-574C0F24031B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pic>
        <p:nvPicPr>
          <p:cNvPr id="890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890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890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3618D0-7DE8-4698-8AF4-0F83F52D2177}" type="slidenum">
              <a:rPr lang="en-US" smtClean="0"/>
              <a:pPr/>
              <a:t>85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pic>
        <p:nvPicPr>
          <p:cNvPr id="901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901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01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C131B5-5C7A-47AF-A61A-580594FF2289}" type="slidenum">
              <a:rPr lang="en-US" smtClean="0"/>
              <a:pPr/>
              <a:t>86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Capture and Decode Packets</a:t>
            </a:r>
          </a:p>
        </p:txBody>
      </p:sp>
      <p:pic>
        <p:nvPicPr>
          <p:cNvPr id="911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911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11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95E346-83EA-4363-92A1-25D38EB5446E}" type="slidenum">
              <a:rPr lang="en-US" smtClean="0"/>
              <a:pPr/>
              <a:t>87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Packet Filtering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Doing it the way just shown captures everything</a:t>
            </a:r>
          </a:p>
          <a:p>
            <a:pPr eaLnBrk="1" hangingPunct="1"/>
            <a:r>
              <a:rPr lang="en-US" smtClean="0"/>
              <a:t>It is more useful to limit the packets captured to just those of interest</a:t>
            </a:r>
          </a:p>
          <a:p>
            <a:pPr eaLnBrk="1" hangingPunct="1"/>
            <a:r>
              <a:rPr lang="en-US" smtClean="0"/>
              <a:t>This is done by specifying a filter such as</a:t>
            </a:r>
          </a:p>
          <a:p>
            <a:pPr lvl="1" eaLnBrk="1" hangingPunct="1"/>
            <a:r>
              <a:rPr lang="en-US" smtClean="0"/>
              <a:t>Address Filters</a:t>
            </a:r>
          </a:p>
          <a:p>
            <a:pPr lvl="1" eaLnBrk="1" hangingPunct="1"/>
            <a:r>
              <a:rPr lang="en-US" smtClean="0"/>
              <a:t>Protocol Filters</a:t>
            </a:r>
          </a:p>
          <a:p>
            <a:pPr lvl="1" eaLnBrk="1" hangingPunct="1"/>
            <a:r>
              <a:rPr lang="en-US" smtClean="0"/>
              <a:t>Dataset Filters</a:t>
            </a:r>
          </a:p>
        </p:txBody>
      </p:sp>
      <p:sp>
        <p:nvSpPr>
          <p:cNvPr id="921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21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7B84CE-60BC-42C6-94D2-C262A7557081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Packet Filtering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Address filters look for particular source or destination addresses at the MAC address, IP address, or IPX address level</a:t>
            </a:r>
          </a:p>
          <a:p>
            <a:pPr eaLnBrk="1" hangingPunct="1"/>
            <a:r>
              <a:rPr lang="en-US" smtClean="0"/>
              <a:t>Protocol filters look for a particular activity as revealed by the protocol number the activity uses, such as 53 for DNS</a:t>
            </a:r>
          </a:p>
        </p:txBody>
      </p:sp>
      <p:sp>
        <p:nvSpPr>
          <p:cNvPr id="931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31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B7A8F5-967F-4DB5-9320-70A95D9CD319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the Network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the NIC in the computer is set to promiscuous mode it will read in all traffic sent across the network as long as it is connected to a hub</a:t>
            </a:r>
          </a:p>
          <a:p>
            <a:pPr eaLnBrk="1" hangingPunct="1"/>
            <a:r>
              <a:rPr lang="en-US" smtClean="0"/>
              <a:t>As in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770A42-2751-4BDD-99B6-D718486FB2D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Packet Filtering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Dataset filters define traffic to watch based on a specific value at a specific offset within a packet</a:t>
            </a:r>
          </a:p>
          <a:p>
            <a:pPr lvl="1" eaLnBrk="1" hangingPunct="1"/>
            <a:r>
              <a:rPr lang="en-US" dirty="0" smtClean="0"/>
              <a:t>These are considered advanced filters and difficult to construct</a:t>
            </a:r>
          </a:p>
          <a:p>
            <a:pPr eaLnBrk="1" hangingPunct="1"/>
            <a:r>
              <a:rPr lang="en-US" dirty="0" smtClean="0"/>
              <a:t>But this is a topic for another lab</a:t>
            </a:r>
          </a:p>
        </p:txBody>
      </p:sp>
      <p:sp>
        <p:nvSpPr>
          <p:cNvPr id="942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42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8E104-AE8D-4DEB-A2FA-0B356171D9D8}" type="slidenum">
              <a:rPr lang="en-US" smtClean="0"/>
              <a:pPr/>
              <a:t>90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Typical Things to Watch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types of trends are most interesting</a:t>
            </a:r>
          </a:p>
          <a:p>
            <a:pPr eaLnBrk="1" hangingPunct="1"/>
            <a:r>
              <a:rPr lang="en-US" dirty="0" smtClean="0"/>
              <a:t>Common things to watch include</a:t>
            </a:r>
          </a:p>
          <a:p>
            <a:pPr lvl="1" eaLnBrk="1" hangingPunct="1"/>
            <a:r>
              <a:rPr lang="en-US" dirty="0" smtClean="0"/>
              <a:t>Protocol distribution</a:t>
            </a:r>
          </a:p>
          <a:p>
            <a:pPr lvl="1" eaLnBrk="1" hangingPunct="1"/>
            <a:r>
              <a:rPr lang="en-US" dirty="0" smtClean="0"/>
              <a:t>Top 10 most active devices</a:t>
            </a:r>
          </a:p>
          <a:p>
            <a:pPr lvl="1" eaLnBrk="1" hangingPunct="1"/>
            <a:r>
              <a:rPr lang="en-US" dirty="0" smtClean="0"/>
              <a:t>Packet size distribution</a:t>
            </a:r>
          </a:p>
          <a:p>
            <a:pPr lvl="1" eaLnBrk="1" hangingPunct="1"/>
            <a:r>
              <a:rPr lang="en-US" dirty="0" smtClean="0"/>
              <a:t>Utilization trends</a:t>
            </a:r>
          </a:p>
          <a:p>
            <a:pPr lvl="1" eaLnBrk="1" hangingPunct="1"/>
            <a:r>
              <a:rPr lang="en-US" dirty="0" smtClean="0"/>
              <a:t>Packets per second trends</a:t>
            </a:r>
          </a:p>
          <a:p>
            <a:pPr lvl="1" eaLnBrk="1" hangingPunct="1"/>
            <a:r>
              <a:rPr lang="en-US" dirty="0" smtClean="0"/>
              <a:t>Error packets</a:t>
            </a:r>
          </a:p>
          <a:p>
            <a:pPr lvl="1" eaLnBrk="1" hangingPunct="1"/>
            <a:r>
              <a:rPr lang="en-US" dirty="0" smtClean="0"/>
              <a:t>Broadcast and multicast traffic</a:t>
            </a:r>
          </a:p>
        </p:txBody>
      </p:sp>
      <p:sp>
        <p:nvSpPr>
          <p:cNvPr id="952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52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2D6EE1-5FE5-47A8-9AC5-20DC9B329DC3}" type="slidenum">
              <a:rPr lang="en-US" smtClean="0"/>
              <a:pPr/>
              <a:t>91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Problems to Look For</a:t>
            </a:r>
          </a:p>
        </p:txBody>
      </p:sp>
      <p:sp>
        <p:nvSpPr>
          <p:cNvPr id="962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network is experiencing excessive broadcasts</a:t>
            </a:r>
          </a:p>
          <a:p>
            <a:pPr lvl="1" eaLnBrk="1" hangingPunct="1"/>
            <a:r>
              <a:rPr lang="en-US" dirty="0" smtClean="0"/>
              <a:t>Filter on all traffic to the broadcast address and find the most active device - the one that is broadcasting most often</a:t>
            </a:r>
          </a:p>
          <a:p>
            <a:pPr lvl="1" eaLnBrk="1" hangingPunct="1"/>
            <a:r>
              <a:rPr lang="en-US" dirty="0" smtClean="0"/>
              <a:t>Then classify the broadcast types to determine its purpose</a:t>
            </a:r>
          </a:p>
        </p:txBody>
      </p:sp>
      <p:sp>
        <p:nvSpPr>
          <p:cNvPr id="962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62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FB48ED-00F5-4C92-B71F-0A0C9129512F}" type="slidenum">
              <a:rPr lang="en-US" smtClean="0"/>
              <a:pPr/>
              <a:t>92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Problems to Look For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Typically broadcast storms are caused either by a device performing an unsuccessful lookup or by a device blasting information out to all devices on the network</a:t>
            </a:r>
          </a:p>
          <a:p>
            <a:pPr eaLnBrk="1" hangingPunct="1"/>
            <a:r>
              <a:rPr lang="en-US" dirty="0" smtClean="0"/>
              <a:t>There is a large amount of unnecessary traffic on the network</a:t>
            </a:r>
          </a:p>
          <a:p>
            <a:pPr lvl="1" eaLnBrk="1" hangingPunct="1"/>
            <a:r>
              <a:rPr lang="en-US" dirty="0" smtClean="0"/>
              <a:t>For example, unanswered routing queries, excessive watchdog or connection keep-alive sequences are just wasteful on the network</a:t>
            </a:r>
          </a:p>
        </p:txBody>
      </p:sp>
      <p:sp>
        <p:nvSpPr>
          <p:cNvPr id="972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72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8B859F-C1DA-4E26-BDBE-FA44A58C0BE8}" type="slidenum">
              <a:rPr lang="en-US" smtClean="0"/>
              <a:pPr/>
              <a:t>93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Problems to Look For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client appears to have numerous failure replies</a:t>
            </a:r>
          </a:p>
          <a:p>
            <a:pPr lvl="1" eaLnBrk="1" hangingPunct="1"/>
            <a:r>
              <a:rPr lang="en-US" dirty="0" smtClean="0"/>
              <a:t>Filter on packets to and from that client device to create a packet-by-packet view of what the client has been doing</a:t>
            </a:r>
          </a:p>
          <a:p>
            <a:pPr lvl="1" eaLnBrk="1" hangingPunct="1"/>
            <a:r>
              <a:rPr lang="en-US" dirty="0" smtClean="0"/>
              <a:t>Perhaps the client mapped a resource to an incorrect location and it cannot find what it is looking for there</a:t>
            </a:r>
          </a:p>
        </p:txBody>
      </p:sp>
      <p:sp>
        <p:nvSpPr>
          <p:cNvPr id="983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83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DA4CB5-AA65-4062-9699-D12E1EFE4503}" type="slidenum">
              <a:rPr lang="en-US" smtClean="0"/>
              <a:pPr/>
              <a:t>94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Problems to Look For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unusual amount of unknown or </a:t>
            </a:r>
            <a:r>
              <a:rPr lang="en-US" dirty="0" err="1" smtClean="0"/>
              <a:t>undecoded</a:t>
            </a:r>
            <a:r>
              <a:rPr lang="en-US" dirty="0" smtClean="0"/>
              <a:t> traffic is found on the network</a:t>
            </a:r>
          </a:p>
          <a:p>
            <a:pPr lvl="1" eaLnBrk="1" hangingPunct="1"/>
            <a:r>
              <a:rPr lang="en-US" dirty="0" smtClean="0"/>
              <a:t>Consider filtering on some unique field value, such as the type field or the port field value</a:t>
            </a:r>
          </a:p>
          <a:p>
            <a:pPr lvl="1" eaLnBrk="1" hangingPunct="1"/>
            <a:r>
              <a:rPr lang="en-US" dirty="0" smtClean="0"/>
              <a:t>You might find some proprietary communication going on</a:t>
            </a:r>
          </a:p>
        </p:txBody>
      </p:sp>
      <p:sp>
        <p:nvSpPr>
          <p:cNvPr id="993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993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693DC-85C6-49AE-A45E-51D636A48F77}" type="slidenum">
              <a:rPr lang="en-US" smtClean="0"/>
              <a:pPr/>
              <a:t>95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Problems to Look For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network is slow</a:t>
            </a:r>
          </a:p>
          <a:p>
            <a:pPr lvl="2" eaLnBrk="1" hangingPunct="1"/>
            <a:r>
              <a:rPr lang="en-US" dirty="0" smtClean="0"/>
              <a:t>General Traffic</a:t>
            </a:r>
          </a:p>
          <a:p>
            <a:pPr lvl="3" eaLnBrk="1" hangingPunct="1"/>
            <a:r>
              <a:rPr lang="en-US" dirty="0" smtClean="0"/>
              <a:t>Does anything stick out as strange</a:t>
            </a:r>
          </a:p>
          <a:p>
            <a:pPr lvl="2" eaLnBrk="1" hangingPunct="1"/>
            <a:r>
              <a:rPr lang="en-US" dirty="0" smtClean="0"/>
              <a:t>Broadcasts</a:t>
            </a:r>
          </a:p>
          <a:p>
            <a:pPr lvl="3" eaLnBrk="1" hangingPunct="1"/>
            <a:r>
              <a:rPr lang="en-US" dirty="0" smtClean="0"/>
              <a:t>Do periodic broadcast storms occur</a:t>
            </a:r>
          </a:p>
          <a:p>
            <a:pPr lvl="2" eaLnBrk="1" hangingPunct="1"/>
            <a:r>
              <a:rPr lang="en-US" dirty="0" smtClean="0"/>
              <a:t>Multicasts</a:t>
            </a:r>
          </a:p>
          <a:p>
            <a:pPr lvl="3" eaLnBrk="1" hangingPunct="1"/>
            <a:r>
              <a:rPr lang="en-US" dirty="0" smtClean="0"/>
              <a:t>Does the network have a multicast storm problem</a:t>
            </a:r>
          </a:p>
          <a:p>
            <a:pPr lvl="2" eaLnBrk="1" hangingPunct="1"/>
            <a:r>
              <a:rPr lang="en-US" dirty="0" err="1" smtClean="0"/>
              <a:t>ICMP</a:t>
            </a:r>
            <a:r>
              <a:rPr lang="en-US" dirty="0" smtClean="0"/>
              <a:t> Packets</a:t>
            </a:r>
          </a:p>
          <a:p>
            <a:pPr lvl="3" eaLnBrk="1" hangingPunct="1"/>
            <a:r>
              <a:rPr lang="en-US" dirty="0" smtClean="0"/>
              <a:t>Do any </a:t>
            </a:r>
            <a:r>
              <a:rPr lang="en-US" dirty="0" err="1" smtClean="0"/>
              <a:t>ICMP</a:t>
            </a:r>
            <a:r>
              <a:rPr lang="en-US" dirty="0" smtClean="0"/>
              <a:t> - Internet Control Message Protocol packets indicate </a:t>
            </a:r>
            <a:r>
              <a:rPr lang="en-US" dirty="0" err="1" smtClean="0"/>
              <a:t>misconfigurations</a:t>
            </a:r>
            <a:r>
              <a:rPr lang="en-US" dirty="0" smtClean="0"/>
              <a:t>, loops, or services that are available only sporadically </a:t>
            </a:r>
          </a:p>
        </p:txBody>
      </p:sp>
      <p:sp>
        <p:nvSpPr>
          <p:cNvPr id="1003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003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145FAD-2161-42FB-AAB7-3BB902B9F4F9}" type="slidenum">
              <a:rPr lang="en-US" smtClean="0"/>
              <a:pPr/>
              <a:t>96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Problems to Look For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r>
              <a:rPr lang="en-US" dirty="0" smtClean="0"/>
              <a:t>Protocol Distribution</a:t>
            </a:r>
          </a:p>
          <a:p>
            <a:pPr lvl="3" eaLnBrk="1" hangingPunct="1"/>
            <a:r>
              <a:rPr lang="en-US" dirty="0" smtClean="0"/>
              <a:t>Is anything unexpected happening with the network protocols</a:t>
            </a:r>
          </a:p>
          <a:p>
            <a:pPr lvl="2" eaLnBrk="1" hangingPunct="1"/>
            <a:r>
              <a:rPr lang="en-US" dirty="0" smtClean="0"/>
              <a:t>Client Boot-Up Sequences</a:t>
            </a:r>
          </a:p>
          <a:p>
            <a:pPr lvl="3" eaLnBrk="1" hangingPunct="1"/>
            <a:r>
              <a:rPr lang="en-US" dirty="0" smtClean="0"/>
              <a:t>What happens when the client simply boots up</a:t>
            </a:r>
          </a:p>
          <a:p>
            <a:pPr lvl="3" eaLnBrk="1" hangingPunct="1"/>
            <a:r>
              <a:rPr lang="en-US" dirty="0" smtClean="0"/>
              <a:t>Do any severe slowdowns occur during the boot-up sequence</a:t>
            </a:r>
          </a:p>
          <a:p>
            <a:pPr lvl="2" eaLnBrk="1" hangingPunct="1"/>
            <a:r>
              <a:rPr lang="en-US" dirty="0" smtClean="0"/>
              <a:t>Client Login Sequences</a:t>
            </a:r>
          </a:p>
          <a:p>
            <a:pPr lvl="3" eaLnBrk="1" hangingPunct="1"/>
            <a:r>
              <a:rPr lang="en-US" dirty="0" smtClean="0"/>
              <a:t>What happens during the login process</a:t>
            </a:r>
          </a:p>
          <a:p>
            <a:pPr lvl="3" eaLnBrk="1" hangingPunct="1"/>
            <a:r>
              <a:rPr lang="en-US" dirty="0" smtClean="0"/>
              <a:t>Can I identify any slowdowns during the login sequence</a:t>
            </a:r>
          </a:p>
          <a:p>
            <a:pPr lvl="3" eaLnBrk="1" hangingPunct="1"/>
            <a:r>
              <a:rPr lang="en-US" dirty="0" smtClean="0"/>
              <a:t>How does the client get configured during this process</a:t>
            </a:r>
          </a:p>
          <a:p>
            <a:pPr lvl="3" eaLnBrk="1" hangingPunct="1"/>
            <a:r>
              <a:rPr lang="en-US" dirty="0" smtClean="0"/>
              <a:t>Do any errors occur</a:t>
            </a:r>
          </a:p>
        </p:txBody>
      </p:sp>
      <p:sp>
        <p:nvSpPr>
          <p:cNvPr id="1013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013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00FBC-5D91-40E6-9BAB-62BECA51C404}" type="slidenum">
              <a:rPr lang="en-US" smtClean="0"/>
              <a:pPr/>
              <a:t>97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Problems to Look For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r>
              <a:rPr lang="en-US" dirty="0" smtClean="0"/>
              <a:t>Network File Transfer Times</a:t>
            </a:r>
          </a:p>
          <a:p>
            <a:pPr lvl="3" eaLnBrk="1" hangingPunct="1"/>
            <a:r>
              <a:rPr lang="en-US" dirty="0" smtClean="0"/>
              <a:t>How much time does it take to copy a big file - at least 40 MB - across the network</a:t>
            </a:r>
          </a:p>
          <a:p>
            <a:pPr lvl="2" eaLnBrk="1" hangingPunct="1"/>
            <a:r>
              <a:rPr lang="en-US" dirty="0" smtClean="0"/>
              <a:t>Internet Access Times</a:t>
            </a:r>
          </a:p>
          <a:p>
            <a:pPr lvl="3" eaLnBrk="1" hangingPunct="1"/>
            <a:r>
              <a:rPr lang="en-US" dirty="0" smtClean="0"/>
              <a:t>What is the roundtrip time when users access the Internet</a:t>
            </a:r>
          </a:p>
        </p:txBody>
      </p:sp>
      <p:sp>
        <p:nvSpPr>
          <p:cNvPr id="1024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024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7557EB-27CA-4A38-80B1-DC17FC16C6EA}" type="slidenum">
              <a:rPr lang="en-US" smtClean="0"/>
              <a:pPr/>
              <a:t>98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Procedure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general procedure to follow is</a:t>
            </a:r>
          </a:p>
          <a:p>
            <a:pPr lvl="1" eaLnBrk="1" hangingPunct="1"/>
            <a:r>
              <a:rPr lang="en-US" dirty="0" smtClean="0"/>
              <a:t>Look at the typical latency between a client and a server to see if packets have a problem getting from one place to </a:t>
            </a:r>
            <a:r>
              <a:rPr lang="en-US" dirty="0" err="1" smtClean="0"/>
              <a:t>anotherIf</a:t>
            </a:r>
            <a:r>
              <a:rPr lang="en-US" dirty="0" smtClean="0"/>
              <a:t> the roundtrip LAN times are just a few microseconds or milliseconds no problem, but if a slowness is seen with every request and reply set or there are retransmissions or timeouts, then look at the infrastructure as a possible problem</a:t>
            </a:r>
          </a:p>
        </p:txBody>
      </p:sp>
      <p:sp>
        <p:nvSpPr>
          <p:cNvPr id="1034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2000-2007 Kenneth M. Chipps Ph.D. www.chipps.com</a:t>
            </a:r>
            <a:endParaRPr lang="en-US"/>
          </a:p>
        </p:txBody>
      </p:sp>
      <p:sp>
        <p:nvSpPr>
          <p:cNvPr id="1034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8B3C47-32B5-4886-8E73-07807C58B3F8}" type="slidenum">
              <a:rPr lang="en-US" smtClean="0"/>
              <a:pPr/>
              <a:t>99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4672</TotalTime>
  <Words>3569</Words>
  <Application>Microsoft Office PowerPoint</Application>
  <PresentationFormat>On-screen Show (4:3)</PresentationFormat>
  <Paragraphs>527</Paragraphs>
  <Slides>106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CCNA</vt:lpstr>
      <vt:lpstr>How to Use a Network Analyzer</vt:lpstr>
      <vt:lpstr>What Will Be Learned</vt:lpstr>
      <vt:lpstr>Equipment</vt:lpstr>
      <vt:lpstr>Equipment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Connect to the Network</vt:lpstr>
      <vt:lpstr>What is a Network Analyzer</vt:lpstr>
      <vt:lpstr>What is a Network Analyzer</vt:lpstr>
      <vt:lpstr>What to Call These Things</vt:lpstr>
      <vt:lpstr>A Network Analyzer </vt:lpstr>
      <vt:lpstr>Opening Display</vt:lpstr>
      <vt:lpstr>Toolbar Buttons</vt:lpstr>
      <vt:lpstr>Toolbar Buttons</vt:lpstr>
      <vt:lpstr>Gauge Dashboard View</vt:lpstr>
      <vt:lpstr>Gauge Dashboard View</vt:lpstr>
      <vt:lpstr>Gauge Dashboard View</vt:lpstr>
      <vt:lpstr>Gauge Dashboard View</vt:lpstr>
      <vt:lpstr>Detail Dashboard View</vt:lpstr>
      <vt:lpstr>Detail Dashboard View</vt:lpstr>
      <vt:lpstr>Detail Dashboard View</vt:lpstr>
      <vt:lpstr>Gauge Threshold Settings</vt:lpstr>
      <vt:lpstr>Gauge Threshold Settings</vt:lpstr>
      <vt:lpstr>Gauge Threshold Settings</vt:lpstr>
      <vt:lpstr>See All Devices on the Network</vt:lpstr>
      <vt:lpstr>See All Devices on the Network</vt:lpstr>
      <vt:lpstr>See All Devices on the Network</vt:lpstr>
      <vt:lpstr>See All Devices on the Network</vt:lpstr>
      <vt:lpstr>See All Devices on the Network</vt:lpstr>
      <vt:lpstr>See All Devices on the Network</vt:lpstr>
      <vt:lpstr>See All Devices on the Network</vt:lpstr>
      <vt:lpstr>See All Devices on the Network</vt:lpstr>
      <vt:lpstr>Traffic Map</vt:lpstr>
      <vt:lpstr>Traffic Map</vt:lpstr>
      <vt:lpstr>Traffic Map</vt:lpstr>
      <vt:lpstr>Traffic Map</vt:lpstr>
      <vt:lpstr>Traffic Map</vt:lpstr>
      <vt:lpstr>Application Response Time</vt:lpstr>
      <vt:lpstr>Application Response Time</vt:lpstr>
      <vt:lpstr>Application Response Time</vt:lpstr>
      <vt:lpstr>History</vt:lpstr>
      <vt:lpstr>History</vt:lpstr>
      <vt:lpstr>History</vt:lpstr>
      <vt:lpstr>History</vt:lpstr>
      <vt:lpstr>History</vt:lpstr>
      <vt:lpstr>History</vt:lpstr>
      <vt:lpstr>History</vt:lpstr>
      <vt:lpstr>Protocol Distribution</vt:lpstr>
      <vt:lpstr>Protocol Distribution</vt:lpstr>
      <vt:lpstr>Protocol Distribution</vt:lpstr>
      <vt:lpstr>Protocol Distribution</vt:lpstr>
      <vt:lpstr>Global Statistics</vt:lpstr>
      <vt:lpstr>Global Statistics</vt:lpstr>
      <vt:lpstr>Global Statistics</vt:lpstr>
      <vt:lpstr>Alarm Log</vt:lpstr>
      <vt:lpstr>Alarm Log</vt:lpstr>
      <vt:lpstr>Alarm Log</vt:lpstr>
      <vt:lpstr>Capture and Decode Packets</vt:lpstr>
      <vt:lpstr>Capture and Decode Packets</vt:lpstr>
      <vt:lpstr>Capture and Decode Packets</vt:lpstr>
      <vt:lpstr>Capture and Decode Packets</vt:lpstr>
      <vt:lpstr>Capture and Decode Packets</vt:lpstr>
      <vt:lpstr>Capture and Decode Packets</vt:lpstr>
      <vt:lpstr>Capture and Decode Packets</vt:lpstr>
      <vt:lpstr>Capture and Decode Packets</vt:lpstr>
      <vt:lpstr>Capture and Decode Packets</vt:lpstr>
      <vt:lpstr>Capture and Decode Packets</vt:lpstr>
      <vt:lpstr>Capture and Decode Packets</vt:lpstr>
      <vt:lpstr>Capture and Decode Packets</vt:lpstr>
      <vt:lpstr>Capture and Decode Packets</vt:lpstr>
      <vt:lpstr>Capture and Decode Packets</vt:lpstr>
      <vt:lpstr>Basic Packet Filtering</vt:lpstr>
      <vt:lpstr>Basic Packet Filtering</vt:lpstr>
      <vt:lpstr>Basic Packet Filtering</vt:lpstr>
      <vt:lpstr>Typical Things to Watch</vt:lpstr>
      <vt:lpstr>Common Problems to Look For</vt:lpstr>
      <vt:lpstr>Common Problems to Look For</vt:lpstr>
      <vt:lpstr>Common Problems to Look For</vt:lpstr>
      <vt:lpstr>Common Problems to Look For</vt:lpstr>
      <vt:lpstr>Common Problems to Look For</vt:lpstr>
      <vt:lpstr>Common Problems to Look For</vt:lpstr>
      <vt:lpstr>Common Problems to Look For</vt:lpstr>
      <vt:lpstr>Troubleshooting Procedure</vt:lpstr>
      <vt:lpstr>Troubleshooting Procedure</vt:lpstr>
      <vt:lpstr>More Than This</vt:lpstr>
      <vt:lpstr>Problems</vt:lpstr>
      <vt:lpstr>Problems</vt:lpstr>
      <vt:lpstr>Detecting Network Analyzers</vt:lpstr>
      <vt:lpstr>Sources</vt:lpstr>
      <vt:lpstr>For More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 Network Analyzer</dc:title>
  <dc:creator>Kenneth M. Chipps Ph.D.</dc:creator>
  <cp:lastModifiedBy>Kenneth M. Chipps Ph.D.</cp:lastModifiedBy>
  <cp:revision>165</cp:revision>
  <dcterms:created xsi:type="dcterms:W3CDTF">2000-09-27T16:26:34Z</dcterms:created>
  <dcterms:modified xsi:type="dcterms:W3CDTF">2009-08-15T03:23:10Z</dcterms:modified>
</cp:coreProperties>
</file>