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9"/>
  </p:notesMasterIdLst>
  <p:sldIdLst>
    <p:sldId id="282" r:id="rId2"/>
    <p:sldId id="301" r:id="rId3"/>
    <p:sldId id="302" r:id="rId4"/>
    <p:sldId id="259" r:id="rId5"/>
    <p:sldId id="303" r:id="rId6"/>
    <p:sldId id="304" r:id="rId7"/>
    <p:sldId id="345" r:id="rId8"/>
    <p:sldId id="305" r:id="rId9"/>
    <p:sldId id="306" r:id="rId10"/>
    <p:sldId id="307" r:id="rId11"/>
    <p:sldId id="276" r:id="rId12"/>
    <p:sldId id="308" r:id="rId13"/>
    <p:sldId id="309" r:id="rId14"/>
    <p:sldId id="318" r:id="rId15"/>
    <p:sldId id="310" r:id="rId16"/>
    <p:sldId id="342" r:id="rId17"/>
    <p:sldId id="311" r:id="rId18"/>
    <p:sldId id="312" r:id="rId19"/>
    <p:sldId id="314" r:id="rId20"/>
    <p:sldId id="315" r:id="rId21"/>
    <p:sldId id="313" r:id="rId22"/>
    <p:sldId id="316" r:id="rId23"/>
    <p:sldId id="317" r:id="rId24"/>
    <p:sldId id="319" r:id="rId25"/>
    <p:sldId id="320" r:id="rId26"/>
    <p:sldId id="321" r:id="rId27"/>
    <p:sldId id="322" r:id="rId28"/>
    <p:sldId id="323" r:id="rId29"/>
    <p:sldId id="325" r:id="rId30"/>
    <p:sldId id="324" r:id="rId31"/>
    <p:sldId id="326" r:id="rId32"/>
    <p:sldId id="335" r:id="rId33"/>
    <p:sldId id="33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7" r:id="rId42"/>
    <p:sldId id="338" r:id="rId43"/>
    <p:sldId id="339" r:id="rId44"/>
    <p:sldId id="340" r:id="rId45"/>
    <p:sldId id="341" r:id="rId46"/>
    <p:sldId id="343" r:id="rId47"/>
    <p:sldId id="34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339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28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0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smtClean="0"/>
            </a:lvl1pPr>
          </a:lstStyle>
          <a:p>
            <a:pPr>
              <a:defRPr/>
            </a:pPr>
            <a:fld id="{297E3933-B97C-4D10-82ED-8B599AAA2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762000" y="6248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latin typeface="Times New Roman" pitchFamily="18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F481D3-CC35-4D68-930B-6AA86DFE2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2E11-9EEE-40A3-BD95-2BBA9D27F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A79FF-A11E-4D0A-A736-6862C45A8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5A1F-40B0-4805-BA14-DBC4B7F90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1A62-04C7-459E-A727-397732C0A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1185-49E2-43A9-876A-A9F1312BDB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DCB5F-E724-4051-8C95-2C5EA54D5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0BB0-D570-4B46-96FE-6C2E709E5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6C017-775B-46A4-9476-5D9B9F4EF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6B658-789C-4B8A-8BB4-6BF5CE398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E175F-F78F-4497-92FE-1F8452496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/>
            </a:lvl1pPr>
          </a:lstStyle>
          <a:p>
            <a:pPr>
              <a:defRPr/>
            </a:pPr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43CAA96-A5DB-40CF-B4A3-DBBC08B15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8919" name="Rectangle 7"/>
          <p:cNvSpPr>
            <a:spLocks noChangeArrowheads="1"/>
          </p:cNvSpPr>
          <p:nvPr userDrawn="1"/>
        </p:nvSpPr>
        <p:spPr bwMode="auto">
          <a:xfrm>
            <a:off x="762000" y="6248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  <a:noFill/>
        </p:spPr>
        <p:txBody>
          <a:bodyPr/>
          <a:lstStyle/>
          <a:p>
            <a:r>
              <a:rPr lang="en-US" dirty="0" smtClean="0"/>
              <a:t>Copyright 2005-2009 Kenneth M. Chipps Ph.D. www.chipps.com</a:t>
            </a:r>
            <a:endParaRPr lang="en-US" dirty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084841-0412-48FD-A1FE-D296A188B6E7}" type="slidenum">
              <a:rPr lang="en-US"/>
              <a:pPr/>
              <a:t>1</a:t>
            </a:fld>
            <a:endParaRPr 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Do </a:t>
            </a:r>
            <a:r>
              <a:rPr lang="en-US" altLang="en-US" dirty="0" err="1" smtClean="0"/>
              <a:t>VLSM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sz="2400" dirty="0" smtClean="0"/>
              <a:t>Last Update 2009.07.17</a:t>
            </a:r>
            <a:br>
              <a:rPr lang="en-US" sz="2400" dirty="0" smtClean="0"/>
            </a:br>
            <a:r>
              <a:rPr lang="en-US" sz="2400" dirty="0" smtClean="0"/>
              <a:t>1.2.0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65A26-CC93-4446-B031-6FFF3276F862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remaining 12 </a:t>
            </a:r>
            <a:r>
              <a:rPr lang="en-US" dirty="0" smtClean="0"/>
              <a:t>bits are meant to be used for interface addresses</a:t>
            </a:r>
          </a:p>
          <a:p>
            <a:pPr eaLnBrk="1" hangingPunct="1"/>
            <a:r>
              <a:rPr lang="en-US" dirty="0" smtClean="0"/>
              <a:t>Instead we can use part of this 12 bit space to create new subnets</a:t>
            </a:r>
          </a:p>
          <a:p>
            <a:pPr eaLnBrk="1" hangingPunct="1"/>
            <a:r>
              <a:rPr lang="en-US" dirty="0" smtClean="0"/>
              <a:t>In this example we first subnet at the /26 line, then take one of these /26 networks and subnet it at the /30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4D02A3-E8B8-424E-AE7B-B8C8E7660237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r>
              <a:rPr lang="en-US" dirty="0" smtClean="0"/>
              <a:t> Example</a:t>
            </a: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32460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3CAE24-4AE4-444C-AEB0-B601E4AF2006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Very Confusing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of this is very confusing</a:t>
            </a:r>
          </a:p>
          <a:p>
            <a:pPr eaLnBrk="1" hangingPunct="1"/>
            <a:r>
              <a:rPr lang="en-US" smtClean="0"/>
              <a:t>Let’s work through an example to lessen the confusion</a:t>
            </a:r>
          </a:p>
          <a:p>
            <a:pPr eaLnBrk="1" hangingPunct="1"/>
            <a:r>
              <a:rPr lang="en-US" smtClean="0"/>
              <a:t>We will use the example from the CCNA Command Reference from Cisco Press</a:t>
            </a:r>
          </a:p>
          <a:p>
            <a:pPr eaLnBrk="1" hangingPunct="1"/>
            <a:r>
              <a:rPr lang="en-US" smtClean="0"/>
              <a:t>Here is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B5F0D3-D7C9-4FE4-8AB4-A8CF7D9A8FDA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r>
              <a:rPr lang="en-US" dirty="0" smtClean="0"/>
              <a:t> 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294" t="29167" r="22353" b="2083"/>
          <a:stretch>
            <a:fillRect/>
          </a:stretch>
        </p:blipFill>
        <p:spPr bwMode="auto">
          <a:xfrm>
            <a:off x="1524000" y="1447800"/>
            <a:ext cx="6103627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751364-8B83-4ACD-B508-75FCE0764855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r>
              <a:rPr lang="en-US" dirty="0" smtClean="0"/>
              <a:t>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this example there are 8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EFF52-2B59-44D2-87CF-5086F90A110D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r>
              <a:rPr lang="en-US" dirty="0" smtClean="0"/>
              <a:t>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example the 192.168.100.0/24 is assigned</a:t>
            </a:r>
          </a:p>
          <a:p>
            <a:pPr eaLnBrk="1" hangingPunct="1"/>
            <a:r>
              <a:rPr lang="en-US" smtClean="0"/>
              <a:t>The assigned network bits cannot be used for the inside networks</a:t>
            </a:r>
          </a:p>
          <a:p>
            <a:pPr eaLnBrk="1" hangingPunct="1"/>
            <a:r>
              <a:rPr lang="en-US" smtClean="0"/>
              <a:t>Only the hosts bits can</a:t>
            </a:r>
          </a:p>
          <a:p>
            <a:pPr eaLnBrk="1" hangingPunct="1"/>
            <a:r>
              <a:rPr lang="en-US" smtClean="0"/>
              <a:t>In this case of the 32 bits the 24 bits indicated by the /24 cannot be used</a:t>
            </a:r>
          </a:p>
          <a:p>
            <a:pPr eaLnBrk="1" hangingPunct="1"/>
            <a:r>
              <a:rPr lang="en-US" smtClean="0"/>
              <a:t>Only the remaining 8 host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59412E-70A9-4AC0-A46B-3D868543D48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Solution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Doing VLSM masking by hand is a simple two step process that is repeated on each network beginning with the largest network, then the next largest, the next largest, until the point-to-point links are done as the last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106D2-FEE9-4C06-840C-541DB9FDB186}" type="slidenum">
              <a:rPr lang="en-US"/>
              <a:pPr/>
              <a:t>17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Solution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Step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Determine how many host bits will be needed to satisfy the largest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Step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Pick a subnet for the largest network to use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Repeat Step 1 and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Pick the next largest network to work with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Repeat Step 1 and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Pick the third largest network to work with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Repeat Step 1 and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Determine the networks for the point-to-point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BD6C7-1321-4E25-814A-2F466E28FD17}" type="slidenum">
              <a:rPr lang="en-US"/>
              <a:pPr/>
              <a:t>18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1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how many host bits will be needed to satisfy the largest network</a:t>
            </a:r>
          </a:p>
          <a:p>
            <a:pPr eaLnBrk="1" hangingPunct="1"/>
            <a:r>
              <a:rPr lang="en-US" smtClean="0"/>
              <a:t>Find the largest network in terms of the number of hosts or other interfaces</a:t>
            </a:r>
          </a:p>
          <a:p>
            <a:pPr eaLnBrk="1" hangingPunct="1"/>
            <a:r>
              <a:rPr lang="en-US" smtClean="0"/>
              <a:t>If there are two of the same size, it does not matter which one you start with</a:t>
            </a:r>
          </a:p>
          <a:p>
            <a:pPr eaLnBrk="1" hangingPunct="1"/>
            <a:r>
              <a:rPr lang="en-US" smtClean="0"/>
              <a:t>In this case the largest network has 50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F10F81-14FD-4021-A54D-77A7EDBED855}" type="slidenum">
              <a:rPr lang="en-US"/>
              <a:pPr/>
              <a:t>19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1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many of the available host bits, 8 in this case, need to be turned into subnet bits to provide at least 50 useable host addresses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formula for this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-2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Where the H is the number of host bits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this case we need at least 6 because 2</a:t>
            </a:r>
            <a:r>
              <a:rPr lang="en-US" baseline="30000" smtClean="0"/>
              <a:t>6</a:t>
            </a:r>
            <a:r>
              <a:rPr lang="en-US" smtClean="0"/>
              <a:t>-2 is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BD17AE-2875-4455-A02B-9CF03E8ADCBC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</a:t>
            </a:r>
            <a:r>
              <a:rPr lang="en-US" dirty="0" err="1" smtClean="0"/>
              <a:t>VLSM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r>
              <a:rPr lang="en-US" dirty="0" smtClean="0"/>
              <a:t> – Variable Length Subnet Masking is an improvement on the original method of </a:t>
            </a:r>
            <a:r>
              <a:rPr lang="en-US" dirty="0" err="1" smtClean="0"/>
              <a:t>subnetting</a:t>
            </a:r>
            <a:r>
              <a:rPr lang="en-US" dirty="0" smtClean="0"/>
              <a:t> called </a:t>
            </a:r>
            <a:r>
              <a:rPr lang="en-US" dirty="0" err="1" smtClean="0"/>
              <a:t>FLSM</a:t>
            </a:r>
            <a:r>
              <a:rPr lang="en-US" dirty="0" smtClean="0"/>
              <a:t> – Fixed Length Subnet Masking</a:t>
            </a:r>
          </a:p>
          <a:p>
            <a:pPr eaLnBrk="1" hangingPunct="1"/>
            <a:r>
              <a:rPr lang="en-US" dirty="0" smtClean="0"/>
              <a:t>In </a:t>
            </a:r>
            <a:r>
              <a:rPr lang="en-US" dirty="0" err="1" smtClean="0"/>
              <a:t>FLSM</a:t>
            </a:r>
            <a:r>
              <a:rPr lang="en-US" dirty="0" smtClean="0"/>
              <a:t> the same subnet mask is used for all of the </a:t>
            </a:r>
            <a:r>
              <a:rPr lang="en-US" dirty="0" err="1" smtClean="0"/>
              <a:t>subnetworks</a:t>
            </a:r>
            <a:r>
              <a:rPr lang="en-US" dirty="0" smtClean="0"/>
              <a:t> inside of a network, regardless of the number of hosts on any of the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2E16F-D655-4941-B2A8-2E0C0EC3A260}" type="slidenum">
              <a:rPr lang="en-US"/>
              <a:pPr/>
              <a:t>20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1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Beginning with the 8 available bits being used this 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HHHHHHHH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now have this arrangement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NNHHHHHH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subnetting that begins in Step 2 is limited by this arrangement of bits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other words we can do whatever can be done with 2 bits for subnets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B8E66-922D-4856-B9ED-E62B3148798F}" type="slidenum">
              <a:rPr lang="en-US"/>
              <a:pPr/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2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Pick a subnet for the largest network to use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this case with 6 bits already being used, this leaves 2 bits for subnets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formula for this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</a:t>
            </a:r>
            <a:r>
              <a:rPr lang="en-US" baseline="30000" smtClean="0"/>
              <a:t>N</a:t>
            </a:r>
            <a:endParaRPr lang="en-US" smtClean="0"/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Where the N is the number of host bits left for subnetworks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result, when using ip-subnet zero, is 2</a:t>
            </a:r>
            <a:r>
              <a:rPr lang="en-US" baseline="30000" smtClean="0"/>
              <a:t>2</a:t>
            </a:r>
            <a:r>
              <a:rPr lang="en-US" smtClean="0"/>
              <a:t> or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9E4B2-2A77-4886-9959-724009EE8BB7}" type="slidenum">
              <a:rPr lang="en-US"/>
              <a:pPr/>
              <a:t>22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2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This yields these 4 subnetworks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00HHHHHH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01HHHHHH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10HHHHHH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11HHHHHH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 in decimal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.64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.128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.192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1C66F-C343-49B7-B01E-6C926776AFC1}" type="slidenum">
              <a:rPr lang="en-US"/>
              <a:pPr/>
              <a:t>23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2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This is a /26 or 255.255.255.192 subnet mask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 one of these 4 subnets for the Network A, which is the largest network, the one we started with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Set this network number aside as it has been used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this case we will use the .64 network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C4D87F-8F32-4BC6-BED3-9C4226EC701A}" type="slidenum">
              <a:rPr lang="en-US"/>
              <a:pPr/>
              <a:t>24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2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 .64 is done, finished, not to be used for any other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29EAA9-DFD7-4F86-AD24-92136BA5E3E9}" type="slidenum">
              <a:rPr lang="en-US"/>
              <a:pPr/>
              <a:t>25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the next largest network to work with</a:t>
            </a:r>
          </a:p>
          <a:p>
            <a:pPr eaLnBrk="1" hangingPunct="1"/>
            <a:r>
              <a:rPr lang="en-US" smtClean="0"/>
              <a:t>In this example it is Network B with 27 hosts</a:t>
            </a:r>
          </a:p>
          <a:p>
            <a:pPr eaLnBrk="1" hangingPunct="1"/>
            <a:r>
              <a:rPr lang="en-US" smtClean="0"/>
              <a:t>How many hosts bits will be needed for this network</a:t>
            </a:r>
          </a:p>
          <a:p>
            <a:pPr eaLnBrk="1" hangingPunct="1"/>
            <a:r>
              <a:rPr lang="en-US" smtClean="0"/>
              <a:t>The formula for this is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-2</a:t>
            </a:r>
          </a:p>
          <a:p>
            <a:pPr lvl="2" eaLnBrk="1" hangingPunct="1"/>
            <a:r>
              <a:rPr lang="en-US" smtClean="0"/>
              <a:t>Where the H is the number of host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C52CF-CC89-42C4-A6BB-32375625ED42}" type="slidenum">
              <a:rPr lang="en-US"/>
              <a:pPr/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this case we need at least 5 because 2</a:t>
            </a:r>
            <a:r>
              <a:rPr lang="en-US" baseline="30000" smtClean="0"/>
              <a:t>5</a:t>
            </a:r>
            <a:r>
              <a:rPr lang="en-US" smtClean="0"/>
              <a:t>-2 is 30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original network and host bits pattern cannot be altered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That pattern was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NNHHHHHH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 one of the available network numbers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began with 4 subnetworks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29760-E071-4315-B1E3-120E8933D240}" type="slidenum">
              <a:rPr lang="en-US"/>
              <a:pPr/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now have 3, since one was used for Network 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this example we will use the .128 network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pattern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10000000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Since the 10 cannot be changed and 5 host bits are needed, the result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10NHHHHH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A75B6-6EBC-43B0-AF6B-2ADBFE813752}" type="slidenum">
              <a:rPr lang="en-US"/>
              <a:pPr/>
              <a:t>28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With this single N bit we can create 2 subnets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formula for this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</a:t>
            </a:r>
            <a:endParaRPr lang="en-US" sz="24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Where the N is the number of host bits left for subnetworks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this case it is 2</a:t>
            </a:r>
            <a:r>
              <a:rPr lang="en-US" sz="2800" baseline="30000" smtClean="0"/>
              <a:t>1</a:t>
            </a:r>
            <a:r>
              <a:rPr lang="en-US" sz="2800" smtClean="0"/>
              <a:t> or 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pattern for these two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10000000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10100000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decimal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.128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.160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8A40AB-E4AA-4F21-86B7-EA8B67C8E7CB}" type="slidenum">
              <a:rPr lang="en-US"/>
              <a:pPr/>
              <a:t>29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Subnet mask</a:t>
            </a:r>
          </a:p>
          <a:p>
            <a:pPr lvl="1" eaLnBrk="1" hangingPunct="1"/>
            <a:r>
              <a:rPr lang="en-US" smtClean="0"/>
              <a:t>11111111.11111111.11111111.11100000</a:t>
            </a:r>
          </a:p>
          <a:p>
            <a:pPr lvl="1" eaLnBrk="1" hangingPunct="1"/>
            <a:r>
              <a:rPr lang="en-US" smtClean="0"/>
              <a:t>or</a:t>
            </a:r>
          </a:p>
          <a:p>
            <a:pPr lvl="1" eaLnBrk="1" hangingPunct="1"/>
            <a:r>
              <a:rPr lang="en-US" smtClean="0"/>
              <a:t>255.255.255.224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4D2519-25D6-4FE5-B18E-DBBE50994460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With </a:t>
            </a:r>
            <a:r>
              <a:rPr lang="en-US" dirty="0" err="1" smtClean="0"/>
              <a:t>FLSM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problems with using FLSM</a:t>
            </a:r>
          </a:p>
          <a:p>
            <a:pPr lvl="1" eaLnBrk="1" hangingPunct="1"/>
            <a:r>
              <a:rPr lang="en-US" smtClean="0"/>
              <a:t>It wastes addresses if the number of hosts on the subnets vary in size</a:t>
            </a:r>
          </a:p>
          <a:p>
            <a:pPr lvl="1" eaLnBrk="1" hangingPunct="1"/>
            <a:r>
              <a:rPr lang="en-US" smtClean="0"/>
              <a:t>It forces the routers that talk to these subnets to process too much information</a:t>
            </a:r>
          </a:p>
          <a:p>
            <a:pPr eaLnBrk="1" hangingPunct="1"/>
            <a:r>
              <a:rPr lang="en-US" smtClean="0"/>
              <a:t>For example</a:t>
            </a:r>
          </a:p>
          <a:p>
            <a:pPr lvl="1" eaLnBrk="1" hangingPunct="1"/>
            <a:r>
              <a:rPr lang="en-US" smtClean="0"/>
              <a:t>Notice on the diagram on the next slide that there are six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703DF-42FB-47A2-A946-E06E8977A721}" type="slidenum">
              <a:rPr lang="en-US"/>
              <a:pPr/>
              <a:t>30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has happened so far is a /24 network has been broken into a /26 network which has been broken into a /27 network</a:t>
            </a:r>
          </a:p>
          <a:p>
            <a:pPr eaLnBrk="1" hangingPunct="1"/>
            <a:r>
              <a:rPr lang="en-US" sz="2800" smtClean="0"/>
              <a:t>How do we know this</a:t>
            </a:r>
          </a:p>
          <a:p>
            <a:pPr lvl="1" eaLnBrk="1" hangingPunct="1"/>
            <a:r>
              <a:rPr lang="en-US" sz="2400" smtClean="0"/>
              <a:t>We were given the /24</a:t>
            </a:r>
          </a:p>
          <a:p>
            <a:pPr lvl="1" eaLnBrk="1" hangingPunct="1"/>
            <a:r>
              <a:rPr lang="en-US" sz="2400" smtClean="0"/>
              <a:t>The /26 was created by taking the first 2 bits of the 8 that remained after the /24 was created</a:t>
            </a:r>
          </a:p>
          <a:p>
            <a:pPr lvl="1" eaLnBrk="1" hangingPunct="1"/>
            <a:r>
              <a:rPr lang="en-US" sz="2400" smtClean="0"/>
              <a:t>Then the next bit, the 27</a:t>
            </a:r>
            <a:r>
              <a:rPr lang="en-US" sz="2400" baseline="30000" smtClean="0"/>
              <a:t>th</a:t>
            </a:r>
            <a:r>
              <a:rPr lang="en-US" sz="2400" smtClean="0"/>
              <a:t>, was taken to create the /27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EC355-62DE-4708-BA2A-61D527A8F923}" type="slidenum">
              <a:rPr lang="en-US"/>
              <a:pPr/>
              <a:t>31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Think of this as a series of boxes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Step 2 we created 4 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One of these, the .64 box, was assigned to Network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Another one, the .128 box, was cut in half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Half was assigned to Network B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other half can be used for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Another network of similar size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A future network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Or it can be further subnetted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C067C-4D47-4ABE-B7B6-C1B6896BA675}" type="slidenum">
              <a:rPr lang="en-US"/>
              <a:pPr/>
              <a:t>32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 at this diagram</a:t>
            </a:r>
          </a:p>
          <a:p>
            <a:pPr eaLnBrk="1" hangingPunct="1"/>
            <a:r>
              <a:rPr lang="en-US" smtClean="0"/>
              <a:t>It shows what we have done and what else will be done</a:t>
            </a:r>
          </a:p>
          <a:p>
            <a:pPr eaLnBrk="1" hangingPunct="1"/>
            <a:r>
              <a:rPr lang="en-US" smtClean="0"/>
              <a:t>If the diagram does not show up clearly there is a Microsoft Word version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B18C2-BF1C-4AC9-90C4-9BD07F87AAAE}" type="slidenum">
              <a:rPr lang="en-US"/>
              <a:pPr/>
              <a:t>33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pic>
        <p:nvPicPr>
          <p:cNvPr id="35845" name="Picture 5" descr="VLSM 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230313"/>
            <a:ext cx="8564562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5002DC-7F45-4528-A170-30684805D63F}" type="slidenum">
              <a:rPr lang="en-US"/>
              <a:pPr/>
              <a:t>34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the third largest network to work with</a:t>
            </a:r>
          </a:p>
          <a:p>
            <a:pPr eaLnBrk="1" hangingPunct="1"/>
            <a:r>
              <a:rPr lang="en-US" smtClean="0"/>
              <a:t>In this example Network C has 12 hosts as does Network D</a:t>
            </a:r>
          </a:p>
          <a:p>
            <a:pPr eaLnBrk="1" hangingPunct="1"/>
            <a:r>
              <a:rPr lang="en-US" smtClean="0"/>
              <a:t>Just as in Step 1</a:t>
            </a:r>
          </a:p>
          <a:p>
            <a:pPr lvl="1" eaLnBrk="1" hangingPunct="1"/>
            <a:r>
              <a:rPr lang="en-US" smtClean="0"/>
              <a:t>How many hosts bits will be needed for this network</a:t>
            </a:r>
          </a:p>
          <a:p>
            <a:pPr lvl="1" eaLnBrk="1" hangingPunct="1"/>
            <a:r>
              <a:rPr lang="en-US" smtClean="0"/>
              <a:t>The formula for this is</a:t>
            </a:r>
          </a:p>
          <a:p>
            <a:pPr lvl="2" eaLnBrk="1" hangingPunct="1"/>
            <a:r>
              <a:rPr lang="en-US" smtClean="0"/>
              <a:t>2</a:t>
            </a:r>
            <a:r>
              <a:rPr lang="en-US" baseline="30000" smtClean="0"/>
              <a:t>H</a:t>
            </a:r>
            <a:r>
              <a:rPr lang="en-US" smtClean="0"/>
              <a:t>-2</a:t>
            </a:r>
          </a:p>
          <a:p>
            <a:pPr lvl="3" eaLnBrk="1" hangingPunct="1"/>
            <a:r>
              <a:rPr lang="en-US" smtClean="0"/>
              <a:t>Where the H is the number of host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67631-3CB7-44A4-AE57-BD83A155752B}" type="slidenum">
              <a:rPr lang="en-US"/>
              <a:pPr/>
              <a:t>35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In this case we need at least 4 because 2</a:t>
            </a:r>
            <a:r>
              <a:rPr lang="en-US" baseline="30000" smtClean="0"/>
              <a:t>4</a:t>
            </a:r>
            <a:r>
              <a:rPr lang="en-US" smtClean="0"/>
              <a:t>-2 is 14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decision must be made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can use one of the remaining subnets from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 this example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.0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.192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the left over /27 network from just above can be used, the .160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F949B-1BD6-4479-AB0E-CE90172EFF96}" type="slidenum">
              <a:rPr lang="en-US"/>
              <a:pPr/>
              <a:t>36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this example the remaining .160 network will be divided into two more smaller boxes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With 1 bit we can create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2</a:t>
            </a:r>
            <a:r>
              <a:rPr lang="en-US" baseline="30000" smtClean="0"/>
              <a:t>N</a:t>
            </a:r>
            <a:endParaRPr lang="en-US" smtClean="0"/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Where the N is the number of bits used for this purpose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yields 2</a:t>
            </a:r>
            <a:r>
              <a:rPr lang="en-US" baseline="30000" smtClean="0"/>
              <a:t>1</a:t>
            </a:r>
            <a:r>
              <a:rPr lang="en-US" smtClean="0"/>
              <a:t> or 2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this case these will reside in the fourth from the left of the 8 available bits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E85EF4-89CB-41DA-819F-E38D1A7C18E0}" type="slidenum">
              <a:rPr lang="en-US"/>
              <a:pPr/>
              <a:t>37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Such as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101 0 0000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101 1 0000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decimal the subnet numbers 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.160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.176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Based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416F9-7A3E-4707-9A3B-ADA5E9E06B4B}" type="slidenum">
              <a:rPr lang="en-US"/>
              <a:pPr/>
              <a:t>38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Largest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 /28</a:t>
            </a:r>
          </a:p>
          <a:p>
            <a:pPr eaLnBrk="1" hangingPunct="1"/>
            <a:r>
              <a:rPr lang="en-US" smtClean="0"/>
              <a:t>With a subnet mask of</a:t>
            </a:r>
          </a:p>
          <a:p>
            <a:pPr lvl="1" eaLnBrk="1" hangingPunct="1"/>
            <a:r>
              <a:rPr lang="en-US" smtClean="0"/>
              <a:t>255.255.255.240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423EB-342B-4C58-B8D1-27221B6F689B}" type="slidenum">
              <a:rPr lang="en-US"/>
              <a:pPr/>
              <a:t>39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began with one network the /24</a:t>
            </a:r>
          </a:p>
          <a:p>
            <a:pPr eaLnBrk="1" hangingPunct="1"/>
            <a:r>
              <a:rPr lang="en-US" smtClean="0"/>
              <a:t>Using a /26 we created 4 subnetworks</a:t>
            </a:r>
          </a:p>
          <a:p>
            <a:pPr eaLnBrk="1" hangingPunct="1"/>
            <a:r>
              <a:rPr lang="en-US" smtClean="0"/>
              <a:t>We assigned one of these 4 to Network A</a:t>
            </a:r>
          </a:p>
          <a:p>
            <a:pPr eaLnBrk="1" hangingPunct="1"/>
            <a:r>
              <a:rPr lang="en-US" smtClean="0"/>
              <a:t>Then we took a second one of the 4 and subnetted it as a /27 into two additional subnets</a:t>
            </a:r>
          </a:p>
          <a:p>
            <a:pPr eaLnBrk="1" hangingPunct="1"/>
            <a:r>
              <a:rPr lang="en-US" smtClean="0"/>
              <a:t>One of these two subnets of subnets was used for Network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AC019D-A480-47DD-A429-7F09D2AEC3E5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Waste of Space</a:t>
            </a: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36900"/>
            <a:ext cx="46482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53340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B301E-ED65-480F-B044-316B02B189B4}" type="slidenum">
              <a:rPr lang="en-US"/>
              <a:pPr/>
              <a:t>40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So Far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second one was further subnetted into a /28</a:t>
            </a:r>
          </a:p>
          <a:p>
            <a:pPr eaLnBrk="1" hangingPunct="1"/>
            <a:r>
              <a:rPr lang="en-US" smtClean="0"/>
              <a:t>Of the two .28 networks created one was assigned to Network C and the other one to Network D</a:t>
            </a:r>
          </a:p>
          <a:p>
            <a:pPr eaLnBrk="1" hangingPunct="1"/>
            <a:r>
              <a:rPr lang="en-US" smtClean="0"/>
              <a:t>We have know accounted for all of the networks with hosts on them</a:t>
            </a:r>
          </a:p>
          <a:p>
            <a:pPr eaLnBrk="1" hangingPunct="1"/>
            <a:r>
              <a:rPr lang="en-US" smtClean="0"/>
              <a:t>The last step is to create network addresses for the serial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69FA0D-5902-4BF9-AE64-E1EDAF743874}" type="slidenum">
              <a:rPr lang="en-US"/>
              <a:pPr/>
              <a:t>41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</a:t>
            </a:r>
            <a:r>
              <a:rPr lang="en-US" dirty="0" err="1" smtClean="0"/>
              <a:t>PtP</a:t>
            </a:r>
            <a:endParaRPr lang="en-US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Determine the networks for the point-to-point connections</a:t>
            </a:r>
          </a:p>
          <a:p>
            <a:pPr lvl="1" eaLnBrk="1" hangingPunct="1"/>
            <a:r>
              <a:rPr lang="en-US" smtClean="0"/>
              <a:t>Each of these point-to-point networks only need two interface addresses as there are no hosts on these types of networks</a:t>
            </a:r>
          </a:p>
          <a:p>
            <a:pPr lvl="1" eaLnBrk="1" hangingPunct="1"/>
            <a:r>
              <a:rPr lang="en-US" smtClean="0"/>
              <a:t>In this case we need 4 networks like this</a:t>
            </a:r>
          </a:p>
          <a:p>
            <a:pPr lvl="1" eaLnBrk="1" hangingPunct="1"/>
            <a:r>
              <a:rPr lang="en-US" smtClean="0"/>
              <a:t>These should be /30 networks as this will yield only two interface addresses on each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AF81B6-9A4A-42F5-B69F-9AEA4C3FF96D}" type="slidenum">
              <a:rPr lang="en-US"/>
              <a:pPr/>
              <a:t>42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Repeat for Next </a:t>
            </a:r>
            <a:r>
              <a:rPr lang="en-US" dirty="0" err="1" smtClean="0"/>
              <a:t>PtP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pattern looks like this</a:t>
            </a:r>
          </a:p>
          <a:p>
            <a:pPr lvl="1" eaLnBrk="1" hangingPunct="1"/>
            <a:r>
              <a:rPr lang="en-US" sz="2400" smtClean="0"/>
              <a:t>00 NNNN HH</a:t>
            </a:r>
          </a:p>
          <a:p>
            <a:pPr lvl="2" eaLnBrk="1" hangingPunct="1"/>
            <a:r>
              <a:rPr lang="en-US" sz="2000" smtClean="0"/>
              <a:t>The 00 is the original bits set aside above</a:t>
            </a:r>
          </a:p>
          <a:p>
            <a:pPr lvl="2" eaLnBrk="1" hangingPunct="1"/>
            <a:r>
              <a:rPr lang="en-US" sz="2000" smtClean="0"/>
              <a:t>NNNN are the bits we will use for the networks with hosts</a:t>
            </a:r>
          </a:p>
          <a:p>
            <a:pPr lvl="2" eaLnBrk="1" hangingPunct="1"/>
            <a:r>
              <a:rPr lang="en-US" sz="2000" smtClean="0"/>
              <a:t>HH are the bits that will be used for the router interfaces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With 4 bits we can create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Where the N is the number of bits used for this purpose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yields 2</a:t>
            </a:r>
            <a:r>
              <a:rPr lang="en-US" sz="2800" baseline="30000" smtClean="0"/>
              <a:t>4</a:t>
            </a:r>
            <a:r>
              <a:rPr lang="en-US" sz="2800" smtClean="0"/>
              <a:t> or 16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network numbers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61530-C0B8-4402-AAF3-5398D4743531}" type="slidenum">
              <a:rPr lang="en-US"/>
              <a:pPr/>
              <a:t>43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Repeat for </a:t>
            </a:r>
            <a:r>
              <a:rPr lang="en-US" dirty="0" err="1" smtClean="0"/>
              <a:t>PtP</a:t>
            </a:r>
            <a:endParaRPr lang="en-US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.24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8025B-AF69-4FE1-ABF5-25DB39A0C7CF}" type="slidenum">
              <a:rPr lang="en-US"/>
              <a:pPr/>
              <a:t>44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Repeat for </a:t>
            </a:r>
            <a:r>
              <a:rPr lang="en-US" dirty="0" err="1" smtClean="0"/>
              <a:t>PtP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.32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.36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.44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.48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.52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.56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.60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C5DD5-D7BE-4E0F-AA49-A643019FC10A}" type="slidenum">
              <a:rPr lang="en-US"/>
              <a:pPr/>
              <a:t>45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Repeat for </a:t>
            </a:r>
            <a:r>
              <a:rPr lang="en-US" dirty="0" err="1" smtClean="0"/>
              <a:t>PtP</a:t>
            </a:r>
            <a:endParaRPr lang="en-US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will be used, assigned as follows</a:t>
            </a:r>
          </a:p>
          <a:p>
            <a:pPr lvl="1" eaLnBrk="1" hangingPunct="1"/>
            <a:r>
              <a:rPr lang="en-US" smtClean="0"/>
              <a:t>Network E</a:t>
            </a:r>
          </a:p>
          <a:p>
            <a:pPr lvl="2" eaLnBrk="1" hangingPunct="1"/>
            <a:r>
              <a:rPr lang="en-US" smtClean="0"/>
              <a:t>.0</a:t>
            </a:r>
          </a:p>
          <a:p>
            <a:pPr lvl="1" eaLnBrk="1" hangingPunct="1"/>
            <a:r>
              <a:rPr lang="en-US" smtClean="0"/>
              <a:t>Network F</a:t>
            </a:r>
          </a:p>
          <a:p>
            <a:pPr lvl="2" eaLnBrk="1" hangingPunct="1"/>
            <a:r>
              <a:rPr lang="en-US" smtClean="0"/>
              <a:t>.4</a:t>
            </a:r>
          </a:p>
          <a:p>
            <a:pPr lvl="1" eaLnBrk="1" hangingPunct="1"/>
            <a:r>
              <a:rPr lang="en-US" smtClean="0"/>
              <a:t>Network G</a:t>
            </a:r>
          </a:p>
          <a:p>
            <a:pPr lvl="2" eaLnBrk="1" hangingPunct="1"/>
            <a:r>
              <a:rPr lang="en-US" smtClean="0"/>
              <a:t>.8</a:t>
            </a:r>
          </a:p>
          <a:p>
            <a:pPr lvl="1" eaLnBrk="1" hangingPunct="1"/>
            <a:r>
              <a:rPr lang="en-US" smtClean="0"/>
              <a:t>Network H</a:t>
            </a:r>
          </a:p>
          <a:p>
            <a:pPr lvl="2" eaLnBrk="1" hangingPunct="1"/>
            <a:r>
              <a:rPr lang="en-US" smtClean="0"/>
              <a:t>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59189-F0AD-4210-AC67-136EB8259523}" type="slidenum">
              <a:rPr lang="en-US"/>
              <a:pPr/>
              <a:t>46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That’s it</a:t>
            </a:r>
          </a:p>
          <a:p>
            <a:pPr eaLnBrk="1" hangingPunct="1"/>
            <a:r>
              <a:rPr lang="en-US" smtClean="0"/>
              <a:t>All of the networks have been accounted for</a:t>
            </a:r>
          </a:p>
          <a:p>
            <a:pPr eaLnBrk="1" hangingPunct="1"/>
            <a:r>
              <a:rPr lang="en-US" smtClean="0"/>
              <a:t>In this example as in all cases some inefficiency results at the last repeat of the process</a:t>
            </a:r>
          </a:p>
          <a:p>
            <a:pPr eaLnBrk="1" hangingPunct="1"/>
            <a:r>
              <a:rPr lang="en-US" smtClean="0"/>
              <a:t>Here it was many more point-to-point networks being created than were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B96D4-FFB1-4D0C-AD89-5B35FBC2171D}" type="slidenum">
              <a:rPr lang="en-US"/>
              <a:pPr/>
              <a:t>47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addition in this example little growth was built into the schemes</a:t>
            </a:r>
          </a:p>
          <a:p>
            <a:pPr eaLnBrk="1" hangingPunct="1"/>
            <a:r>
              <a:rPr lang="en-US" smtClean="0"/>
              <a:t>In essence all this is a simple two step procedure that is repeated over and 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1057C1-D112-4CC2-92D3-8CCDE3C6876C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With </a:t>
            </a:r>
            <a:r>
              <a:rPr lang="en-US" dirty="0" err="1" smtClean="0"/>
              <a:t>FLSM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The number of interfaces on these networks are</a:t>
            </a:r>
          </a:p>
          <a:p>
            <a:pPr lvl="2" eaLnBrk="1" hangingPunct="1"/>
            <a:r>
              <a:rPr lang="en-US" smtClean="0"/>
              <a:t>30</a:t>
            </a:r>
          </a:p>
          <a:p>
            <a:pPr lvl="2" eaLnBrk="1" hangingPunct="1"/>
            <a:r>
              <a:rPr lang="en-US" smtClean="0"/>
              <a:t>30</a:t>
            </a:r>
          </a:p>
          <a:p>
            <a:pPr lvl="2" eaLnBrk="1" hangingPunct="1"/>
            <a:r>
              <a:rPr lang="en-US" smtClean="0"/>
              <a:t>30</a:t>
            </a:r>
          </a:p>
          <a:p>
            <a:pPr lvl="2" eaLnBrk="1" hangingPunct="1"/>
            <a:r>
              <a:rPr lang="en-US" smtClean="0"/>
              <a:t>2</a:t>
            </a:r>
          </a:p>
          <a:p>
            <a:pPr lvl="2" eaLnBrk="1" hangingPunct="1"/>
            <a:r>
              <a:rPr lang="en-US" smtClean="0"/>
              <a:t>2</a:t>
            </a:r>
          </a:p>
          <a:p>
            <a:pPr lvl="2" eaLnBrk="1" hangingPunct="1"/>
            <a:r>
              <a:rPr lang="en-US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3D23F-DBAC-475F-907E-C197E64D431F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With </a:t>
            </a:r>
            <a:r>
              <a:rPr lang="en-US" dirty="0" err="1" smtClean="0"/>
              <a:t>FLSM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we use a subnet mask that provides enough interface addresses for the three networks with 30 hosts, then we waste 28 addresses on all three of the 2 interface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Further, the upstream router must maintain six separate network addresses in its routing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With </a:t>
            </a:r>
            <a:r>
              <a:rPr lang="en-US" dirty="0" err="1" smtClean="0"/>
              <a:t>FLSM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of this can certainly be done, but it is wasteful of addresses and inefficient in route processing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E678B-F0EC-48B6-8A09-0D15E900DAE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E90043-88F0-4448-8D34-99F205ED1759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endParaRPr 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alternative is to use VLSM</a:t>
            </a:r>
          </a:p>
          <a:p>
            <a:pPr eaLnBrk="1" hangingPunct="1"/>
            <a:r>
              <a:rPr lang="en-US" smtClean="0"/>
              <a:t>In this method an existing subnetwork is further subnetted</a:t>
            </a:r>
          </a:p>
          <a:p>
            <a:pPr eaLnBrk="1" hangingPunct="1"/>
            <a:r>
              <a:rPr lang="en-US" smtClean="0"/>
              <a:t>The resulting subnets of the subnet are all of a size that best fits the networks in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2005-2009 Kenneth M. Chipps Ph.D. www.chipps.com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74EAF-57A9-4A6D-8E03-2A8DF34FE24F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VLSM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the router on the far left of the diagram on the slide that follows has been assigned the 172.16.32.0/20 network, this network can be further subdivided so as to introduce better IP address utilization and fewer routes in the far left router’s routing 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that the /30 is formed from the space left after the /20 has been formed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other words if we count over from the far left of the available 32 bits, 20 bits, this is where the far left router’s network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6526</TotalTime>
  <Words>2374</Words>
  <Application>Microsoft Office PowerPoint</Application>
  <PresentationFormat>On-screen Show (4:3)</PresentationFormat>
  <Paragraphs>369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CiscoAcademy</vt:lpstr>
      <vt:lpstr>How To Do VLSM Last Update 2009.07.17 1.2.0</vt:lpstr>
      <vt:lpstr>What is VLSM</vt:lpstr>
      <vt:lpstr>The Problem With FLSM</vt:lpstr>
      <vt:lpstr>A Waste of Space</vt:lpstr>
      <vt:lpstr>The Problem With FLSM</vt:lpstr>
      <vt:lpstr>The Problem With FLSM</vt:lpstr>
      <vt:lpstr>The Problem With FLSM</vt:lpstr>
      <vt:lpstr>VLSM</vt:lpstr>
      <vt:lpstr>VLSM</vt:lpstr>
      <vt:lpstr>VLSM</vt:lpstr>
      <vt:lpstr>VLSM Example</vt:lpstr>
      <vt:lpstr>All Very Confusing</vt:lpstr>
      <vt:lpstr>VLSM Example</vt:lpstr>
      <vt:lpstr>VLSM Example</vt:lpstr>
      <vt:lpstr>VLSM Example</vt:lpstr>
      <vt:lpstr>The Solution</vt:lpstr>
      <vt:lpstr>The Solution Steps</vt:lpstr>
      <vt:lpstr>Step 1</vt:lpstr>
      <vt:lpstr>Step 1</vt:lpstr>
      <vt:lpstr>Step 1</vt:lpstr>
      <vt:lpstr>Step 2</vt:lpstr>
      <vt:lpstr>Step 2</vt:lpstr>
      <vt:lpstr>Step 2</vt:lpstr>
      <vt:lpstr>Step 2</vt:lpstr>
      <vt:lpstr>Repeat for Next Largest</vt:lpstr>
      <vt:lpstr>Repeat for Next Largest</vt:lpstr>
      <vt:lpstr>Repeat for Next Largest</vt:lpstr>
      <vt:lpstr>Repeat for Next Largest</vt:lpstr>
      <vt:lpstr>Repeat for Next Largest</vt:lpstr>
      <vt:lpstr>Summary So Far</vt:lpstr>
      <vt:lpstr>Summary So Far</vt:lpstr>
      <vt:lpstr>Summary So Far</vt:lpstr>
      <vt:lpstr>Summary So Far</vt:lpstr>
      <vt:lpstr>Repeat for Next Largest</vt:lpstr>
      <vt:lpstr>Repeat for Next Largest</vt:lpstr>
      <vt:lpstr>Repeat for Next Largest</vt:lpstr>
      <vt:lpstr>Repeat for Next Largest</vt:lpstr>
      <vt:lpstr>Repeat for Next Largest</vt:lpstr>
      <vt:lpstr>Summary So Far</vt:lpstr>
      <vt:lpstr>Summary So Far</vt:lpstr>
      <vt:lpstr>Repeat for PtP</vt:lpstr>
      <vt:lpstr>Repeat for Next PtP</vt:lpstr>
      <vt:lpstr>Repeat for PtP</vt:lpstr>
      <vt:lpstr>Repeat for PtP</vt:lpstr>
      <vt:lpstr>Repeat for PtP</vt:lpstr>
      <vt:lpstr>Conclusion</vt:lpstr>
      <vt:lpstr>Conclusion</vt:lpstr>
    </vt:vector>
  </TitlesOfParts>
  <Company>Cisco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VLSM</dc:title>
  <dc:creator>Kenneth M. Chipps Ph.D.</dc:creator>
  <cp:lastModifiedBy>Kenneth M. Chipps Ph.D.</cp:lastModifiedBy>
  <cp:revision>94</cp:revision>
  <dcterms:created xsi:type="dcterms:W3CDTF">2003-05-13T18:11:51Z</dcterms:created>
  <dcterms:modified xsi:type="dcterms:W3CDTF">2010-05-13T22:59:27Z</dcterms:modified>
</cp:coreProperties>
</file>