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2"/>
  </p:notesMasterIdLst>
  <p:sldIdLst>
    <p:sldId id="353" r:id="rId2"/>
    <p:sldId id="444" r:id="rId3"/>
    <p:sldId id="603" r:id="rId4"/>
    <p:sldId id="604" r:id="rId5"/>
    <p:sldId id="605" r:id="rId6"/>
    <p:sldId id="606" r:id="rId7"/>
    <p:sldId id="550" r:id="rId8"/>
    <p:sldId id="551" r:id="rId9"/>
    <p:sldId id="552" r:id="rId10"/>
    <p:sldId id="553" r:id="rId11"/>
    <p:sldId id="554" r:id="rId12"/>
    <p:sldId id="555" r:id="rId13"/>
    <p:sldId id="556" r:id="rId14"/>
    <p:sldId id="557" r:id="rId15"/>
    <p:sldId id="558" r:id="rId16"/>
    <p:sldId id="559" r:id="rId17"/>
    <p:sldId id="560" r:id="rId18"/>
    <p:sldId id="561" r:id="rId19"/>
    <p:sldId id="562" r:id="rId20"/>
    <p:sldId id="563" r:id="rId21"/>
    <p:sldId id="564" r:id="rId22"/>
    <p:sldId id="565" r:id="rId23"/>
    <p:sldId id="566" r:id="rId24"/>
    <p:sldId id="567" r:id="rId25"/>
    <p:sldId id="568" r:id="rId26"/>
    <p:sldId id="569" r:id="rId27"/>
    <p:sldId id="570"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612" r:id="rId42"/>
    <p:sldId id="613" r:id="rId43"/>
    <p:sldId id="614" r:id="rId44"/>
    <p:sldId id="615" r:id="rId45"/>
    <p:sldId id="616" r:id="rId46"/>
    <p:sldId id="617" r:id="rId47"/>
    <p:sldId id="618" r:id="rId48"/>
    <p:sldId id="619" r:id="rId49"/>
    <p:sldId id="621" r:id="rId50"/>
    <p:sldId id="624" r:id="rId51"/>
    <p:sldId id="607" r:id="rId52"/>
    <p:sldId id="608" r:id="rId53"/>
    <p:sldId id="609" r:id="rId54"/>
    <p:sldId id="610" r:id="rId55"/>
    <p:sldId id="611" r:id="rId56"/>
    <p:sldId id="584" r:id="rId57"/>
    <p:sldId id="585" r:id="rId58"/>
    <p:sldId id="586" r:id="rId59"/>
    <p:sldId id="587" r:id="rId60"/>
    <p:sldId id="588" r:id="rId61"/>
    <p:sldId id="589" r:id="rId62"/>
    <p:sldId id="590" r:id="rId63"/>
    <p:sldId id="503" r:id="rId64"/>
    <p:sldId id="526" r:id="rId65"/>
    <p:sldId id="528" r:id="rId66"/>
    <p:sldId id="529" r:id="rId67"/>
    <p:sldId id="543" r:id="rId68"/>
    <p:sldId id="544" r:id="rId69"/>
    <p:sldId id="545" r:id="rId70"/>
    <p:sldId id="546" r:id="rId71"/>
    <p:sldId id="504" r:id="rId72"/>
    <p:sldId id="507" r:id="rId73"/>
    <p:sldId id="508" r:id="rId74"/>
    <p:sldId id="523" r:id="rId75"/>
    <p:sldId id="509" r:id="rId76"/>
    <p:sldId id="511" r:id="rId77"/>
    <p:sldId id="512" r:id="rId78"/>
    <p:sldId id="591" r:id="rId79"/>
    <p:sldId id="598" r:id="rId80"/>
    <p:sldId id="599" r:id="rId81"/>
    <p:sldId id="600" r:id="rId82"/>
    <p:sldId id="601" r:id="rId83"/>
    <p:sldId id="602" r:id="rId84"/>
    <p:sldId id="510" r:id="rId85"/>
    <p:sldId id="491" r:id="rId86"/>
    <p:sldId id="541" r:id="rId87"/>
    <p:sldId id="542" r:id="rId88"/>
    <p:sldId id="482" r:id="rId89"/>
    <p:sldId id="483" r:id="rId90"/>
    <p:sldId id="547" r:id="rId9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54" autoAdjust="0"/>
  </p:normalViewPr>
  <p:slideViewPr>
    <p:cSldViewPr>
      <p:cViewPr varScale="1">
        <p:scale>
          <a:sx n="52" d="100"/>
          <a:sy n="52" d="100"/>
        </p:scale>
        <p:origin x="-1404" y="-102"/>
      </p:cViewPr>
      <p:guideLst>
        <p:guide orient="horz" pos="1200"/>
        <p:guide pos="2880"/>
      </p:guideLst>
    </p:cSldViewPr>
  </p:slideViewPr>
  <p:outlineViewPr>
    <p:cViewPr>
      <p:scale>
        <a:sx n="33" d="100"/>
        <a:sy n="33" d="100"/>
      </p:scale>
      <p:origin x="0" y="21108"/>
    </p:cViewPr>
  </p:outlineViewPr>
  <p:notesTextViewPr>
    <p:cViewPr>
      <p:scale>
        <a:sx n="100" d="100"/>
        <a:sy n="100" d="100"/>
      </p:scale>
      <p:origin x="0" y="0"/>
    </p:cViewPr>
  </p:notesTextViewPr>
  <p:sorterViewPr>
    <p:cViewPr>
      <p:scale>
        <a:sx n="66" d="100"/>
        <a:sy n="66" d="100"/>
      </p:scale>
      <p:origin x="0" y="2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dirty="0">
                <a:cs typeface="+mn-cs"/>
              </a:defRPr>
            </a:lvl1pPr>
          </a:lstStyle>
          <a:p>
            <a:pPr>
              <a:defRPr/>
            </a:pPr>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dirty="0">
                <a:cs typeface="+mn-cs"/>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dirty="0">
                <a:cs typeface="+mn-cs"/>
              </a:defRPr>
            </a:lvl1pPr>
          </a:lstStyle>
          <a:p>
            <a:pPr>
              <a:defRPr/>
            </a:pPr>
            <a:endParaRPr lang="en-US"/>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A8196A6D-C47C-4A68-B8B5-CF4D6D9CF0F3}" type="slidenum">
              <a:rPr lang="en-US"/>
              <a:pPr>
                <a:defRPr/>
              </a:pPr>
              <a:t>‹#›</a:t>
            </a:fld>
            <a:endParaRPr lang="en-US" dirty="0"/>
          </a:p>
        </p:txBody>
      </p:sp>
    </p:spTree>
    <p:extLst>
      <p:ext uri="{BB962C8B-B14F-4D97-AF65-F5344CB8AC3E}">
        <p14:creationId xmlns:p14="http://schemas.microsoft.com/office/powerpoint/2010/main" val="3782757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91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a:t>Copyright 2005-2011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7DC2FE3-03DE-41DD-A1A4-E34F6DBDF291}" type="slidenum">
              <a:rPr lang="en-US"/>
              <a:pPr>
                <a:defRPr/>
              </a:pPr>
              <a:t>‹#›</a:t>
            </a:fld>
            <a:endParaRPr lang="en-US" dirty="0"/>
          </a:p>
        </p:txBody>
      </p:sp>
    </p:spTree>
    <p:extLst>
      <p:ext uri="{BB962C8B-B14F-4D97-AF65-F5344CB8AC3E}">
        <p14:creationId xmlns:p14="http://schemas.microsoft.com/office/powerpoint/2010/main" val="16758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49C22E-A60D-4040-B801-D9E910DD802C}" type="slidenum">
              <a:rPr lang="en-US"/>
              <a:pPr>
                <a:defRPr/>
              </a:pPr>
              <a:t>‹#›</a:t>
            </a:fld>
            <a:endParaRPr lang="en-US" dirty="0"/>
          </a:p>
        </p:txBody>
      </p:sp>
    </p:spTree>
    <p:extLst>
      <p:ext uri="{BB962C8B-B14F-4D97-AF65-F5344CB8AC3E}">
        <p14:creationId xmlns:p14="http://schemas.microsoft.com/office/powerpoint/2010/main" val="55230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414C2C-A8C0-486C-8901-03823EB41C3A}" type="slidenum">
              <a:rPr lang="en-US"/>
              <a:pPr>
                <a:defRPr/>
              </a:pPr>
              <a:t>‹#›</a:t>
            </a:fld>
            <a:endParaRPr lang="en-US" dirty="0"/>
          </a:p>
        </p:txBody>
      </p:sp>
    </p:spTree>
    <p:extLst>
      <p:ext uri="{BB962C8B-B14F-4D97-AF65-F5344CB8AC3E}">
        <p14:creationId xmlns:p14="http://schemas.microsoft.com/office/powerpoint/2010/main" val="241572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42B4E46-5C91-4422-BCEA-8672650B31A3}" type="slidenum">
              <a:rPr lang="en-US"/>
              <a:pPr>
                <a:defRPr/>
              </a:pPr>
              <a:t>‹#›</a:t>
            </a:fld>
            <a:endParaRPr lang="en-US" dirty="0"/>
          </a:p>
        </p:txBody>
      </p:sp>
    </p:spTree>
    <p:extLst>
      <p:ext uri="{BB962C8B-B14F-4D97-AF65-F5344CB8AC3E}">
        <p14:creationId xmlns:p14="http://schemas.microsoft.com/office/powerpoint/2010/main" val="376277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EC1898-540C-4065-A258-CE1A3398235A}" type="slidenum">
              <a:rPr lang="en-US"/>
              <a:pPr>
                <a:defRPr/>
              </a:pPr>
              <a:t>‹#›</a:t>
            </a:fld>
            <a:endParaRPr lang="en-US" dirty="0"/>
          </a:p>
        </p:txBody>
      </p:sp>
    </p:spTree>
    <p:extLst>
      <p:ext uri="{BB962C8B-B14F-4D97-AF65-F5344CB8AC3E}">
        <p14:creationId xmlns:p14="http://schemas.microsoft.com/office/powerpoint/2010/main" val="255347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E762183-57F8-4BFD-A622-E1AF094F0BE9}" type="slidenum">
              <a:rPr lang="en-US"/>
              <a:pPr>
                <a:defRPr/>
              </a:pPr>
              <a:t>‹#›</a:t>
            </a:fld>
            <a:endParaRPr lang="en-US" dirty="0"/>
          </a:p>
        </p:txBody>
      </p:sp>
    </p:spTree>
    <p:extLst>
      <p:ext uri="{BB962C8B-B14F-4D97-AF65-F5344CB8AC3E}">
        <p14:creationId xmlns:p14="http://schemas.microsoft.com/office/powerpoint/2010/main" val="227584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8517616-A4D1-405A-8F7A-AF26111EBAC6}" type="slidenum">
              <a:rPr lang="en-US"/>
              <a:pPr>
                <a:defRPr/>
              </a:pPr>
              <a:t>‹#›</a:t>
            </a:fld>
            <a:endParaRPr lang="en-US" dirty="0"/>
          </a:p>
        </p:txBody>
      </p:sp>
    </p:spTree>
    <p:extLst>
      <p:ext uri="{BB962C8B-B14F-4D97-AF65-F5344CB8AC3E}">
        <p14:creationId xmlns:p14="http://schemas.microsoft.com/office/powerpoint/2010/main" val="366351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1E666B5-D5D6-4EE2-AB36-B6334DBEA5B3}" type="slidenum">
              <a:rPr lang="en-US"/>
              <a:pPr>
                <a:defRPr/>
              </a:pPr>
              <a:t>‹#›</a:t>
            </a:fld>
            <a:endParaRPr lang="en-US" dirty="0"/>
          </a:p>
        </p:txBody>
      </p:sp>
    </p:spTree>
    <p:extLst>
      <p:ext uri="{BB962C8B-B14F-4D97-AF65-F5344CB8AC3E}">
        <p14:creationId xmlns:p14="http://schemas.microsoft.com/office/powerpoint/2010/main" val="143589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CEA19EC-9930-4D95-BB02-2867DA43C892}" type="slidenum">
              <a:rPr lang="en-US"/>
              <a:pPr>
                <a:defRPr/>
              </a:pPr>
              <a:t>‹#›</a:t>
            </a:fld>
            <a:endParaRPr lang="en-US" dirty="0"/>
          </a:p>
        </p:txBody>
      </p:sp>
    </p:spTree>
    <p:extLst>
      <p:ext uri="{BB962C8B-B14F-4D97-AF65-F5344CB8AC3E}">
        <p14:creationId xmlns:p14="http://schemas.microsoft.com/office/powerpoint/2010/main" val="162891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EE03780-BC22-4B13-BF44-F4ADE77E8570}" type="slidenum">
              <a:rPr lang="en-US"/>
              <a:pPr>
                <a:defRPr/>
              </a:pPr>
              <a:t>‹#›</a:t>
            </a:fld>
            <a:endParaRPr lang="en-US" dirty="0"/>
          </a:p>
        </p:txBody>
      </p:sp>
    </p:spTree>
    <p:extLst>
      <p:ext uri="{BB962C8B-B14F-4D97-AF65-F5344CB8AC3E}">
        <p14:creationId xmlns:p14="http://schemas.microsoft.com/office/powerpoint/2010/main" val="296240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2E0DC4-DA41-42F6-A4CB-B65F120EDAA7}" type="slidenum">
              <a:rPr lang="en-US"/>
              <a:pPr>
                <a:defRPr/>
              </a:pPr>
              <a:t>‹#›</a:t>
            </a:fld>
            <a:endParaRPr lang="en-US" dirty="0"/>
          </a:p>
        </p:txBody>
      </p:sp>
    </p:spTree>
    <p:extLst>
      <p:ext uri="{BB962C8B-B14F-4D97-AF65-F5344CB8AC3E}">
        <p14:creationId xmlns:p14="http://schemas.microsoft.com/office/powerpoint/2010/main" val="11148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EC85E84-89D6-4C4D-9D26-C718DBA4FB6E}" type="slidenum">
              <a:rPr lang="en-US"/>
              <a:pPr>
                <a:defRPr/>
              </a:pPr>
              <a:t>‹#›</a:t>
            </a:fld>
            <a:endParaRPr lang="en-US" dirty="0"/>
          </a:p>
        </p:txBody>
      </p:sp>
    </p:spTree>
    <p:extLst>
      <p:ext uri="{BB962C8B-B14F-4D97-AF65-F5344CB8AC3E}">
        <p14:creationId xmlns:p14="http://schemas.microsoft.com/office/powerpoint/2010/main" val="41549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8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cs typeface="+mn-cs"/>
              </a:defRPr>
            </a:lvl1pPr>
          </a:lstStyle>
          <a:p>
            <a:pPr>
              <a:defRPr/>
            </a:pPr>
            <a:endParaRPr lang="en-US"/>
          </a:p>
        </p:txBody>
      </p:sp>
      <p:sp>
        <p:nvSpPr>
          <p:cNvPr id="21811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a:defRPr/>
            </a:pPr>
            <a:r>
              <a:rPr lang="en-US"/>
              <a:t>Copyright 2005-2011  Kenneth M. Chipps Ph.D. www.chipps.com</a:t>
            </a:r>
            <a:endParaRPr lang="en-US" dirty="0"/>
          </a:p>
        </p:txBody>
      </p:sp>
      <p:sp>
        <p:nvSpPr>
          <p:cNvPr id="21811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1ABFC87-E92F-4E82-82C3-2A07AD080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667000" y="6245225"/>
            <a:ext cx="4038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075"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a:p>
        </p:txBody>
      </p:sp>
      <p:sp>
        <p:nvSpPr>
          <p:cNvPr id="3076" name="Rectangle 3"/>
          <p:cNvSpPr>
            <a:spLocks noGrp="1" noChangeArrowheads="1"/>
          </p:cNvSpPr>
          <p:nvPr>
            <p:ph type="ctrTitle"/>
          </p:nvPr>
        </p:nvSpPr>
        <p:spPr/>
        <p:txBody>
          <a:bodyPr/>
          <a:lstStyle/>
          <a:p>
            <a:pPr eaLnBrk="1" hangingPunct="1"/>
            <a:r>
              <a:rPr lang="en-US" altLang="en-US" smtClean="0"/>
              <a:t>Device Problems</a:t>
            </a:r>
            <a:br>
              <a:rPr lang="en-US" altLang="en-US" smtClean="0"/>
            </a:br>
            <a:r>
              <a:rPr lang="en-US" sz="2400" smtClean="0"/>
              <a:t>Last Update 2011.07.01</a:t>
            </a:r>
            <a:br>
              <a:rPr lang="en-US" sz="2400" smtClean="0"/>
            </a:br>
            <a:r>
              <a:rPr lang="en-US" sz="2400" smtClean="0"/>
              <a:t>1.5.0</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B1257E-89C6-4276-998A-480998F80E9D}"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Show Interfaces</a:t>
            </a:r>
          </a:p>
        </p:txBody>
      </p:sp>
      <p:sp>
        <p:nvSpPr>
          <p:cNvPr id="122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2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8F9812-B35F-401A-8492-358A9B034625}" type="slidenum">
              <a:rPr lang="en-US" smtClean="0"/>
              <a:pPr eaLnBrk="1" hangingPunct="1"/>
              <a:t>10</a:t>
            </a:fld>
            <a:endParaRPr lang="en-US" smtClean="0"/>
          </a:p>
        </p:txBody>
      </p:sp>
      <p:pic>
        <p:nvPicPr>
          <p:cNvPr id="122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8305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4191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2"/>
          <p:cNvSpPr txBox="1">
            <a:spLocks noChangeArrowheads="1"/>
          </p:cNvSpPr>
          <p:nvPr/>
        </p:nvSpPr>
        <p:spPr bwMode="auto">
          <a:xfrm>
            <a:off x="1143000" y="1676400"/>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a:t>Small Internetwork with Two Routers Connected by a Serial Link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Show Interfaces</a:t>
            </a:r>
          </a:p>
        </p:txBody>
      </p:sp>
      <p:sp>
        <p:nvSpPr>
          <p:cNvPr id="13315" name="Content Placeholder 2"/>
          <p:cNvSpPr>
            <a:spLocks noGrp="1"/>
          </p:cNvSpPr>
          <p:nvPr>
            <p:ph idx="1"/>
          </p:nvPr>
        </p:nvSpPr>
        <p:spPr/>
        <p:txBody>
          <a:bodyPr/>
          <a:lstStyle/>
          <a:p>
            <a:r>
              <a:rPr lang="en-US" smtClean="0"/>
              <a:t>Cisco routers give two indications about whether each interface is working, as listed in the first line of output in the show interfaces command</a:t>
            </a:r>
          </a:p>
          <a:p>
            <a:r>
              <a:rPr lang="en-US" smtClean="0"/>
              <a:t>Together, these two indicators are called the interface status, and individually, they are called the line status and line protocol status</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562A1E-407D-4DF6-BC9A-D37E4FAEC7C9}"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Show Interfaces</a:t>
            </a: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34D535-D50F-46F3-A593-8D37B106AB44}" type="slidenum">
              <a:rPr lang="en-US" smtClean="0"/>
              <a:pPr eaLnBrk="1" hangingPunct="1"/>
              <a:t>12</a:t>
            </a:fld>
            <a:endParaRPr lang="en-US" smtClean="0"/>
          </a:p>
        </p:txBody>
      </p:sp>
      <p:pic>
        <p:nvPicPr>
          <p:cNvPr id="1434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534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Show Interfaces</a:t>
            </a:r>
          </a:p>
        </p:txBody>
      </p:sp>
      <p:sp>
        <p:nvSpPr>
          <p:cNvPr id="15363" name="Content Placeholder 2"/>
          <p:cNvSpPr>
            <a:spLocks noGrp="1"/>
          </p:cNvSpPr>
          <p:nvPr>
            <p:ph idx="1"/>
          </p:nvPr>
        </p:nvSpPr>
        <p:spPr/>
        <p:txBody>
          <a:bodyPr/>
          <a:lstStyle/>
          <a:p>
            <a:r>
              <a:rPr lang="en-US" smtClean="0"/>
              <a:t>An interface must have both a line status and a line protocol status of up to send and receive traffic</a:t>
            </a:r>
          </a:p>
          <a:p>
            <a:r>
              <a:rPr lang="en-US" smtClean="0"/>
              <a:t>All other combinations of status mean that the interface cannot currently be used</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A2DEBC-FD83-46F5-89E1-05DCF444CF73}"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Show Interfaces</a:t>
            </a:r>
          </a:p>
        </p:txBody>
      </p:sp>
      <p:sp>
        <p:nvSpPr>
          <p:cNvPr id="163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63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70D750-BFFE-4FE5-8C3B-7D79B49A298C}" type="slidenum">
              <a:rPr lang="en-US" smtClean="0"/>
              <a:pPr eaLnBrk="1" hangingPunct="1"/>
              <a:t>14</a:t>
            </a:fld>
            <a:endParaRPr lang="en-US" smtClean="0"/>
          </a:p>
        </p:txBody>
      </p:sp>
      <p:pic>
        <p:nvPicPr>
          <p:cNvPr id="163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6550"/>
            <a:ext cx="82359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Show Interfaces</a:t>
            </a:r>
          </a:p>
        </p:txBody>
      </p:sp>
      <p:sp>
        <p:nvSpPr>
          <p:cNvPr id="17411" name="Content Placeholder 2"/>
          <p:cNvSpPr>
            <a:spLocks noGrp="1"/>
          </p:cNvSpPr>
          <p:nvPr>
            <p:ph idx="1"/>
          </p:nvPr>
        </p:nvSpPr>
        <p:spPr/>
        <p:txBody>
          <a:bodyPr/>
          <a:lstStyle/>
          <a:p>
            <a:r>
              <a:rPr lang="en-US" smtClean="0"/>
              <a:t>The line status - the first of the two status values in the show interfaces command output - mainly relates to hardware or layer 1</a:t>
            </a:r>
          </a:p>
          <a:p>
            <a:r>
              <a:rPr lang="en-US" smtClean="0"/>
              <a:t>As a result, many people refer to this first status value as either the hardware status or layer 1 status</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588F2F-CB93-48F0-B7D7-CCB9B8D21D58}"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Show Interfaces</a:t>
            </a:r>
          </a:p>
        </p:txBody>
      </p:sp>
      <p:sp>
        <p:nvSpPr>
          <p:cNvPr id="18435" name="Content Placeholder 2"/>
          <p:cNvSpPr>
            <a:spLocks noGrp="1"/>
          </p:cNvSpPr>
          <p:nvPr>
            <p:ph idx="1"/>
          </p:nvPr>
        </p:nvSpPr>
        <p:spPr/>
        <p:txBody>
          <a:bodyPr/>
          <a:lstStyle/>
          <a:p>
            <a:r>
              <a:rPr lang="en-US" smtClean="0"/>
              <a:t>A line status of down means that the interface has some physical problem</a:t>
            </a:r>
          </a:p>
          <a:p>
            <a:r>
              <a:rPr lang="en-US" smtClean="0"/>
              <a:t>To troubleshoot such problems, you can follow some obvious steps, such as checking the cable or checking whether the device on the other end of the cable is powered off</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8BB701-6779-4614-99D3-0F58F863285C}"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Show Interfaces</a:t>
            </a:r>
          </a:p>
        </p:txBody>
      </p:sp>
      <p:sp>
        <p:nvSpPr>
          <p:cNvPr id="19459" name="Content Placeholder 2"/>
          <p:cNvSpPr>
            <a:spLocks noGrp="1"/>
          </p:cNvSpPr>
          <p:nvPr>
            <p:ph idx="1"/>
          </p:nvPr>
        </p:nvSpPr>
        <p:spPr/>
        <p:txBody>
          <a:bodyPr/>
          <a:lstStyle/>
          <a:p>
            <a:r>
              <a:rPr lang="en-US" smtClean="0"/>
              <a:t>Additionally, the show interfaces commands list some counters that can be helpful in determining why an interface has a line status of down</a:t>
            </a:r>
          </a:p>
        </p:txBody>
      </p:sp>
      <p:sp>
        <p:nvSpPr>
          <p:cNvPr id="19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610D8F-C225-4BDF-9773-FA13076DEB1B}"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Show Interfaces</a:t>
            </a:r>
          </a:p>
        </p:txBody>
      </p:sp>
      <p:sp>
        <p:nvSpPr>
          <p:cNvPr id="20483" name="Content Placeholder 2"/>
          <p:cNvSpPr>
            <a:spLocks noGrp="1"/>
          </p:cNvSpPr>
          <p:nvPr>
            <p:ph idx="1"/>
          </p:nvPr>
        </p:nvSpPr>
        <p:spPr/>
        <p:txBody>
          <a:bodyPr/>
          <a:lstStyle/>
          <a:p>
            <a:r>
              <a:rPr lang="en-US" smtClean="0"/>
              <a:t>The input errors counter lists the number of frames that the router received but for which the FCS - Frame Check Sequence process determined that the frame experienced errors during transmission, meaning that the router had to discard the frame</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81ECC8-CBAA-4DF7-8DA9-7FE4BE9D9A0E}"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Show Interfaces</a:t>
            </a:r>
          </a:p>
        </p:txBody>
      </p:sp>
      <p:sp>
        <p:nvSpPr>
          <p:cNvPr id="21507" name="Content Placeholder 2"/>
          <p:cNvSpPr>
            <a:spLocks noGrp="1"/>
          </p:cNvSpPr>
          <p:nvPr>
            <p:ph idx="1"/>
          </p:nvPr>
        </p:nvSpPr>
        <p:spPr/>
        <p:txBody>
          <a:bodyPr/>
          <a:lstStyle/>
          <a:p>
            <a:r>
              <a:rPr lang="en-US" smtClean="0"/>
              <a:t>A high value for the input errors counter could mean that the link has been experiencing a large number of bit errors, possibly due to poor but working cables, bad connectors, or too-long cable lengths</a:t>
            </a:r>
          </a:p>
        </p:txBody>
      </p:sp>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E5837F-7F81-4596-A26B-2015FE35E546}"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Objectives</a:t>
            </a:r>
          </a:p>
        </p:txBody>
      </p:sp>
      <p:sp>
        <p:nvSpPr>
          <p:cNvPr id="4099" name="Content Placeholder 2"/>
          <p:cNvSpPr>
            <a:spLocks noGrp="1"/>
          </p:cNvSpPr>
          <p:nvPr>
            <p:ph idx="1"/>
          </p:nvPr>
        </p:nvSpPr>
        <p:spPr/>
        <p:txBody>
          <a:bodyPr/>
          <a:lstStyle/>
          <a:p>
            <a:r>
              <a:rPr lang="en-US" smtClean="0"/>
              <a:t>Learn about the common problems seen on devices such as workstations, switches, and routers</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259D0C-5D83-4502-88D5-D3E82E18DD76}"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Show Interfaces</a:t>
            </a:r>
          </a:p>
        </p:txBody>
      </p:sp>
      <p:sp>
        <p:nvSpPr>
          <p:cNvPr id="225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4EC89A-A54F-4E32-83C6-B5C8A9919FFE}" type="slidenum">
              <a:rPr lang="en-US" smtClean="0"/>
              <a:pPr eaLnBrk="1" hangingPunct="1"/>
              <a:t>20</a:t>
            </a:fld>
            <a:endParaRPr lang="en-US" smtClean="0"/>
          </a:p>
        </p:txBody>
      </p:sp>
      <p:pic>
        <p:nvPicPr>
          <p:cNvPr id="2253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Show Interfaces</a:t>
            </a:r>
          </a:p>
        </p:txBody>
      </p:sp>
      <p:sp>
        <p:nvSpPr>
          <p:cNvPr id="23555" name="Content Placeholder 2"/>
          <p:cNvSpPr>
            <a:spLocks noGrp="1"/>
          </p:cNvSpPr>
          <p:nvPr>
            <p:ph idx="1"/>
          </p:nvPr>
        </p:nvSpPr>
        <p:spPr/>
        <p:txBody>
          <a:bodyPr/>
          <a:lstStyle/>
          <a:p>
            <a:r>
              <a:rPr lang="en-US" smtClean="0"/>
              <a:t>The other highlighted counter, the carrier transitions counter, relates to a pin lead on serial cables</a:t>
            </a:r>
          </a:p>
          <a:p>
            <a:r>
              <a:rPr lang="en-US" smtClean="0"/>
              <a:t>The CSU/DSU signals the router serial interface that the link is working by raising the carrier detect - also called data carrier detect, or DCD - pin lead on the serial cable</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2FA8AE-7BEC-44F7-9AE0-A7FFE126DD19}" type="slidenum">
              <a:rPr lang="en-US" smtClean="0"/>
              <a:pPr eaLnBrk="1" hangingPunct="1"/>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Show Interfaces</a:t>
            </a:r>
          </a:p>
        </p:txBody>
      </p:sp>
      <p:sp>
        <p:nvSpPr>
          <p:cNvPr id="24579" name="Content Placeholder 2"/>
          <p:cNvSpPr>
            <a:spLocks noGrp="1"/>
          </p:cNvSpPr>
          <p:nvPr>
            <p:ph idx="1"/>
          </p:nvPr>
        </p:nvSpPr>
        <p:spPr/>
        <p:txBody>
          <a:bodyPr/>
          <a:lstStyle/>
          <a:p>
            <a:r>
              <a:rPr lang="en-US" smtClean="0"/>
              <a:t>The last two lines of the output show that the router has seen the DCD transition from up to down, or from down to up, a total of five times</a:t>
            </a:r>
          </a:p>
          <a:p>
            <a:r>
              <a:rPr lang="en-US" smtClean="0"/>
              <a:t>The last line of output also lists the current state of the DCD pin</a:t>
            </a:r>
          </a:p>
          <a:p>
            <a:r>
              <a:rPr lang="en-US" smtClean="0"/>
              <a:t>A link on which a large number of carrier transitions occur means that the link has been going up and down a lot</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D0D75C-591E-40E7-8C89-61AF0CA3D7B9}"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Show Interfaces</a:t>
            </a:r>
          </a:p>
        </p:txBody>
      </p:sp>
      <p:sp>
        <p:nvSpPr>
          <p:cNvPr id="3" name="Content Placeholder 2"/>
          <p:cNvSpPr>
            <a:spLocks noGrp="1"/>
          </p:cNvSpPr>
          <p:nvPr>
            <p:ph idx="1"/>
          </p:nvPr>
        </p:nvSpPr>
        <p:spPr/>
        <p:txBody>
          <a:bodyPr/>
          <a:lstStyle/>
          <a:p>
            <a:pPr>
              <a:defRPr/>
            </a:pPr>
            <a:r>
              <a:rPr lang="en-US" dirty="0" smtClean="0"/>
              <a:t>In most cases, when an interface’s line status is up but its line protocol status is down, the problem relates in some way to layer 2</a:t>
            </a:r>
          </a:p>
          <a:p>
            <a:pPr>
              <a:defRPr/>
            </a:pPr>
            <a:r>
              <a:rPr lang="en-US" dirty="0" smtClean="0"/>
              <a:t>Many times the problem relates to some configuration problem like</a:t>
            </a:r>
          </a:p>
          <a:p>
            <a:pPr lvl="1">
              <a:defRPr/>
            </a:pPr>
            <a:r>
              <a:rPr lang="en-US" dirty="0" smtClean="0">
                <a:ea typeface="+mn-ea"/>
                <a:cs typeface="+mn-cs"/>
              </a:rPr>
              <a:t>Mismatched layer 2 protocols configured on the routers on the ends of a serial link</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E9A6DD-899E-4CB8-B7B7-37E673A8B9AB}"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Show Interfaces</a:t>
            </a:r>
          </a:p>
        </p:txBody>
      </p:sp>
      <p:sp>
        <p:nvSpPr>
          <p:cNvPr id="3" name="Content Placeholder 2"/>
          <p:cNvSpPr>
            <a:spLocks noGrp="1"/>
          </p:cNvSpPr>
          <p:nvPr>
            <p:ph idx="1"/>
          </p:nvPr>
        </p:nvSpPr>
        <p:spPr/>
        <p:txBody>
          <a:bodyPr/>
          <a:lstStyle/>
          <a:p>
            <a:pPr lvl="1">
              <a:defRPr/>
            </a:pPr>
            <a:r>
              <a:rPr lang="en-US" dirty="0" smtClean="0">
                <a:ea typeface="+mn-ea"/>
                <a:cs typeface="+mn-cs"/>
              </a:rPr>
              <a:t>On a serial link with a back-to-back serial connection in a lab, the absence of a clock rate command on the router with the DCE cable</a:t>
            </a:r>
          </a:p>
          <a:p>
            <a:pPr lvl="1">
              <a:defRPr/>
            </a:pPr>
            <a:r>
              <a:rPr lang="en-US" dirty="0" smtClean="0">
                <a:ea typeface="+mn-ea"/>
                <a:cs typeface="+mn-cs"/>
              </a:rPr>
              <a:t>The failure to receive keepalive messages</a:t>
            </a:r>
            <a:endParaRPr lang="en-US" dirty="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642833-00CA-4EF5-8215-3B36621D1899}"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C21E71-8CFF-427E-87D0-DAD2973C8FB6}" type="slidenum">
              <a:rPr lang="en-US" smtClean="0"/>
              <a:pPr eaLnBrk="1" hangingPunct="1"/>
              <a:t>25</a:t>
            </a:fld>
            <a:endParaRPr lang="en-US" smtClean="0"/>
          </a:p>
        </p:txBody>
      </p:sp>
      <p:sp>
        <p:nvSpPr>
          <p:cNvPr id="27652" name="Rectangle 2"/>
          <p:cNvSpPr>
            <a:spLocks noGrp="1" noChangeArrowheads="1"/>
          </p:cNvSpPr>
          <p:nvPr>
            <p:ph type="title"/>
          </p:nvPr>
        </p:nvSpPr>
        <p:spPr/>
        <p:txBody>
          <a:bodyPr/>
          <a:lstStyle/>
          <a:p>
            <a:pPr eaLnBrk="1" hangingPunct="1"/>
            <a:r>
              <a:rPr lang="en-US" smtClean="0"/>
              <a:t>Show Interfaces for Layer 1</a:t>
            </a:r>
          </a:p>
        </p:txBody>
      </p:sp>
      <p:pic>
        <p:nvPicPr>
          <p:cNvPr id="27653"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27504" r="39380" b="21252"/>
          <a:stretch>
            <a:fillRect/>
          </a:stretch>
        </p:blipFill>
        <p:spPr bwMode="auto">
          <a:xfrm>
            <a:off x="1219200" y="1600200"/>
            <a:ext cx="6705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867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2786AB-B52B-462E-8106-FD9CE4FE2650}" type="slidenum">
              <a:rPr lang="en-US" smtClean="0"/>
              <a:pPr eaLnBrk="1" hangingPunct="1"/>
              <a:t>26</a:t>
            </a:fld>
            <a:endParaRPr lang="en-US" smtClean="0"/>
          </a:p>
        </p:txBody>
      </p:sp>
      <p:sp>
        <p:nvSpPr>
          <p:cNvPr id="28676" name="Rectangle 2"/>
          <p:cNvSpPr>
            <a:spLocks noGrp="1" noChangeArrowheads="1"/>
          </p:cNvSpPr>
          <p:nvPr>
            <p:ph type="title"/>
          </p:nvPr>
        </p:nvSpPr>
        <p:spPr/>
        <p:txBody>
          <a:bodyPr/>
          <a:lstStyle/>
          <a:p>
            <a:pPr eaLnBrk="1" hangingPunct="1"/>
            <a:r>
              <a:rPr lang="en-US" smtClean="0"/>
              <a:t>Show Interfaces for Layer 2</a:t>
            </a:r>
          </a:p>
        </p:txBody>
      </p:sp>
      <p:pic>
        <p:nvPicPr>
          <p:cNvPr id="28677"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28754" r="39380" b="26253"/>
          <a:stretch>
            <a:fillRect/>
          </a:stretch>
        </p:blipFill>
        <p:spPr bwMode="auto">
          <a:xfrm>
            <a:off x="990600" y="1600200"/>
            <a:ext cx="71628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C9D613-2671-442C-9CE8-8D1E365E796F}" type="slidenum">
              <a:rPr lang="en-US" smtClean="0"/>
              <a:pPr eaLnBrk="1" hangingPunct="1"/>
              <a:t>27</a:t>
            </a:fld>
            <a:endParaRPr lang="en-US" smtClean="0"/>
          </a:p>
        </p:txBody>
      </p:sp>
      <p:sp>
        <p:nvSpPr>
          <p:cNvPr id="29700" name="Rectangle 2"/>
          <p:cNvSpPr>
            <a:spLocks noGrp="1" noChangeArrowheads="1"/>
          </p:cNvSpPr>
          <p:nvPr>
            <p:ph type="title"/>
          </p:nvPr>
        </p:nvSpPr>
        <p:spPr/>
        <p:txBody>
          <a:bodyPr/>
          <a:lstStyle/>
          <a:p>
            <a:pPr eaLnBrk="1" hangingPunct="1"/>
            <a:r>
              <a:rPr lang="en-US" smtClean="0"/>
              <a:t>Examining the Routing Table</a:t>
            </a:r>
          </a:p>
        </p:txBody>
      </p:sp>
      <p:sp>
        <p:nvSpPr>
          <p:cNvPr id="29701" name="Rectangle 3"/>
          <p:cNvSpPr>
            <a:spLocks noGrp="1" noChangeArrowheads="1"/>
          </p:cNvSpPr>
          <p:nvPr>
            <p:ph type="body" idx="1"/>
          </p:nvPr>
        </p:nvSpPr>
        <p:spPr/>
        <p:txBody>
          <a:bodyPr/>
          <a:lstStyle/>
          <a:p>
            <a:pPr eaLnBrk="1" hangingPunct="1"/>
            <a:r>
              <a:rPr lang="en-US" smtClean="0"/>
              <a:t>Several aspects of the routing table configuration may cause problems with connectivity</a:t>
            </a:r>
          </a:p>
          <a:p>
            <a:pPr eaLnBrk="1" hangingPunct="1"/>
            <a:r>
              <a:rPr lang="en-US" smtClean="0"/>
              <a:t>In this section we will discuss several considerations related to routing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07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A601AD-4D83-49ED-A0C7-B550C060878E}" type="slidenum">
              <a:rPr lang="en-US" smtClean="0"/>
              <a:pPr eaLnBrk="1" hangingPunct="1"/>
              <a:t>28</a:t>
            </a:fld>
            <a:endParaRPr lang="en-US" smtClean="0"/>
          </a:p>
        </p:txBody>
      </p:sp>
      <p:sp>
        <p:nvSpPr>
          <p:cNvPr id="30724" name="Rectangle 1031"/>
          <p:cNvSpPr>
            <a:spLocks noGrp="1" noChangeArrowheads="1"/>
          </p:cNvSpPr>
          <p:nvPr>
            <p:ph type="title"/>
          </p:nvPr>
        </p:nvSpPr>
        <p:spPr/>
        <p:txBody>
          <a:bodyPr/>
          <a:lstStyle/>
          <a:p>
            <a:pPr eaLnBrk="1" hangingPunct="1"/>
            <a:r>
              <a:rPr lang="en-US" smtClean="0"/>
              <a:t>Show IP Route</a:t>
            </a:r>
          </a:p>
        </p:txBody>
      </p:sp>
      <p:sp>
        <p:nvSpPr>
          <p:cNvPr id="30725" name="Rectangle 1032"/>
          <p:cNvSpPr>
            <a:spLocks noGrp="1" noChangeArrowheads="1"/>
          </p:cNvSpPr>
          <p:nvPr>
            <p:ph type="body" sz="half" idx="1"/>
          </p:nvPr>
        </p:nvSpPr>
        <p:spPr>
          <a:xfrm>
            <a:off x="457200" y="1600200"/>
            <a:ext cx="8154988" cy="4572000"/>
          </a:xfrm>
        </p:spPr>
        <p:txBody>
          <a:bodyPr/>
          <a:lstStyle/>
          <a:p>
            <a:pPr eaLnBrk="1" hangingPunct="1"/>
            <a:r>
              <a:rPr lang="en-US" smtClean="0"/>
              <a:t>The show ip route command displays the contents of the IP routing table</a:t>
            </a:r>
          </a:p>
          <a:p>
            <a:pPr eaLnBrk="1" hangingPunct="1"/>
            <a:r>
              <a:rPr lang="en-US" smtClean="0"/>
              <a:t>This table contains entries for all known networks and subnetworks</a:t>
            </a:r>
          </a:p>
          <a:p>
            <a:pPr eaLnBrk="1" hangingPunct="1"/>
            <a:r>
              <a:rPr lang="en-US" smtClean="0"/>
              <a:t>It also shows a code that indicates how the route was learned</a:t>
            </a:r>
          </a:p>
          <a:p>
            <a:r>
              <a:rPr lang="en-US" smtClean="0"/>
              <a:t>The table includes all the routes that the router can currently use when forwarding packets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Show IP Route</a:t>
            </a:r>
          </a:p>
        </p:txBody>
      </p:sp>
      <p:sp>
        <p:nvSpPr>
          <p:cNvPr id="3" name="Text Placeholder 2"/>
          <p:cNvSpPr>
            <a:spLocks noGrp="1"/>
          </p:cNvSpPr>
          <p:nvPr>
            <p:ph idx="1"/>
          </p:nvPr>
        </p:nvSpPr>
        <p:spPr/>
        <p:txBody>
          <a:bodyPr/>
          <a:lstStyle/>
          <a:p>
            <a:pPr>
              <a:defRPr/>
            </a:pPr>
            <a:r>
              <a:rPr lang="en-US" dirty="0" smtClean="0"/>
              <a:t>These routes include the following</a:t>
            </a:r>
            <a:endParaRPr lang="en-US" b="1" dirty="0" smtClean="0"/>
          </a:p>
          <a:p>
            <a:pPr lvl="1">
              <a:defRPr/>
            </a:pPr>
            <a:r>
              <a:rPr lang="en-US" dirty="0" smtClean="0">
                <a:ea typeface="+mn-ea"/>
                <a:cs typeface="+mn-cs"/>
              </a:rPr>
              <a:t>Connected routes</a:t>
            </a:r>
          </a:p>
          <a:p>
            <a:pPr lvl="2">
              <a:defRPr/>
            </a:pPr>
            <a:r>
              <a:rPr lang="en-US" dirty="0" smtClean="0">
                <a:ea typeface="+mn-ea"/>
                <a:cs typeface="+mn-cs"/>
              </a:rPr>
              <a:t>Routes to subnets connected to this router’s interfaces </a:t>
            </a:r>
            <a:endParaRPr lang="en-US" dirty="0" smtClean="0"/>
          </a:p>
          <a:p>
            <a:pPr lvl="1">
              <a:defRPr/>
            </a:pPr>
            <a:r>
              <a:rPr lang="en-US" dirty="0" smtClean="0">
                <a:ea typeface="+mn-ea"/>
                <a:cs typeface="+mn-cs"/>
              </a:rPr>
              <a:t>Static routes</a:t>
            </a:r>
          </a:p>
          <a:p>
            <a:pPr lvl="2">
              <a:defRPr/>
            </a:pPr>
            <a:r>
              <a:rPr lang="en-US" dirty="0" smtClean="0">
                <a:ea typeface="+mn-ea"/>
                <a:cs typeface="+mn-cs"/>
              </a:rPr>
              <a:t>Routes configured on this router using the ip route global configuration command</a:t>
            </a:r>
            <a:endParaRPr lang="en-US" dirty="0" smtClean="0"/>
          </a:p>
          <a:p>
            <a:pPr lvl="1">
              <a:defRPr/>
            </a:pPr>
            <a:r>
              <a:rPr lang="en-US" dirty="0" smtClean="0">
                <a:ea typeface="+mn-ea"/>
                <a:cs typeface="+mn-cs"/>
              </a:rPr>
              <a:t>Dynamically learned routes</a:t>
            </a:r>
          </a:p>
          <a:p>
            <a:pPr lvl="2">
              <a:defRPr/>
            </a:pPr>
            <a:r>
              <a:rPr lang="en-US" dirty="0" smtClean="0">
                <a:ea typeface="+mn-ea"/>
                <a:cs typeface="+mn-cs"/>
              </a:rPr>
              <a:t>Routes learned by using a dynamic routing protocol</a:t>
            </a:r>
            <a:endParaRPr lang="en-US" dirty="0"/>
          </a:p>
        </p:txBody>
      </p:sp>
      <p:sp>
        <p:nvSpPr>
          <p:cNvPr id="317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2E63AF-EFF4-4130-9463-021C57E62AD6}"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Configuration Problems</a:t>
            </a:r>
          </a:p>
        </p:txBody>
      </p:sp>
      <p:sp>
        <p:nvSpPr>
          <p:cNvPr id="5123" name="Content Placeholder 2"/>
          <p:cNvSpPr>
            <a:spLocks noGrp="1"/>
          </p:cNvSpPr>
          <p:nvPr>
            <p:ph idx="1"/>
          </p:nvPr>
        </p:nvSpPr>
        <p:spPr/>
        <p:txBody>
          <a:bodyPr/>
          <a:lstStyle/>
          <a:p>
            <a:r>
              <a:rPr lang="en-US" smtClean="0"/>
              <a:t>Sometimes the problem is due to a device being configured incorrectly</a:t>
            </a:r>
          </a:p>
          <a:p>
            <a:r>
              <a:rPr lang="en-US" smtClean="0"/>
              <a:t>Here is how to examine the devices for this type of problem</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B40382-FA64-4E86-877F-6F916F086612}"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DB7DF0-184D-46BD-B4A3-9E98DF6747BF}" type="slidenum">
              <a:rPr lang="en-US" smtClean="0"/>
              <a:pPr eaLnBrk="1" hangingPunct="1"/>
              <a:t>30</a:t>
            </a:fld>
            <a:endParaRPr lang="en-US" smtClean="0"/>
          </a:p>
        </p:txBody>
      </p:sp>
      <p:sp>
        <p:nvSpPr>
          <p:cNvPr id="32772" name="Rectangle 2"/>
          <p:cNvSpPr>
            <a:spLocks noGrp="1" noChangeArrowheads="1"/>
          </p:cNvSpPr>
          <p:nvPr>
            <p:ph type="title"/>
          </p:nvPr>
        </p:nvSpPr>
        <p:spPr/>
        <p:txBody>
          <a:bodyPr/>
          <a:lstStyle/>
          <a:p>
            <a:pPr eaLnBrk="1" hangingPunct="1"/>
            <a:r>
              <a:rPr lang="en-US" smtClean="0"/>
              <a:t>Show IP Route</a:t>
            </a:r>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b="16983"/>
          <a:stretch>
            <a:fillRect/>
          </a:stretch>
        </p:blipFill>
        <p:spPr bwMode="auto">
          <a:xfrm>
            <a:off x="1638300" y="1600200"/>
            <a:ext cx="58293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Show IP Route</a:t>
            </a:r>
          </a:p>
        </p:txBody>
      </p:sp>
      <p:sp>
        <p:nvSpPr>
          <p:cNvPr id="337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6E1AD0-9692-4047-9EBF-3062453748CF}" type="slidenum">
              <a:rPr lang="en-US" smtClean="0"/>
              <a:pPr eaLnBrk="1" hangingPunct="1"/>
              <a:t>31</a:t>
            </a:fld>
            <a:endParaRPr lang="en-US" smtClean="0"/>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6238"/>
            <a:ext cx="823595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48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2EFFB8-AF8E-431D-A660-78289F28342E}" type="slidenum">
              <a:rPr lang="en-US" smtClean="0"/>
              <a:pPr eaLnBrk="1" hangingPunct="1"/>
              <a:t>32</a:t>
            </a:fld>
            <a:endParaRPr lang="en-US" smtClean="0"/>
          </a:p>
        </p:txBody>
      </p:sp>
      <p:sp>
        <p:nvSpPr>
          <p:cNvPr id="34820" name="Rectangle 2"/>
          <p:cNvSpPr>
            <a:spLocks noGrp="1" noChangeArrowheads="1"/>
          </p:cNvSpPr>
          <p:nvPr>
            <p:ph type="title"/>
          </p:nvPr>
        </p:nvSpPr>
        <p:spPr/>
        <p:txBody>
          <a:bodyPr/>
          <a:lstStyle/>
          <a:p>
            <a:pPr eaLnBrk="1" hangingPunct="1"/>
            <a:r>
              <a:rPr lang="en-US" smtClean="0"/>
              <a:t>Route Source and Destination </a:t>
            </a:r>
          </a:p>
        </p:txBody>
      </p:sp>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30003" r="39380" b="21252"/>
          <a:stretch>
            <a:fillRect/>
          </a:stretch>
        </p:blipFill>
        <p:spPr bwMode="auto">
          <a:xfrm>
            <a:off x="1208088" y="1600200"/>
            <a:ext cx="6640512"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Lab</a:t>
            </a:r>
          </a:p>
        </p:txBody>
      </p:sp>
      <p:sp>
        <p:nvSpPr>
          <p:cNvPr id="358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7E4F77-7D1E-402F-8489-7E7836D7529E}" type="slidenum">
              <a:rPr lang="en-US" smtClean="0"/>
              <a:pPr eaLnBrk="1" hangingPunct="1"/>
              <a:t>33</a:t>
            </a:fld>
            <a:endParaRPr lang="en-US" smtClean="0"/>
          </a:p>
        </p:txBody>
      </p:sp>
      <p:sp>
        <p:nvSpPr>
          <p:cNvPr id="35845" name="Text Placeholder 4"/>
          <p:cNvSpPr>
            <a:spLocks noGrp="1"/>
          </p:cNvSpPr>
          <p:nvPr>
            <p:ph type="body" idx="4294967295"/>
          </p:nvPr>
        </p:nvSpPr>
        <p:spPr/>
        <p:txBody>
          <a:bodyPr/>
          <a:lstStyle/>
          <a:p>
            <a:r>
              <a:rPr lang="en-US" smtClean="0"/>
              <a:t>Go back to the previous Packet Tracer lab using the same configuration used above and examine the routing table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Checking for Routing Updates</a:t>
            </a:r>
          </a:p>
        </p:txBody>
      </p:sp>
      <p:sp>
        <p:nvSpPr>
          <p:cNvPr id="368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245515-D210-4D1F-B532-254D851FDC84}" type="slidenum">
              <a:rPr lang="en-US" smtClean="0"/>
              <a:pPr eaLnBrk="1" hangingPunct="1"/>
              <a:t>34</a:t>
            </a:fld>
            <a:endParaRPr lang="en-US" smtClean="0"/>
          </a:p>
        </p:txBody>
      </p:sp>
      <p:sp>
        <p:nvSpPr>
          <p:cNvPr id="36869" name="Text Placeholder 4"/>
          <p:cNvSpPr>
            <a:spLocks noGrp="1"/>
          </p:cNvSpPr>
          <p:nvPr>
            <p:ph type="body" idx="4294967295"/>
          </p:nvPr>
        </p:nvSpPr>
        <p:spPr/>
        <p:txBody>
          <a:bodyPr/>
          <a:lstStyle/>
          <a:p>
            <a:r>
              <a:rPr lang="en-US" smtClean="0"/>
              <a:t>Sometimes you need to know if a routing update has been received, as well as when the next one will be received</a:t>
            </a:r>
          </a:p>
          <a:p>
            <a:r>
              <a:rPr lang="en-US" smtClean="0"/>
              <a:t>For example as shown in the output of the show ip route rip command, each RIP learned route lists the time that has elapsed since the last routing update about the route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Checking for Routing Updates</a:t>
            </a:r>
          </a:p>
        </p:txBody>
      </p:sp>
      <p:sp>
        <p:nvSpPr>
          <p:cNvPr id="378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C8834C-DF75-4752-9790-6108FFA8B21C}" type="slidenum">
              <a:rPr lang="en-US" smtClean="0"/>
              <a:pPr eaLnBrk="1" hangingPunct="1"/>
              <a:t>35</a:t>
            </a:fld>
            <a:endParaRPr lang="en-US" smtClean="0"/>
          </a:p>
        </p:txBody>
      </p:sp>
      <p:sp>
        <p:nvSpPr>
          <p:cNvPr id="37893" name="Text Placeholder 4"/>
          <p:cNvSpPr>
            <a:spLocks noGrp="1"/>
          </p:cNvSpPr>
          <p:nvPr>
            <p:ph type="body" idx="4294967295"/>
          </p:nvPr>
        </p:nvSpPr>
        <p:spPr/>
        <p:txBody>
          <a:bodyPr/>
          <a:lstStyle/>
          <a:p>
            <a:r>
              <a:rPr lang="en-US" smtClean="0"/>
              <a:t>In this case, it has been 7 seconds since this router last heard the update that advertised the route to 172.16.3.0/24</a:t>
            </a:r>
          </a:p>
          <a:p>
            <a:r>
              <a:rPr lang="en-US" smtClean="0"/>
              <a:t>At the bottom of the example, the show ip protocols command lists  the time since the last update from each neighbor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Checking for Routing Updates</a:t>
            </a:r>
          </a:p>
        </p:txBody>
      </p:sp>
      <p:sp>
        <p:nvSpPr>
          <p:cNvPr id="3891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FE50B-EF88-4499-8163-E4DB4BBAFB58}" type="slidenum">
              <a:rPr lang="en-US" smtClean="0"/>
              <a:pPr eaLnBrk="1" hangingPunct="1"/>
              <a:t>36</a:t>
            </a:fld>
            <a:endParaRPr lang="en-US" smtClean="0"/>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0895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E21AFE-6970-400B-9173-D11126F0B5D4}" type="slidenum">
              <a:rPr lang="en-US" smtClean="0"/>
              <a:pPr eaLnBrk="1" hangingPunct="1"/>
              <a:t>37</a:t>
            </a:fld>
            <a:endParaRPr lang="en-US" smtClean="0"/>
          </a:p>
        </p:txBody>
      </p:sp>
      <p:sp>
        <p:nvSpPr>
          <p:cNvPr id="39940" name="Rectangle 2"/>
          <p:cNvSpPr>
            <a:spLocks noGrp="1" noChangeArrowheads="1"/>
          </p:cNvSpPr>
          <p:nvPr>
            <p:ph type="title"/>
          </p:nvPr>
        </p:nvSpPr>
        <p:spPr/>
        <p:txBody>
          <a:bodyPr/>
          <a:lstStyle/>
          <a:p>
            <a:pPr eaLnBrk="1" hangingPunct="1"/>
            <a:r>
              <a:rPr lang="en-US" smtClean="0"/>
              <a:t>Last Routing Update</a:t>
            </a:r>
          </a:p>
        </p:txBody>
      </p:sp>
      <p:sp>
        <p:nvSpPr>
          <p:cNvPr id="39941" name="Rectangle 3"/>
          <p:cNvSpPr>
            <a:spLocks noGrp="1" noChangeArrowheads="1"/>
          </p:cNvSpPr>
          <p:nvPr>
            <p:ph type="body" idx="1"/>
          </p:nvPr>
        </p:nvSpPr>
        <p:spPr/>
        <p:txBody>
          <a:bodyPr/>
          <a:lstStyle/>
          <a:p>
            <a:pPr eaLnBrk="1" hangingPunct="1">
              <a:lnSpc>
                <a:spcPct val="85000"/>
              </a:lnSpc>
            </a:pPr>
            <a:r>
              <a:rPr lang="en-US" smtClean="0">
                <a:cs typeface="Arial" charset="0"/>
              </a:rPr>
              <a:t>Use the following commands to find the last routing update</a:t>
            </a:r>
            <a:endParaRPr lang="en-US" smtClean="0"/>
          </a:p>
          <a:p>
            <a:pPr lvl="1" eaLnBrk="1" hangingPunct="1">
              <a:lnSpc>
                <a:spcPct val="85000"/>
              </a:lnSpc>
            </a:pPr>
            <a:r>
              <a:rPr lang="en-US" sz="3200" smtClean="0">
                <a:cs typeface="Courier New" pitchFamily="49" charset="0"/>
              </a:rPr>
              <a:t>show ip route  </a:t>
            </a:r>
            <a:r>
              <a:rPr lang="en-US" sz="3200" smtClean="0"/>
              <a:t> </a:t>
            </a:r>
          </a:p>
          <a:p>
            <a:pPr lvl="1" eaLnBrk="1" hangingPunct="1">
              <a:lnSpc>
                <a:spcPct val="85000"/>
              </a:lnSpc>
            </a:pPr>
            <a:r>
              <a:rPr lang="en-US" sz="3200" smtClean="0">
                <a:cs typeface="Courier New" pitchFamily="49" charset="0"/>
              </a:rPr>
              <a:t>show ip route </a:t>
            </a:r>
            <a:r>
              <a:rPr lang="en-US" sz="3200" i="1" smtClean="0">
                <a:cs typeface="Courier New" pitchFamily="49" charset="0"/>
              </a:rPr>
              <a:t>network</a:t>
            </a:r>
            <a:r>
              <a:rPr lang="en-US" sz="3200" smtClean="0">
                <a:cs typeface="Courier New" pitchFamily="49" charset="0"/>
              </a:rPr>
              <a:t>  </a:t>
            </a:r>
            <a:r>
              <a:rPr lang="en-US" sz="3200" smtClean="0"/>
              <a:t> </a:t>
            </a:r>
          </a:p>
          <a:p>
            <a:pPr lvl="1" eaLnBrk="1" hangingPunct="1">
              <a:lnSpc>
                <a:spcPct val="85000"/>
              </a:lnSpc>
            </a:pPr>
            <a:r>
              <a:rPr lang="en-US" sz="3200" smtClean="0">
                <a:cs typeface="Courier New" pitchFamily="49" charset="0"/>
              </a:rPr>
              <a:t>show ip protocols  </a:t>
            </a:r>
            <a:r>
              <a:rPr lang="en-US" sz="3200" smtClean="0"/>
              <a:t> </a:t>
            </a:r>
          </a:p>
          <a:p>
            <a:pPr lvl="1" eaLnBrk="1" hangingPunct="1">
              <a:lnSpc>
                <a:spcPct val="85000"/>
              </a:lnSpc>
            </a:pPr>
            <a:r>
              <a:rPr lang="en-US" sz="3200" smtClean="0">
                <a:cs typeface="Courier New" pitchFamily="49" charset="0"/>
              </a:rPr>
              <a:t>show ip rip database </a:t>
            </a:r>
            <a:endParaRPr lang="en-US" sz="32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09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AE51D5-3CC8-4303-81E9-0DF5FDC769D1}" type="slidenum">
              <a:rPr lang="en-US" smtClean="0"/>
              <a:pPr eaLnBrk="1" hangingPunct="1"/>
              <a:t>38</a:t>
            </a:fld>
            <a:endParaRPr lang="en-US" smtClean="0"/>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b="15884"/>
          <a:stretch>
            <a:fillRect/>
          </a:stretch>
        </p:blipFill>
        <p:spPr bwMode="auto">
          <a:xfrm>
            <a:off x="1371600" y="1600200"/>
            <a:ext cx="63246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
        <p:nvSpPr>
          <p:cNvPr id="40965" name="Rectangle 3"/>
          <p:cNvSpPr>
            <a:spLocks noGrp="1" noChangeArrowheads="1"/>
          </p:cNvSpPr>
          <p:nvPr>
            <p:ph type="title"/>
          </p:nvPr>
        </p:nvSpPr>
        <p:spPr/>
        <p:txBody>
          <a:bodyPr/>
          <a:lstStyle/>
          <a:p>
            <a:pPr eaLnBrk="1" hangingPunct="1"/>
            <a:r>
              <a:rPr lang="en-US" smtClean="0"/>
              <a:t>Show IP Protocols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36048B-8C7A-4521-8E19-6015896A7965}" type="slidenum">
              <a:rPr lang="en-US" smtClean="0"/>
              <a:pPr eaLnBrk="1" hangingPunct="1"/>
              <a:t>39</a:t>
            </a:fld>
            <a:endParaRPr lang="en-US" smtClean="0"/>
          </a:p>
        </p:txBody>
      </p:sp>
      <p:sp>
        <p:nvSpPr>
          <p:cNvPr id="41988" name="Rectangle 2"/>
          <p:cNvSpPr>
            <a:spLocks noGrp="1" noChangeArrowheads="1"/>
          </p:cNvSpPr>
          <p:nvPr>
            <p:ph type="title"/>
          </p:nvPr>
        </p:nvSpPr>
        <p:spPr/>
        <p:txBody>
          <a:bodyPr/>
          <a:lstStyle/>
          <a:p>
            <a:pPr eaLnBrk="1" hangingPunct="1"/>
            <a:r>
              <a:rPr lang="en-US" smtClean="0"/>
              <a:t>Show Controllers Serial</a:t>
            </a:r>
          </a:p>
        </p:txBody>
      </p:sp>
      <p:pic>
        <p:nvPicPr>
          <p:cNvPr id="41989"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27504" r="39380" b="21252"/>
          <a:stretch>
            <a:fillRect/>
          </a:stretch>
        </p:blipFill>
        <p:spPr bwMode="auto">
          <a:xfrm>
            <a:off x="1295400" y="1590675"/>
            <a:ext cx="65532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Show Commands</a:t>
            </a:r>
          </a:p>
        </p:txBody>
      </p:sp>
      <p:sp>
        <p:nvSpPr>
          <p:cNvPr id="6147" name="Content Placeholder 2"/>
          <p:cNvSpPr>
            <a:spLocks noGrp="1"/>
          </p:cNvSpPr>
          <p:nvPr>
            <p:ph idx="1"/>
          </p:nvPr>
        </p:nvSpPr>
        <p:spPr/>
        <p:txBody>
          <a:bodyPr/>
          <a:lstStyle/>
          <a:p>
            <a:r>
              <a:rPr lang="en-US" smtClean="0"/>
              <a:t>The most common command is the show command</a:t>
            </a:r>
          </a:p>
          <a:p>
            <a:r>
              <a:rPr lang="en-US" smtClean="0"/>
              <a:t>There are several of these</a:t>
            </a:r>
          </a:p>
          <a:p>
            <a:r>
              <a:rPr lang="en-US" smtClean="0"/>
              <a:t>Let’s look at some of the most useful ones</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730BFF-51A0-4BF6-8548-E6F9BFB48A11}"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Lab</a:t>
            </a:r>
          </a:p>
        </p:txBody>
      </p:sp>
      <p:sp>
        <p:nvSpPr>
          <p:cNvPr id="43011" name="Content Placeholder 2"/>
          <p:cNvSpPr>
            <a:spLocks noGrp="1"/>
          </p:cNvSpPr>
          <p:nvPr>
            <p:ph idx="1"/>
          </p:nvPr>
        </p:nvSpPr>
        <p:spPr/>
        <p:txBody>
          <a:bodyPr/>
          <a:lstStyle/>
          <a:p>
            <a:r>
              <a:rPr lang="en-US" smtClean="0"/>
              <a:t>What do the</a:t>
            </a:r>
          </a:p>
          <a:p>
            <a:pPr lvl="1"/>
            <a:r>
              <a:rPr lang="en-US" smtClean="0"/>
              <a:t>show ip protocols</a:t>
            </a:r>
          </a:p>
          <a:p>
            <a:pPr lvl="1"/>
            <a:r>
              <a:rPr lang="en-US" smtClean="0"/>
              <a:t>and</a:t>
            </a:r>
          </a:p>
          <a:p>
            <a:pPr lvl="1"/>
            <a:r>
              <a:rPr lang="en-US" smtClean="0"/>
              <a:t>show controllers serial</a:t>
            </a:r>
          </a:p>
          <a:p>
            <a:r>
              <a:rPr lang="en-US" smtClean="0"/>
              <a:t>commands show you</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E64703-371D-44AA-8423-932B6720C3AD}"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Cisco Online Tools</a:t>
            </a:r>
          </a:p>
        </p:txBody>
      </p:sp>
      <p:sp>
        <p:nvSpPr>
          <p:cNvPr id="44035" name="Content Placeholder 2"/>
          <p:cNvSpPr>
            <a:spLocks noGrp="1"/>
          </p:cNvSpPr>
          <p:nvPr>
            <p:ph idx="1"/>
          </p:nvPr>
        </p:nvSpPr>
        <p:spPr/>
        <p:txBody>
          <a:bodyPr/>
          <a:lstStyle/>
          <a:p>
            <a:r>
              <a:rPr lang="en-US" smtClean="0"/>
              <a:t>Next is some information on some tools found on the Cisco web site that will help you understand what the error messages and show command outputs are telling you</a:t>
            </a:r>
          </a:p>
          <a:p>
            <a:r>
              <a:rPr lang="en-US" smtClean="0"/>
              <a:t>It is from a presentation at the 2011 Cisco Academy Conference titled Cisco Tools, Online Resources and IOS Fundamentals by Jessie Pagan</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C47183-1AC0-45B3-9185-69757EC900C4}" type="slidenum">
              <a:rPr lang="en-US" smtClean="0"/>
              <a:pPr eaLnBrk="1" hangingPunct="1"/>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Error Message Decoder</a:t>
            </a:r>
          </a:p>
        </p:txBody>
      </p:sp>
      <p:sp>
        <p:nvSpPr>
          <p:cNvPr id="3" name="Content Placeholder 2"/>
          <p:cNvSpPr>
            <a:spLocks noGrp="1"/>
          </p:cNvSpPr>
          <p:nvPr>
            <p:ph idx="1"/>
          </p:nvPr>
        </p:nvSpPr>
        <p:spPr/>
        <p:txBody>
          <a:bodyPr/>
          <a:lstStyle/>
          <a:p>
            <a:pPr eaLnBrk="1" hangingPunct="1">
              <a:defRPr/>
            </a:pPr>
            <a:r>
              <a:rPr lang="en-US" dirty="0" smtClean="0"/>
              <a:t>He says</a:t>
            </a:r>
          </a:p>
          <a:p>
            <a:pPr lvl="1" eaLnBrk="1" hangingPunct="1">
              <a:defRPr/>
            </a:pPr>
            <a:r>
              <a:rPr lang="en-US" dirty="0" smtClean="0">
                <a:ea typeface="+mn-ea"/>
                <a:cs typeface="+mn-cs"/>
              </a:rPr>
              <a:t>The Error Message Decoder helps you to understand the meaning of the error messages displayed on the console of Cisco routers, switches and firewalls</a:t>
            </a:r>
            <a:endParaRPr lang="en-US" dirty="0" smtClean="0"/>
          </a:p>
          <a:p>
            <a:pPr lvl="1" eaLnBrk="1" hangingPunct="1">
              <a:defRPr/>
            </a:pPr>
            <a:r>
              <a:rPr lang="en-US" dirty="0" smtClean="0">
                <a:ea typeface="+mn-ea"/>
                <a:cs typeface="+mn-cs"/>
              </a:rPr>
              <a:t>Error messages should be copied and pasted into the Error Message Decoder exactly as they appear in the console logs</a:t>
            </a:r>
            <a:endParaRPr lang="en-US" dirty="0" smtClean="0"/>
          </a:p>
          <a:p>
            <a:pPr lvl="1" eaLnBrk="1" hangingPunct="1">
              <a:defRPr/>
            </a:pPr>
            <a:r>
              <a:rPr lang="en-US" dirty="0" smtClean="0">
                <a:ea typeface="+mn-ea"/>
                <a:cs typeface="+mn-cs"/>
              </a:rPr>
              <a:t>System error messages begin with a percent sign (%)</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87DF99-BD20-473D-B603-994555971930}"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Error Message Decoder</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Standard error messages are generally all structured as follows</a:t>
            </a:r>
            <a:endParaRPr lang="en-US" dirty="0" smtClean="0"/>
          </a:p>
          <a:p>
            <a:pPr lvl="2" eaLnBrk="1" hangingPunct="1">
              <a:defRPr/>
            </a:pPr>
            <a:r>
              <a:rPr lang="en-US" dirty="0" smtClean="0">
                <a:ea typeface="+mn-ea"/>
                <a:cs typeface="+mn-cs"/>
              </a:rPr>
              <a:t>%FACILITY-SEVERITY-MNEMONIC: Message-text </a:t>
            </a:r>
          </a:p>
          <a:p>
            <a:pPr lvl="1" eaLnBrk="1" hangingPunct="1">
              <a:defRPr/>
            </a:pPr>
            <a:r>
              <a:rPr lang="en-US" dirty="0" smtClean="0">
                <a:ea typeface="+mn-ea"/>
                <a:cs typeface="+mn-cs"/>
              </a:rPr>
              <a:t>Here is what the parts of the message mean</a:t>
            </a:r>
          </a:p>
          <a:p>
            <a:pPr lvl="2" eaLnBrk="1" hangingPunct="1">
              <a:defRPr/>
            </a:pPr>
            <a:r>
              <a:rPr lang="en-US" dirty="0" smtClean="0">
                <a:ea typeface="+mn-ea"/>
                <a:cs typeface="+mn-cs"/>
              </a:rPr>
              <a:t>FACILITY is a code consisting of two or more uppercase letters that indicates the facility to which the message refers. A facility can be a hardware device, a protocol, or a module of the system software</a:t>
            </a:r>
            <a:endParaRPr lang="en-US" dirty="0" smtClean="0"/>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C78B94-E8E2-4ADD-9505-3ECF3942E2D7}"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Error Message Decoder</a:t>
            </a:r>
          </a:p>
        </p:txBody>
      </p:sp>
      <p:sp>
        <p:nvSpPr>
          <p:cNvPr id="3" name="Content Placeholder 2"/>
          <p:cNvSpPr>
            <a:spLocks noGrp="1"/>
          </p:cNvSpPr>
          <p:nvPr>
            <p:ph idx="1"/>
          </p:nvPr>
        </p:nvSpPr>
        <p:spPr/>
        <p:txBody>
          <a:bodyPr/>
          <a:lstStyle/>
          <a:p>
            <a:pPr lvl="2" eaLnBrk="1" hangingPunct="1">
              <a:defRPr/>
            </a:pPr>
            <a:r>
              <a:rPr lang="en-US" dirty="0" smtClean="0">
                <a:ea typeface="+mn-ea"/>
                <a:cs typeface="+mn-cs"/>
              </a:rPr>
              <a:t>SEVERITY is a single-digit syslog code from 0 to 7 that reflects the severity of the condition</a:t>
            </a:r>
          </a:p>
          <a:p>
            <a:pPr lvl="2" eaLnBrk="1" hangingPunct="1">
              <a:defRPr/>
            </a:pPr>
            <a:r>
              <a:rPr lang="en-US" dirty="0" smtClean="0">
                <a:ea typeface="+mn-ea"/>
                <a:cs typeface="+mn-cs"/>
              </a:rPr>
              <a:t>MNEMONIC is a code that uniquely identifies the error message</a:t>
            </a:r>
            <a:endParaRPr lang="en-US" dirty="0" smtClean="0"/>
          </a:p>
          <a:p>
            <a:pPr lvl="2" eaLnBrk="1" hangingPunct="1">
              <a:defRPr/>
            </a:pPr>
            <a:r>
              <a:rPr lang="en-US" dirty="0" smtClean="0">
                <a:ea typeface="+mn-ea"/>
                <a:cs typeface="+mn-cs"/>
              </a:rPr>
              <a:t>Message-text is a text string describing the condition</a:t>
            </a:r>
          </a:p>
          <a:p>
            <a:pPr lvl="3" eaLnBrk="1" hangingPunct="1">
              <a:defRPr/>
            </a:pPr>
            <a:r>
              <a:rPr lang="en-US" dirty="0" smtClean="0">
                <a:ea typeface="+mn-ea"/>
                <a:cs typeface="+mn-cs"/>
              </a:rPr>
              <a:t>This portion of the message sometimes contains detailed information about the event, including terminal port numbers, network addresses, or addresses that correspond to locations in the system memory address space, because the information in these variable fields changes from message to message, they are not required when using this tool</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6FACF6-82FF-46D9-80DC-E2C0FBFC4A0C}"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Error Messages</a:t>
            </a:r>
          </a:p>
        </p:txBody>
      </p:sp>
      <p:sp>
        <p:nvSpPr>
          <p:cNvPr id="3" name="Content Placeholder 2"/>
          <p:cNvSpPr>
            <a:spLocks noGrp="1"/>
          </p:cNvSpPr>
          <p:nvPr>
            <p:ph idx="1"/>
          </p:nvPr>
        </p:nvSpPr>
        <p:spPr/>
        <p:txBody>
          <a:bodyPr/>
          <a:lstStyle/>
          <a:p>
            <a:pPr eaLnBrk="1" hangingPunct="1">
              <a:defRPr/>
            </a:pPr>
            <a:r>
              <a:rPr lang="en-US" dirty="0" smtClean="0"/>
              <a:t>For example</a:t>
            </a:r>
          </a:p>
          <a:p>
            <a:pPr lvl="1" eaLnBrk="1" hangingPunct="1">
              <a:defRPr/>
            </a:pPr>
            <a:r>
              <a:rPr lang="en-US" dirty="0" smtClean="0">
                <a:ea typeface="+mn-ea"/>
                <a:cs typeface="+mn-cs"/>
              </a:rPr>
              <a:t>%SYS-2-MALLOCFAIL: Memory allocation of 68 bytes failed from 0x604CEF48, pool Processor, alignment 0 Process=2, </a:t>
            </a:r>
            <a:r>
              <a:rPr lang="en-US" dirty="0" err="1" smtClean="0">
                <a:ea typeface="+mn-ea"/>
                <a:cs typeface="+mn-cs"/>
              </a:rPr>
              <a:t>ipl</a:t>
            </a:r>
            <a:r>
              <a:rPr lang="en-US" dirty="0" smtClean="0">
                <a:ea typeface="+mn-ea"/>
                <a:cs typeface="+mn-cs"/>
              </a:rPr>
              <a:t>= 3</a:t>
            </a:r>
            <a:endParaRPr lang="en-US" dirty="0" smtClean="0"/>
          </a:p>
          <a:p>
            <a:pPr lvl="2" eaLnBrk="1" hangingPunct="1">
              <a:defRPr/>
            </a:pPr>
            <a:r>
              <a:rPr lang="en-US" dirty="0" smtClean="0">
                <a:ea typeface="+mn-ea"/>
                <a:cs typeface="+mn-cs"/>
              </a:rPr>
              <a:t>This means the Operating System (SYS) is reporting a critical (2) message about a memory allocation that failed (MALLOCFAIL)</a:t>
            </a:r>
            <a:endParaRPr lang="en-US" dirty="0" smtClean="0"/>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93834A-AA95-435C-8B38-45468AD792D1}"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Error Messages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%C6KPWR-SP-STDBY-4-DISABLED: Power to module in slot [</a:t>
            </a:r>
            <a:r>
              <a:rPr lang="en-US" dirty="0" err="1" smtClean="0">
                <a:ea typeface="+mn-ea"/>
                <a:cs typeface="+mn-cs"/>
              </a:rPr>
              <a:t>dec</a:t>
            </a:r>
            <a:r>
              <a:rPr lang="en-US" dirty="0" smtClean="0">
                <a:ea typeface="+mn-ea"/>
                <a:cs typeface="+mn-cs"/>
              </a:rPr>
              <a:t>] set [chars]</a:t>
            </a:r>
            <a:endParaRPr lang="en-US" dirty="0" smtClean="0"/>
          </a:p>
          <a:p>
            <a:pPr lvl="2" eaLnBrk="1" hangingPunct="1">
              <a:defRPr/>
            </a:pPr>
            <a:r>
              <a:rPr lang="en-US" dirty="0" smtClean="0">
                <a:ea typeface="+mn-ea"/>
                <a:cs typeface="+mn-cs"/>
              </a:rPr>
              <a:t>This means the Catalyst Power System (C6KPWR) standby supervisor (SP-STDBY) is reporting a warning (4) message about power failure in a module (DISABLED)</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657913-33A1-4683-97A6-14CAC47A7C85}"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Error Message Decoder</a:t>
            </a:r>
          </a:p>
        </p:txBody>
      </p:sp>
      <p:sp>
        <p:nvSpPr>
          <p:cNvPr id="50179" name="Content Placeholder 2"/>
          <p:cNvSpPr>
            <a:spLocks noGrp="1"/>
          </p:cNvSpPr>
          <p:nvPr>
            <p:ph idx="1"/>
          </p:nvPr>
        </p:nvSpPr>
        <p:spPr/>
        <p:txBody>
          <a:bodyPr/>
          <a:lstStyle/>
          <a:p>
            <a:r>
              <a:rPr lang="en-US" smtClean="0"/>
              <a:t>Here is the Error Message Decoder on the Cisco web site</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4762FA-59E1-4277-9F91-08737FE5AF37}"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Error Message Decoder</a:t>
            </a:r>
          </a:p>
        </p:txBody>
      </p:sp>
      <p:sp>
        <p:nvSpPr>
          <p:cNvPr id="51203" name="Content Placeholder 2"/>
          <p:cNvSpPr>
            <a:spLocks noGrp="1"/>
          </p:cNvSpPr>
          <p:nvPr>
            <p:ph idx="1"/>
          </p:nvPr>
        </p:nvSpPr>
        <p:spPr/>
        <p:txBody>
          <a:bodyPr/>
          <a:lstStyle/>
          <a:p>
            <a:endParaRPr lang="en-US" smtClean="0"/>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0ECEDD-7DC2-44F8-9F98-2D23BA27FA31}" type="slidenum">
              <a:rPr lang="en-US" smtClean="0"/>
              <a:pPr eaLnBrk="1" hangingPunct="1"/>
              <a:t>48</a:t>
            </a:fld>
            <a:endParaRPr lang="en-US" smtClean="0"/>
          </a:p>
        </p:txBody>
      </p:sp>
      <p:pic>
        <p:nvPicPr>
          <p:cNvPr id="51206" name="Picture 3"/>
          <p:cNvPicPr>
            <a:picLocks noChangeAspect="1" noChangeArrowheads="1"/>
          </p:cNvPicPr>
          <p:nvPr/>
        </p:nvPicPr>
        <p:blipFill>
          <a:blip r:embed="rId2">
            <a:extLst>
              <a:ext uri="{28A0092B-C50C-407E-A947-70E740481C1C}">
                <a14:useLocalDpi xmlns:a14="http://schemas.microsoft.com/office/drawing/2010/main" val="0"/>
              </a:ext>
            </a:extLst>
          </a:blip>
          <a:srcRect t="10764"/>
          <a:stretch>
            <a:fillRect/>
          </a:stretch>
        </p:blipFill>
        <p:spPr bwMode="auto">
          <a:xfrm>
            <a:off x="1143000" y="1600200"/>
            <a:ext cx="6827838"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Output Interpreter</a:t>
            </a:r>
          </a:p>
        </p:txBody>
      </p:sp>
      <p:sp>
        <p:nvSpPr>
          <p:cNvPr id="3" name="Content Placeholder 2"/>
          <p:cNvSpPr>
            <a:spLocks noGrp="1"/>
          </p:cNvSpPr>
          <p:nvPr>
            <p:ph idx="1"/>
          </p:nvPr>
        </p:nvSpPr>
        <p:spPr/>
        <p:txBody>
          <a:bodyPr/>
          <a:lstStyle/>
          <a:p>
            <a:pPr eaLnBrk="1" hangingPunct="1">
              <a:defRPr/>
            </a:pPr>
            <a:r>
              <a:rPr lang="en-US" dirty="0" smtClean="0"/>
              <a:t>Pagan goes on to say</a:t>
            </a:r>
          </a:p>
          <a:p>
            <a:pPr lvl="1" eaLnBrk="1" hangingPunct="1">
              <a:defRPr/>
            </a:pPr>
            <a:r>
              <a:rPr lang="en-US" dirty="0" smtClean="0">
                <a:ea typeface="+mn-ea"/>
                <a:cs typeface="+mn-cs"/>
              </a:rPr>
              <a:t>The Cisco Output Interpreter is a very powerful tool that allows for obtaining instant troubleshooting analysis and course of action for your device, using collected show commands output</a:t>
            </a:r>
            <a:endParaRPr lang="en-US" dirty="0" smtClean="0"/>
          </a:p>
          <a:p>
            <a:pPr lvl="1" eaLnBrk="1" hangingPunct="1">
              <a:defRPr/>
            </a:pPr>
            <a:r>
              <a:rPr lang="en-US" dirty="0" smtClean="0">
                <a:ea typeface="+mn-ea"/>
                <a:cs typeface="+mn-cs"/>
              </a:rPr>
              <a:t>It analyzes output from show commands</a:t>
            </a:r>
            <a:endParaRPr lang="en-US" dirty="0" smtClean="0"/>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7FED2D-FD5F-4A3B-8DD1-5B97FC3BC28B}"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Show ip int brief</a:t>
            </a:r>
          </a:p>
        </p:txBody>
      </p:sp>
      <p:sp>
        <p:nvSpPr>
          <p:cNvPr id="7171" name="Content Placeholder 2"/>
          <p:cNvSpPr>
            <a:spLocks noGrp="1"/>
          </p:cNvSpPr>
          <p:nvPr>
            <p:ph idx="1"/>
          </p:nvPr>
        </p:nvSpPr>
        <p:spPr/>
        <p:txBody>
          <a:bodyPr/>
          <a:lstStyle/>
          <a:p>
            <a:r>
              <a:rPr lang="en-US" smtClean="0"/>
              <a:t>The show ip int brief command shows a summary of all three layers of a router</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7FB07D-438F-4B9E-A3CA-3B6114A7F9E6}"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Output Interpreter</a:t>
            </a:r>
          </a:p>
        </p:txBody>
      </p:sp>
      <p:sp>
        <p:nvSpPr>
          <p:cNvPr id="53251" name="Content Placeholder 2"/>
          <p:cNvSpPr>
            <a:spLocks noGrp="1"/>
          </p:cNvSpPr>
          <p:nvPr>
            <p:ph idx="1"/>
          </p:nvPr>
        </p:nvSpPr>
        <p:spPr/>
        <p:txBody>
          <a:bodyPr/>
          <a:lstStyle/>
          <a:p>
            <a:endParaRPr lang="en-US" smtClean="0"/>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54EA14-3517-4D57-8275-A96039486619}" type="slidenum">
              <a:rPr lang="en-US" smtClean="0"/>
              <a:pPr eaLnBrk="1" hangingPunct="1"/>
              <a:t>50</a:t>
            </a:fld>
            <a:endParaRPr lang="en-US" smtClean="0"/>
          </a:p>
        </p:txBody>
      </p:sp>
      <p:pic>
        <p:nvPicPr>
          <p:cNvPr id="53254" name="Picture 5"/>
          <p:cNvPicPr>
            <a:picLocks noChangeAspect="1" noChangeArrowheads="1"/>
          </p:cNvPicPr>
          <p:nvPr/>
        </p:nvPicPr>
        <p:blipFill>
          <a:blip r:embed="rId2">
            <a:extLst>
              <a:ext uri="{28A0092B-C50C-407E-A947-70E740481C1C}">
                <a14:useLocalDpi xmlns:a14="http://schemas.microsoft.com/office/drawing/2010/main" val="0"/>
              </a:ext>
            </a:extLst>
          </a:blip>
          <a:srcRect l="571" t="14973" r="1546" b="6952"/>
          <a:stretch>
            <a:fillRect/>
          </a:stretch>
        </p:blipFill>
        <p:spPr bwMode="auto">
          <a:xfrm>
            <a:off x="431800" y="1371600"/>
            <a:ext cx="81915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Routing Protocol Commands</a:t>
            </a:r>
          </a:p>
        </p:txBody>
      </p:sp>
      <p:sp>
        <p:nvSpPr>
          <p:cNvPr id="54275" name="Content Placeholder 2"/>
          <p:cNvSpPr>
            <a:spLocks noGrp="1"/>
          </p:cNvSpPr>
          <p:nvPr>
            <p:ph idx="1"/>
          </p:nvPr>
        </p:nvSpPr>
        <p:spPr/>
        <p:txBody>
          <a:bodyPr/>
          <a:lstStyle/>
          <a:p>
            <a:r>
              <a:rPr lang="en-US" smtClean="0"/>
              <a:t>There are several commands that show aspects of the routing protocol configuration</a:t>
            </a:r>
          </a:p>
          <a:p>
            <a:r>
              <a:rPr lang="en-US" smtClean="0"/>
              <a:t>Here is a nice discussion of these from a 2010 white paper by Global Knowledge</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B84B93-5147-45ED-9A59-963B3C086126}"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OSPF Commands</a:t>
            </a:r>
          </a:p>
        </p:txBody>
      </p:sp>
      <p:sp>
        <p:nvSpPr>
          <p:cNvPr id="55299" name="Content Placeholder 2"/>
          <p:cNvSpPr>
            <a:spLocks noGrp="1"/>
          </p:cNvSpPr>
          <p:nvPr>
            <p:ph idx="1"/>
          </p:nvPr>
        </p:nvSpPr>
        <p:spPr/>
        <p:txBody>
          <a:bodyPr/>
          <a:lstStyle/>
          <a:p>
            <a:pPr marL="0" indent="0">
              <a:buFontTx/>
              <a:buNone/>
            </a:pPr>
            <a:endParaRPr lang="en-US" smtClean="0"/>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56FC70-3342-4F35-BC51-938F355F1CB4}" type="slidenum">
              <a:rPr lang="en-US" smtClean="0"/>
              <a:pPr eaLnBrk="1" hangingPunct="1"/>
              <a:t>52</a:t>
            </a:fld>
            <a:endParaRPr lang="en-US" smtClean="0"/>
          </a:p>
        </p:txBody>
      </p:sp>
      <p:pic>
        <p:nvPicPr>
          <p:cNvPr id="55302" name="Picture 2"/>
          <p:cNvPicPr>
            <a:picLocks noChangeAspect="1" noChangeArrowheads="1"/>
          </p:cNvPicPr>
          <p:nvPr/>
        </p:nvPicPr>
        <p:blipFill>
          <a:blip r:embed="rId2">
            <a:extLst>
              <a:ext uri="{28A0092B-C50C-407E-A947-70E740481C1C}">
                <a14:useLocalDpi xmlns:a14="http://schemas.microsoft.com/office/drawing/2010/main" val="0"/>
              </a:ext>
            </a:extLst>
          </a:blip>
          <a:srcRect l="14236" t="27777" r="11630" b="21065"/>
          <a:stretch>
            <a:fillRect/>
          </a:stretch>
        </p:blipFill>
        <p:spPr bwMode="auto">
          <a:xfrm>
            <a:off x="914400" y="1600200"/>
            <a:ext cx="7231063"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OSPF Commands</a:t>
            </a:r>
          </a:p>
        </p:txBody>
      </p:sp>
      <p:sp>
        <p:nvSpPr>
          <p:cNvPr id="56323" name="Content Placeholder 2"/>
          <p:cNvSpPr>
            <a:spLocks noGrp="1"/>
          </p:cNvSpPr>
          <p:nvPr>
            <p:ph idx="1"/>
          </p:nvPr>
        </p:nvSpPr>
        <p:spPr/>
        <p:txBody>
          <a:bodyPr/>
          <a:lstStyle/>
          <a:p>
            <a:endParaRPr lang="en-US" smtClean="0"/>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17DE1B-3BBC-4311-B70E-57C6711E5F2A}" type="slidenum">
              <a:rPr lang="en-US" smtClean="0"/>
              <a:pPr eaLnBrk="1" hangingPunct="1"/>
              <a:t>53</a:t>
            </a:fld>
            <a:endParaRPr lang="en-US" smtClean="0"/>
          </a:p>
        </p:txBody>
      </p:sp>
      <p:pic>
        <p:nvPicPr>
          <p:cNvPr id="56326" name="Picture 2"/>
          <p:cNvPicPr>
            <a:picLocks noChangeAspect="1" noChangeArrowheads="1"/>
          </p:cNvPicPr>
          <p:nvPr/>
        </p:nvPicPr>
        <p:blipFill>
          <a:blip r:embed="rId2">
            <a:extLst>
              <a:ext uri="{28A0092B-C50C-407E-A947-70E740481C1C}">
                <a14:useLocalDpi xmlns:a14="http://schemas.microsoft.com/office/drawing/2010/main" val="0"/>
              </a:ext>
            </a:extLst>
          </a:blip>
          <a:srcRect l="14584" t="30556" r="12154" b="27084"/>
          <a:stretch>
            <a:fillRect/>
          </a:stretch>
        </p:blipFill>
        <p:spPr bwMode="auto">
          <a:xfrm>
            <a:off x="990600" y="1600200"/>
            <a:ext cx="7145338"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EIGRP Commands</a:t>
            </a:r>
          </a:p>
        </p:txBody>
      </p:sp>
      <p:sp>
        <p:nvSpPr>
          <p:cNvPr id="57347" name="Content Placeholder 2"/>
          <p:cNvSpPr>
            <a:spLocks noGrp="1"/>
          </p:cNvSpPr>
          <p:nvPr>
            <p:ph idx="1"/>
          </p:nvPr>
        </p:nvSpPr>
        <p:spPr/>
        <p:txBody>
          <a:bodyPr/>
          <a:lstStyle/>
          <a:p>
            <a:endParaRPr lang="en-US" smtClean="0"/>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E2E55E-1135-43B3-A099-B1B752053337}" type="slidenum">
              <a:rPr lang="en-US" smtClean="0"/>
              <a:pPr eaLnBrk="1" hangingPunct="1"/>
              <a:t>54</a:t>
            </a:fld>
            <a:endParaRPr lang="en-US" smtClean="0"/>
          </a:p>
        </p:txBody>
      </p:sp>
      <p:pic>
        <p:nvPicPr>
          <p:cNvPr id="57350" name="Picture 2"/>
          <p:cNvPicPr>
            <a:picLocks noChangeAspect="1" noChangeArrowheads="1"/>
          </p:cNvPicPr>
          <p:nvPr/>
        </p:nvPicPr>
        <p:blipFill>
          <a:blip r:embed="rId2">
            <a:extLst>
              <a:ext uri="{28A0092B-C50C-407E-A947-70E740481C1C}">
                <a14:useLocalDpi xmlns:a14="http://schemas.microsoft.com/office/drawing/2010/main" val="0"/>
              </a:ext>
            </a:extLst>
          </a:blip>
          <a:srcRect l="14236" t="31020" r="11806" b="9027"/>
          <a:stretch>
            <a:fillRect/>
          </a:stretch>
        </p:blipFill>
        <p:spPr bwMode="auto">
          <a:xfrm>
            <a:off x="990600" y="1600200"/>
            <a:ext cx="7213600"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RIP Commands</a:t>
            </a:r>
          </a:p>
        </p:txBody>
      </p:sp>
      <p:sp>
        <p:nvSpPr>
          <p:cNvPr id="58371" name="Content Placeholder 2"/>
          <p:cNvSpPr>
            <a:spLocks noGrp="1"/>
          </p:cNvSpPr>
          <p:nvPr>
            <p:ph idx="1"/>
          </p:nvPr>
        </p:nvSpPr>
        <p:spPr/>
        <p:txBody>
          <a:bodyPr/>
          <a:lstStyle/>
          <a:p>
            <a:endParaRPr lang="en-US" smtClean="0"/>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811756-535E-4301-B859-39EF81EABB93}" type="slidenum">
              <a:rPr lang="en-US" smtClean="0"/>
              <a:pPr eaLnBrk="1" hangingPunct="1"/>
              <a:t>55</a:t>
            </a:fld>
            <a:endParaRPr lang="en-US" smtClean="0"/>
          </a:p>
        </p:txBody>
      </p:sp>
      <p:pic>
        <p:nvPicPr>
          <p:cNvPr id="58374" name="Picture 2"/>
          <p:cNvPicPr>
            <a:picLocks noChangeAspect="1" noChangeArrowheads="1"/>
          </p:cNvPicPr>
          <p:nvPr/>
        </p:nvPicPr>
        <p:blipFill>
          <a:blip r:embed="rId2">
            <a:extLst>
              <a:ext uri="{28A0092B-C50C-407E-A947-70E740481C1C}">
                <a14:useLocalDpi xmlns:a14="http://schemas.microsoft.com/office/drawing/2010/main" val="0"/>
              </a:ext>
            </a:extLst>
          </a:blip>
          <a:srcRect l="14584" t="29861" r="12154" b="18520"/>
          <a:stretch>
            <a:fillRect/>
          </a:stretch>
        </p:blipFill>
        <p:spPr bwMode="auto">
          <a:xfrm>
            <a:off x="914400" y="1600200"/>
            <a:ext cx="7145338"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5939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C48C27-63A3-4E49-898B-20D3D4D2D70E}" type="slidenum">
              <a:rPr lang="en-US" smtClean="0"/>
              <a:pPr eaLnBrk="1" hangingPunct="1"/>
              <a:t>56</a:t>
            </a:fld>
            <a:endParaRPr lang="en-US" smtClean="0"/>
          </a:p>
        </p:txBody>
      </p:sp>
      <p:sp>
        <p:nvSpPr>
          <p:cNvPr id="59396" name="Rectangle 2"/>
          <p:cNvSpPr>
            <a:spLocks noGrp="1" noChangeArrowheads="1"/>
          </p:cNvSpPr>
          <p:nvPr>
            <p:ph type="title"/>
          </p:nvPr>
        </p:nvSpPr>
        <p:spPr/>
        <p:txBody>
          <a:bodyPr/>
          <a:lstStyle/>
          <a:p>
            <a:pPr eaLnBrk="1" hangingPunct="1"/>
            <a:r>
              <a:rPr lang="en-US" smtClean="0"/>
              <a:t>Show CDP Neighbors</a:t>
            </a:r>
          </a:p>
        </p:txBody>
      </p:sp>
      <p:pic>
        <p:nvPicPr>
          <p:cNvPr id="59397"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27504" r="39380" b="21252"/>
          <a:stretch>
            <a:fillRect/>
          </a:stretch>
        </p:blipFill>
        <p:spPr bwMode="auto">
          <a:xfrm>
            <a:off x="1066800" y="1600200"/>
            <a:ext cx="6962775"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04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D9BD43-A90E-4B27-89BB-0F867010DAA2}" type="slidenum">
              <a:rPr lang="en-US" smtClean="0"/>
              <a:pPr eaLnBrk="1" hangingPunct="1"/>
              <a:t>57</a:t>
            </a:fld>
            <a:endParaRPr lang="en-US" smtClean="0"/>
          </a:p>
        </p:txBody>
      </p:sp>
      <p:sp>
        <p:nvSpPr>
          <p:cNvPr id="60420" name="Rectangle 2"/>
          <p:cNvSpPr>
            <a:spLocks noGrp="1" noChangeArrowheads="1"/>
          </p:cNvSpPr>
          <p:nvPr>
            <p:ph type="title"/>
          </p:nvPr>
        </p:nvSpPr>
        <p:spPr/>
        <p:txBody>
          <a:bodyPr/>
          <a:lstStyle/>
          <a:p>
            <a:pPr eaLnBrk="1" hangingPunct="1"/>
            <a:r>
              <a:rPr lang="en-US" smtClean="0"/>
              <a:t>Show CDP Neighbors Detail</a:t>
            </a:r>
          </a:p>
        </p:txBody>
      </p:sp>
      <p:pic>
        <p:nvPicPr>
          <p:cNvPr id="60421"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27504" r="39380" b="21252"/>
          <a:stretch>
            <a:fillRect/>
          </a:stretch>
        </p:blipFill>
        <p:spPr bwMode="auto">
          <a:xfrm>
            <a:off x="990600" y="1371600"/>
            <a:ext cx="7086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Debug</a:t>
            </a:r>
          </a:p>
        </p:txBody>
      </p:sp>
      <p:sp>
        <p:nvSpPr>
          <p:cNvPr id="614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1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7F06BA-A125-4153-AA58-943140B0B488}" type="slidenum">
              <a:rPr lang="en-US" smtClean="0"/>
              <a:pPr eaLnBrk="1" hangingPunct="1"/>
              <a:t>58</a:t>
            </a:fld>
            <a:endParaRPr lang="en-US" smtClean="0"/>
          </a:p>
        </p:txBody>
      </p:sp>
      <p:sp>
        <p:nvSpPr>
          <p:cNvPr id="61445" name="Text Placeholder 4"/>
          <p:cNvSpPr>
            <a:spLocks noGrp="1"/>
          </p:cNvSpPr>
          <p:nvPr>
            <p:ph type="body" idx="4294967295"/>
          </p:nvPr>
        </p:nvSpPr>
        <p:spPr/>
        <p:txBody>
          <a:bodyPr/>
          <a:lstStyle/>
          <a:p>
            <a:r>
              <a:rPr lang="en-US" smtClean="0"/>
              <a:t>The debug command tells a router to display messages when certain events happen in a router</a:t>
            </a:r>
          </a:p>
          <a:p>
            <a:r>
              <a:rPr lang="en-US" smtClean="0"/>
              <a:t>Unlike a show command, which displays a set of messages about the then-current status of the router, the debug command tells the router to watch for certain events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Debug</a:t>
            </a:r>
          </a:p>
        </p:txBody>
      </p:sp>
      <p:sp>
        <p:nvSpPr>
          <p:cNvPr id="624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24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46155E-2EA8-4430-B981-F9BE5F0F071F}" type="slidenum">
              <a:rPr lang="en-US" smtClean="0"/>
              <a:pPr eaLnBrk="1" hangingPunct="1"/>
              <a:t>59</a:t>
            </a:fld>
            <a:endParaRPr lang="en-US" smtClean="0"/>
          </a:p>
        </p:txBody>
      </p:sp>
      <p:sp>
        <p:nvSpPr>
          <p:cNvPr id="62469" name="Text Placeholder 4"/>
          <p:cNvSpPr>
            <a:spLocks noGrp="1"/>
          </p:cNvSpPr>
          <p:nvPr>
            <p:ph type="body" idx="4294967295"/>
          </p:nvPr>
        </p:nvSpPr>
        <p:spPr/>
        <p:txBody>
          <a:bodyPr/>
          <a:lstStyle/>
          <a:p>
            <a:r>
              <a:rPr lang="en-US" smtClean="0"/>
              <a:t>When those events occur, the router then sends a message, called a log message, to the console</a:t>
            </a:r>
          </a:p>
          <a:p>
            <a:r>
              <a:rPr lang="en-US" smtClean="0"/>
              <a:t>These messages allow the CLI user to see information about the dynamic operations of the router, instead of the snapshot of information displayed by a show command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Show ip int brief</a:t>
            </a:r>
          </a:p>
        </p:txBody>
      </p:sp>
      <p:sp>
        <p:nvSpPr>
          <p:cNvPr id="8195" name="Content Placeholder 2"/>
          <p:cNvSpPr>
            <a:spLocks noGrp="1"/>
          </p:cNvSpPr>
          <p:nvPr>
            <p:ph idx="1"/>
          </p:nvPr>
        </p:nvSpPr>
        <p:spPr/>
        <p:txBody>
          <a:bodyPr/>
          <a:lstStyle/>
          <a:p>
            <a:endParaRPr lang="en-US" smtClean="0"/>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325500-C3C4-452F-ABB0-6FC4AFC670FE}" type="slidenum">
              <a:rPr lang="en-US" smtClean="0"/>
              <a:pPr eaLnBrk="1" hangingPunct="1"/>
              <a:t>6</a:t>
            </a:fld>
            <a:endParaRPr lang="en-US" smtClean="0"/>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l="13541" t="47917" r="22569" b="27408"/>
          <a:stretch>
            <a:fillRect/>
          </a:stretch>
        </p:blipFill>
        <p:spPr bwMode="auto">
          <a:xfrm>
            <a:off x="1720850" y="1600200"/>
            <a:ext cx="567055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34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B5849E-AEBE-4A50-8049-E16BFF160500}" type="slidenum">
              <a:rPr lang="en-US" smtClean="0"/>
              <a:pPr eaLnBrk="1" hangingPunct="1"/>
              <a:t>60</a:t>
            </a:fld>
            <a:endParaRPr lang="en-US" smtClean="0"/>
          </a:p>
        </p:txBody>
      </p:sp>
      <p:sp>
        <p:nvSpPr>
          <p:cNvPr id="63492" name="Rectangle 2"/>
          <p:cNvSpPr>
            <a:spLocks noGrp="1" noChangeArrowheads="1"/>
          </p:cNvSpPr>
          <p:nvPr>
            <p:ph type="title"/>
          </p:nvPr>
        </p:nvSpPr>
        <p:spPr/>
        <p:txBody>
          <a:bodyPr/>
          <a:lstStyle/>
          <a:p>
            <a:pPr eaLnBrk="1" hangingPunct="1"/>
            <a:r>
              <a:rPr lang="en-US" smtClean="0"/>
              <a:t>Debug</a:t>
            </a:r>
          </a:p>
        </p:txBody>
      </p:sp>
      <p:pic>
        <p:nvPicPr>
          <p:cNvPr id="63493" name="Picture 3"/>
          <p:cNvPicPr>
            <a:picLocks noChangeAspect="1" noChangeArrowheads="1"/>
          </p:cNvPicPr>
          <p:nvPr/>
        </p:nvPicPr>
        <p:blipFill>
          <a:blip r:embed="rId2">
            <a:extLst>
              <a:ext uri="{28A0092B-C50C-407E-A947-70E740481C1C}">
                <a14:useLocalDpi xmlns:a14="http://schemas.microsoft.com/office/drawing/2010/main" val="0"/>
              </a:ext>
            </a:extLst>
          </a:blip>
          <a:srcRect l="3751" t="27504" r="39380" b="21252"/>
          <a:stretch>
            <a:fillRect/>
          </a:stretch>
        </p:blipFill>
        <p:spPr bwMode="auto">
          <a:xfrm>
            <a:off x="1292225" y="1600200"/>
            <a:ext cx="655637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Lab</a:t>
            </a:r>
          </a:p>
        </p:txBody>
      </p:sp>
      <p:sp>
        <p:nvSpPr>
          <p:cNvPr id="6451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4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693209-0C0E-49CE-9259-B9DF371ADC10}" type="slidenum">
              <a:rPr lang="en-US" smtClean="0"/>
              <a:pPr eaLnBrk="1" hangingPunct="1"/>
              <a:t>61</a:t>
            </a:fld>
            <a:endParaRPr lang="en-US" smtClean="0"/>
          </a:p>
        </p:txBody>
      </p:sp>
      <p:sp>
        <p:nvSpPr>
          <p:cNvPr id="64517" name="Text Placeholder 4"/>
          <p:cNvSpPr>
            <a:spLocks noGrp="1"/>
          </p:cNvSpPr>
          <p:nvPr>
            <p:ph type="body" idx="4294967295"/>
          </p:nvPr>
        </p:nvSpPr>
        <p:spPr/>
        <p:txBody>
          <a:bodyPr/>
          <a:lstStyle/>
          <a:p>
            <a:r>
              <a:rPr lang="en-US" smtClean="0"/>
              <a:t>Run debug on the network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Lab</a:t>
            </a:r>
          </a:p>
        </p:txBody>
      </p:sp>
      <p:sp>
        <p:nvSpPr>
          <p:cNvPr id="6553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55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3B6F1A-7B77-4125-B1E8-76C4707B3AA2}" type="slidenum">
              <a:rPr lang="en-US" smtClean="0"/>
              <a:pPr eaLnBrk="1" hangingPunct="1"/>
              <a:t>62</a:t>
            </a:fld>
            <a:endParaRPr lang="en-US" smtClean="0"/>
          </a:p>
        </p:txBody>
      </p:sp>
      <p:sp>
        <p:nvSpPr>
          <p:cNvPr id="65541" name="Text Placeholder 4"/>
          <p:cNvSpPr>
            <a:spLocks noGrp="1"/>
          </p:cNvSpPr>
          <p:nvPr>
            <p:ph type="body" idx="4294967295"/>
          </p:nvPr>
        </p:nvSpPr>
        <p:spPr/>
        <p:txBody>
          <a:bodyPr/>
          <a:lstStyle/>
          <a:p>
            <a:r>
              <a:rPr lang="en-US" smtClean="0"/>
              <a:t>Let’s do the same thing using real routers instead of Packet Tracer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Common Problems</a:t>
            </a:r>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4049A4-E3F1-4CB9-BA90-334629F3FE05}" type="slidenum">
              <a:rPr lang="en-US" smtClean="0"/>
              <a:pPr eaLnBrk="1" hangingPunct="1"/>
              <a:t>63</a:t>
            </a:fld>
            <a:endParaRPr lang="en-US" smtClean="0"/>
          </a:p>
        </p:txBody>
      </p:sp>
      <p:sp>
        <p:nvSpPr>
          <p:cNvPr id="66565" name="Text Placeholder 4"/>
          <p:cNvSpPr>
            <a:spLocks noGrp="1"/>
          </p:cNvSpPr>
          <p:nvPr>
            <p:ph type="body" idx="4294967295"/>
          </p:nvPr>
        </p:nvSpPr>
        <p:spPr/>
        <p:txBody>
          <a:bodyPr/>
          <a:lstStyle/>
          <a:p>
            <a:r>
              <a:rPr lang="en-US" smtClean="0"/>
              <a:t>On end devices problems commonly seen and possible solutions for these problems include</a:t>
            </a:r>
          </a:p>
          <a:p>
            <a:pPr lvl="1"/>
            <a:r>
              <a:rPr lang="en-US" smtClean="0"/>
              <a:t>No Link State</a:t>
            </a:r>
          </a:p>
          <a:p>
            <a:pPr lvl="1"/>
            <a:r>
              <a:rPr lang="en-US" smtClean="0"/>
              <a:t>No or Bad IP Address</a:t>
            </a:r>
          </a:p>
          <a:p>
            <a:pPr lvl="1"/>
            <a:r>
              <a:rPr lang="en-US" smtClean="0"/>
              <a:t>Cannot Connect</a:t>
            </a:r>
          </a:p>
          <a:p>
            <a:pPr lvl="1"/>
            <a:r>
              <a:rPr lang="en-US" smtClean="0"/>
              <a:t>Connection Dropped</a:t>
            </a:r>
          </a:p>
          <a:p>
            <a:pPr lvl="1"/>
            <a:r>
              <a:rPr lang="en-US" smtClean="0"/>
              <a:t>Poor Performance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No Link State</a:t>
            </a:r>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001E9-710C-4725-A541-03C300EB5D46}" type="slidenum">
              <a:rPr lang="en-US" smtClean="0"/>
              <a:pPr eaLnBrk="1" hangingPunct="1"/>
              <a:t>64</a:t>
            </a:fld>
            <a:endParaRPr lang="en-US" smtClean="0"/>
          </a:p>
        </p:txBody>
      </p:sp>
      <p:sp>
        <p:nvSpPr>
          <p:cNvPr id="67589" name="Text Placeholder 4"/>
          <p:cNvSpPr>
            <a:spLocks noGrp="1"/>
          </p:cNvSpPr>
          <p:nvPr>
            <p:ph type="body" idx="4294967295"/>
          </p:nvPr>
        </p:nvSpPr>
        <p:spPr/>
        <p:txBody>
          <a:bodyPr/>
          <a:lstStyle/>
          <a:p>
            <a:r>
              <a:rPr lang="en-US" smtClean="0"/>
              <a:t>If the link state cannot be established, in other words the link light does not come on or ipconfig says the cable is disconnected check these things</a:t>
            </a:r>
          </a:p>
          <a:p>
            <a:pPr lvl="1"/>
            <a:r>
              <a:rPr lang="en-US" smtClean="0"/>
              <a:t>Bad cable</a:t>
            </a:r>
          </a:p>
          <a:p>
            <a:pPr lvl="1"/>
            <a:r>
              <a:rPr lang="en-US" smtClean="0"/>
              <a:t>Bad connector on the cable</a:t>
            </a:r>
          </a:p>
          <a:p>
            <a:pPr lvl="1"/>
            <a:r>
              <a:rPr lang="en-US" smtClean="0"/>
              <a:t>Errors on the link</a:t>
            </a:r>
          </a:p>
          <a:p>
            <a:pPr lvl="1"/>
            <a:r>
              <a:rPr lang="en-US" smtClean="0"/>
              <a:t>Failed, marginal, blocked, or misconfigured port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No or Bad IP Address</a:t>
            </a:r>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844672-BD53-4CE9-AFA0-97877C1B2EA3}" type="slidenum">
              <a:rPr lang="en-US" smtClean="0"/>
              <a:pPr eaLnBrk="1" hangingPunct="1"/>
              <a:t>65</a:t>
            </a:fld>
            <a:endParaRPr lang="en-US" smtClean="0"/>
          </a:p>
        </p:txBody>
      </p:sp>
      <p:sp>
        <p:nvSpPr>
          <p:cNvPr id="68613" name="Text Placeholder 4"/>
          <p:cNvSpPr>
            <a:spLocks noGrp="1"/>
          </p:cNvSpPr>
          <p:nvPr>
            <p:ph type="body" idx="4294967295"/>
          </p:nvPr>
        </p:nvSpPr>
        <p:spPr/>
        <p:txBody>
          <a:bodyPr/>
          <a:lstStyle/>
          <a:p>
            <a:r>
              <a:rPr lang="en-US" smtClean="0"/>
              <a:t>If a valid IP address is not shown</a:t>
            </a:r>
          </a:p>
          <a:p>
            <a:pPr lvl="1"/>
            <a:r>
              <a:rPr lang="en-US" smtClean="0"/>
              <a:t>Determine if the address should be a static or dynamically assigned address</a:t>
            </a:r>
          </a:p>
          <a:p>
            <a:pPr lvl="1"/>
            <a:r>
              <a:rPr lang="en-US" smtClean="0"/>
              <a:t>If static</a:t>
            </a:r>
          </a:p>
          <a:p>
            <a:pPr lvl="2"/>
            <a:r>
              <a:rPr lang="en-US" smtClean="0"/>
              <a:t>Is it the correct one</a:t>
            </a:r>
          </a:p>
          <a:p>
            <a:pPr lvl="2"/>
            <a:r>
              <a:rPr lang="en-US" smtClean="0"/>
              <a:t>Is the subnet mask correct</a:t>
            </a:r>
          </a:p>
          <a:p>
            <a:pPr lvl="2"/>
            <a:r>
              <a:rPr lang="en-US" smtClean="0"/>
              <a:t>Is the default gateway correct</a:t>
            </a:r>
          </a:p>
          <a:p>
            <a:pPr lvl="2"/>
            <a:r>
              <a:rPr lang="en-US" smtClean="0"/>
              <a:t>Are the DNS servers correct</a:t>
            </a:r>
          </a:p>
          <a:p>
            <a:pPr lvl="1"/>
            <a:r>
              <a:rPr lang="en-US" smtClean="0"/>
              <a:t>If dynamic</a:t>
            </a:r>
          </a:p>
          <a:p>
            <a:pPr lvl="2"/>
            <a:r>
              <a:rPr lang="en-US" smtClean="0"/>
              <a:t>The same as above if there is an address shown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No or Bad IP Address</a:t>
            </a:r>
          </a:p>
        </p:txBody>
      </p:sp>
      <p:sp>
        <p:nvSpPr>
          <p:cNvPr id="696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CDB2FD-0ED9-4DB3-8FD1-1150702BB029}" type="slidenum">
              <a:rPr lang="en-US" smtClean="0"/>
              <a:pPr eaLnBrk="1" hangingPunct="1"/>
              <a:t>66</a:t>
            </a:fld>
            <a:endParaRPr lang="en-US" smtClean="0"/>
          </a:p>
        </p:txBody>
      </p:sp>
      <p:sp>
        <p:nvSpPr>
          <p:cNvPr id="69637" name="Text Placeholder 4"/>
          <p:cNvSpPr>
            <a:spLocks noGrp="1"/>
          </p:cNvSpPr>
          <p:nvPr>
            <p:ph type="body" idx="4294967295"/>
          </p:nvPr>
        </p:nvSpPr>
        <p:spPr/>
        <p:txBody>
          <a:bodyPr/>
          <a:lstStyle/>
          <a:p>
            <a:pPr lvl="1"/>
            <a:r>
              <a:rPr lang="en-US" smtClean="0"/>
              <a:t>If dynamic and the address shown is a Link Local address from the 169.254.0.0 range, then find out why a connection cannot be made to the DHCP server</a:t>
            </a:r>
          </a:p>
          <a:p>
            <a:pPr lvl="1"/>
            <a:r>
              <a:rPr lang="en-US" smtClean="0"/>
              <a:t>Which could be</a:t>
            </a:r>
          </a:p>
          <a:p>
            <a:pPr lvl="2"/>
            <a:r>
              <a:rPr lang="en-US" smtClean="0"/>
              <a:t>A network problem</a:t>
            </a:r>
          </a:p>
          <a:p>
            <a:pPr lvl="2"/>
            <a:r>
              <a:rPr lang="en-US" smtClean="0"/>
              <a:t>A router configuration problem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No or Bad IP Address</a:t>
            </a:r>
          </a:p>
        </p:txBody>
      </p:sp>
      <p:sp>
        <p:nvSpPr>
          <p:cNvPr id="706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0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83F414-353C-4726-95FC-F554C480480E}" type="slidenum">
              <a:rPr lang="en-US" smtClean="0"/>
              <a:pPr eaLnBrk="1" hangingPunct="1"/>
              <a:t>67</a:t>
            </a:fld>
            <a:endParaRPr lang="en-US" smtClean="0"/>
          </a:p>
        </p:txBody>
      </p:sp>
      <p:sp>
        <p:nvSpPr>
          <p:cNvPr id="70661" name="Text Placeholder 4"/>
          <p:cNvSpPr>
            <a:spLocks noGrp="1"/>
          </p:cNvSpPr>
          <p:nvPr>
            <p:ph type="body" idx="4294967295"/>
          </p:nvPr>
        </p:nvSpPr>
        <p:spPr/>
        <p:txBody>
          <a:bodyPr/>
          <a:lstStyle/>
          <a:p>
            <a:r>
              <a:rPr lang="en-US" smtClean="0"/>
              <a:t>A bad IP address can also be a case where there are duplicate IP addresses on the network</a:t>
            </a:r>
          </a:p>
          <a:p>
            <a:r>
              <a:rPr lang="en-US" smtClean="0"/>
              <a:t>The Fluke troubleshooting book says this about the technique to discover these</a:t>
            </a:r>
          </a:p>
          <a:p>
            <a:pPr lvl="1"/>
            <a:r>
              <a:rPr lang="en-US" smtClean="0"/>
              <a:t>A simple method to discover stations with duplicate IP addresses is to send ARPs to the problem IP address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No or Bad IP Address</a:t>
            </a:r>
          </a:p>
        </p:txBody>
      </p:sp>
      <p:sp>
        <p:nvSpPr>
          <p:cNvPr id="716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6C7B60-5946-442E-9D85-9413B9D31FA2}" type="slidenum">
              <a:rPr lang="en-US" smtClean="0"/>
              <a:pPr eaLnBrk="1" hangingPunct="1"/>
              <a:t>68</a:t>
            </a:fld>
            <a:endParaRPr lang="en-US" smtClean="0"/>
          </a:p>
        </p:txBody>
      </p:sp>
      <p:sp>
        <p:nvSpPr>
          <p:cNvPr id="71685" name="Text Placeholder 4"/>
          <p:cNvSpPr>
            <a:spLocks noGrp="1"/>
          </p:cNvSpPr>
          <p:nvPr>
            <p:ph type="body" idx="4294967295"/>
          </p:nvPr>
        </p:nvSpPr>
        <p:spPr/>
        <p:txBody>
          <a:bodyPr/>
          <a:lstStyle/>
          <a:p>
            <a:pPr lvl="1"/>
            <a:r>
              <a:rPr lang="en-US" smtClean="0"/>
              <a:t>For each ARP request, you should usually see only a single ARP response</a:t>
            </a:r>
          </a:p>
          <a:p>
            <a:pPr lvl="1"/>
            <a:r>
              <a:rPr lang="en-US" smtClean="0"/>
              <a:t>There are at least three situations where you might receive multiple responses, though</a:t>
            </a:r>
          </a:p>
          <a:p>
            <a:pPr lvl="2"/>
            <a:r>
              <a:rPr lang="en-US" smtClean="0"/>
              <a:t>Two Stacks</a:t>
            </a:r>
          </a:p>
          <a:p>
            <a:pPr lvl="3"/>
            <a:r>
              <a:rPr lang="en-US" smtClean="0"/>
              <a:t>If a host has more than one IP protocol stack loaded, each stack responds to the ARP request</a:t>
            </a:r>
          </a:p>
          <a:p>
            <a:pPr lvl="3"/>
            <a:r>
              <a:rPr lang="en-US" smtClean="0"/>
              <a:t>All such responses have the same MAC and IP address in the response</a:t>
            </a:r>
          </a:p>
          <a:p>
            <a:pPr lvl="3"/>
            <a:r>
              <a:rPr lang="en-US" smtClean="0"/>
              <a:t>This is often a mysterious surprise but is not a problem situation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No or Bad IP Address</a:t>
            </a:r>
          </a:p>
        </p:txBody>
      </p:sp>
      <p:sp>
        <p:nvSpPr>
          <p:cNvPr id="7270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27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B3AF8C-09D7-4781-A090-E006BE1968C5}" type="slidenum">
              <a:rPr lang="en-US" smtClean="0"/>
              <a:pPr eaLnBrk="1" hangingPunct="1"/>
              <a:t>69</a:t>
            </a:fld>
            <a:endParaRPr lang="en-US" smtClean="0"/>
          </a:p>
        </p:txBody>
      </p:sp>
      <p:sp>
        <p:nvSpPr>
          <p:cNvPr id="72709" name="Text Placeholder 4"/>
          <p:cNvSpPr>
            <a:spLocks noGrp="1"/>
          </p:cNvSpPr>
          <p:nvPr>
            <p:ph type="body" idx="4294967295"/>
          </p:nvPr>
        </p:nvSpPr>
        <p:spPr/>
        <p:txBody>
          <a:bodyPr/>
          <a:lstStyle/>
          <a:p>
            <a:pPr lvl="2"/>
            <a:r>
              <a:rPr lang="en-US" smtClean="0"/>
              <a:t>Proxy ARP</a:t>
            </a:r>
          </a:p>
          <a:p>
            <a:pPr lvl="3"/>
            <a:r>
              <a:rPr lang="en-US" smtClean="0"/>
              <a:t>If Proxy ARP is running on a router servicing your subnet, the router may respond to local queries in addition to off-subnet queries</a:t>
            </a:r>
          </a:p>
          <a:p>
            <a:pPr lvl="3"/>
            <a:r>
              <a:rPr lang="en-US" smtClean="0"/>
              <a:t>You might receive a response from the target address as well as the router</a:t>
            </a:r>
          </a:p>
          <a:p>
            <a:pPr lvl="3"/>
            <a:r>
              <a:rPr lang="en-US" smtClean="0"/>
              <a:t>Routers that are acting in this manner simply forward subsequent traffic to the correct address, so this apparently duplicate response is not generally problematic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Show Interfaces Command</a:t>
            </a:r>
          </a:p>
        </p:txBody>
      </p:sp>
      <p:sp>
        <p:nvSpPr>
          <p:cNvPr id="9219" name="Content Placeholder 2"/>
          <p:cNvSpPr>
            <a:spLocks noGrp="1"/>
          </p:cNvSpPr>
          <p:nvPr>
            <p:ph idx="1"/>
          </p:nvPr>
        </p:nvSpPr>
        <p:spPr/>
        <p:txBody>
          <a:bodyPr/>
          <a:lstStyle/>
          <a:p>
            <a:r>
              <a:rPr lang="en-US" smtClean="0"/>
              <a:t>When using a Cisco device some common commands include the show interfaces command</a:t>
            </a:r>
          </a:p>
          <a:p>
            <a:r>
              <a:rPr lang="en-US" smtClean="0"/>
              <a:t>It supplies a lot of important information about interfaces, such as the status of the interfaces, statistics about packets sent and received, and a wide variety of error counters and configuration settings</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D237F0-8A82-4685-8172-FE24887C26AD}" type="slidenum">
              <a:rPr lang="en-US" smtClean="0"/>
              <a:pPr eaLnBrk="1" hangingPunct="1"/>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No or Bad IP Address</a:t>
            </a:r>
          </a:p>
        </p:txBody>
      </p:sp>
      <p:sp>
        <p:nvSpPr>
          <p:cNvPr id="7373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37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5A0EFC-1244-4223-AF49-BBE8F4298E2C}" type="slidenum">
              <a:rPr lang="en-US" smtClean="0"/>
              <a:pPr eaLnBrk="1" hangingPunct="1"/>
              <a:t>70</a:t>
            </a:fld>
            <a:endParaRPr lang="en-US" smtClean="0"/>
          </a:p>
        </p:txBody>
      </p:sp>
      <p:sp>
        <p:nvSpPr>
          <p:cNvPr id="73733" name="Text Placeholder 4"/>
          <p:cNvSpPr>
            <a:spLocks noGrp="1"/>
          </p:cNvSpPr>
          <p:nvPr>
            <p:ph type="body" idx="4294967295"/>
          </p:nvPr>
        </p:nvSpPr>
        <p:spPr/>
        <p:txBody>
          <a:bodyPr/>
          <a:lstStyle/>
          <a:p>
            <a:pPr lvl="2"/>
            <a:r>
              <a:rPr lang="en-US" smtClean="0"/>
              <a:t>Improper Configuration</a:t>
            </a:r>
          </a:p>
          <a:p>
            <a:pPr lvl="3"/>
            <a:r>
              <a:rPr lang="en-US" smtClean="0"/>
              <a:t>If two or more hosts are improperly configured to share the same IP address, each responds to the ARP</a:t>
            </a:r>
          </a:p>
          <a:p>
            <a:pPr lvl="3"/>
            <a:r>
              <a:rPr lang="en-US" smtClean="0"/>
              <a:t>Each responding host will answer with its own unique MAC address and the duplicated IP address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Cannot Connect</a:t>
            </a:r>
          </a:p>
        </p:txBody>
      </p:sp>
      <p:sp>
        <p:nvSpPr>
          <p:cNvPr id="747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B01596-C7DA-4715-9419-334FF9CCA7C5}" type="slidenum">
              <a:rPr lang="en-US" smtClean="0"/>
              <a:pPr eaLnBrk="1" hangingPunct="1"/>
              <a:t>71</a:t>
            </a:fld>
            <a:endParaRPr lang="en-US" smtClean="0"/>
          </a:p>
        </p:txBody>
      </p:sp>
      <p:sp>
        <p:nvSpPr>
          <p:cNvPr id="74757" name="Text Placeholder 4"/>
          <p:cNvSpPr>
            <a:spLocks noGrp="1"/>
          </p:cNvSpPr>
          <p:nvPr>
            <p:ph type="body" idx="4294967295"/>
          </p:nvPr>
        </p:nvSpPr>
        <p:spPr/>
        <p:txBody>
          <a:bodyPr/>
          <a:lstStyle/>
          <a:p>
            <a:r>
              <a:rPr lang="en-US" smtClean="0"/>
              <a:t>If a connection cannot be made to the resource needed the source of the problem can be local or remote</a:t>
            </a:r>
          </a:p>
          <a:p>
            <a:r>
              <a:rPr lang="en-US" smtClean="0"/>
              <a:t>To check for local problems</a:t>
            </a:r>
          </a:p>
          <a:p>
            <a:pPr lvl="1"/>
            <a:r>
              <a:rPr lang="en-US" smtClean="0"/>
              <a:t>See if another user id and password work</a:t>
            </a:r>
          </a:p>
          <a:p>
            <a:pPr lvl="1"/>
            <a:r>
              <a:rPr lang="en-US" smtClean="0"/>
              <a:t>Observe the user logging in to check the procedure being used</a:t>
            </a:r>
          </a:p>
          <a:p>
            <a:pPr lvl="1"/>
            <a:r>
              <a:rPr lang="en-US" smtClean="0"/>
              <a:t>Determine which NIC is being used, wired or wireless, which one should be used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Cannot Connect</a:t>
            </a:r>
          </a:p>
        </p:txBody>
      </p:sp>
      <p:sp>
        <p:nvSpPr>
          <p:cNvPr id="757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5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30E1F6-8C5C-463E-8E3A-63ED8EA1FFC6}" type="slidenum">
              <a:rPr lang="en-US" smtClean="0"/>
              <a:pPr eaLnBrk="1" hangingPunct="1"/>
              <a:t>72</a:t>
            </a:fld>
            <a:endParaRPr lang="en-US" smtClean="0"/>
          </a:p>
        </p:txBody>
      </p:sp>
      <p:sp>
        <p:nvSpPr>
          <p:cNvPr id="75781" name="Text Placeholder 4"/>
          <p:cNvSpPr>
            <a:spLocks noGrp="1"/>
          </p:cNvSpPr>
          <p:nvPr>
            <p:ph type="body" idx="4294967295"/>
          </p:nvPr>
        </p:nvSpPr>
        <p:spPr/>
        <p:txBody>
          <a:bodyPr/>
          <a:lstStyle/>
          <a:p>
            <a:pPr lvl="1"/>
            <a:r>
              <a:rPr lang="en-US" smtClean="0"/>
              <a:t>Ensure the port in use is in the correct VLAN</a:t>
            </a:r>
          </a:p>
          <a:p>
            <a:r>
              <a:rPr lang="en-US" smtClean="0"/>
              <a:t>To check for remote problems</a:t>
            </a:r>
          </a:p>
          <a:p>
            <a:pPr lvl="1"/>
            <a:r>
              <a:rPr lang="en-US" smtClean="0"/>
              <a:t>Look for a failed upstream connection</a:t>
            </a:r>
          </a:p>
          <a:p>
            <a:pPr lvl="1"/>
            <a:r>
              <a:rPr lang="en-US" smtClean="0"/>
              <a:t>See if the wrong route is being advertised</a:t>
            </a:r>
          </a:p>
          <a:p>
            <a:pPr lvl="1"/>
            <a:r>
              <a:rPr lang="en-US" smtClean="0"/>
              <a:t>Look for a broadcast storm</a:t>
            </a:r>
          </a:p>
          <a:p>
            <a:pPr lvl="1"/>
            <a:r>
              <a:rPr lang="en-US" smtClean="0"/>
              <a:t>Check the firewall configuration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Connection Dropped</a:t>
            </a:r>
          </a:p>
        </p:txBody>
      </p:sp>
      <p:sp>
        <p:nvSpPr>
          <p:cNvPr id="768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6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908F9A-4D08-42B4-ADD8-723351453A2A}" type="slidenum">
              <a:rPr lang="en-US" smtClean="0"/>
              <a:pPr eaLnBrk="1" hangingPunct="1"/>
              <a:t>73</a:t>
            </a:fld>
            <a:endParaRPr lang="en-US" smtClean="0"/>
          </a:p>
        </p:txBody>
      </p:sp>
      <p:sp>
        <p:nvSpPr>
          <p:cNvPr id="76805" name="Text Placeholder 4"/>
          <p:cNvSpPr>
            <a:spLocks noGrp="1"/>
          </p:cNvSpPr>
          <p:nvPr>
            <p:ph type="body" idx="4294967295"/>
          </p:nvPr>
        </p:nvSpPr>
        <p:spPr/>
        <p:txBody>
          <a:bodyPr/>
          <a:lstStyle/>
          <a:p>
            <a:r>
              <a:rPr lang="en-US" smtClean="0"/>
              <a:t>If the network connection is lost after the initial connection</a:t>
            </a:r>
          </a:p>
          <a:p>
            <a:pPr lvl="1"/>
            <a:r>
              <a:rPr lang="en-US" smtClean="0"/>
              <a:t>Look for errors on the port</a:t>
            </a:r>
          </a:p>
          <a:p>
            <a:pPr lvl="1"/>
            <a:r>
              <a:rPr lang="en-US" smtClean="0"/>
              <a:t>Check the duplex settings on both ends</a:t>
            </a:r>
          </a:p>
          <a:p>
            <a:pPr lvl="1"/>
            <a:r>
              <a:rPr lang="en-US" smtClean="0"/>
              <a:t>Check the speed settings on both ends</a:t>
            </a:r>
          </a:p>
          <a:p>
            <a:pPr lvl="1"/>
            <a:r>
              <a:rPr lang="en-US" smtClean="0"/>
              <a:t>Look for a misconfigured spanning tree layout</a:t>
            </a:r>
          </a:p>
          <a:p>
            <a:pPr lvl="1"/>
            <a:r>
              <a:rPr lang="en-US" smtClean="0"/>
              <a:t>Test for EMI interference</a:t>
            </a:r>
          </a:p>
          <a:p>
            <a:pPr lvl="1"/>
            <a:r>
              <a:rPr lang="en-US" smtClean="0"/>
              <a:t>See if an application is using too many resources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Connection Dropped</a:t>
            </a:r>
          </a:p>
        </p:txBody>
      </p:sp>
      <p:sp>
        <p:nvSpPr>
          <p:cNvPr id="778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7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FCCB60-DD92-4862-826E-EB1FDDD63C9B}" type="slidenum">
              <a:rPr lang="en-US" smtClean="0"/>
              <a:pPr eaLnBrk="1" hangingPunct="1"/>
              <a:t>74</a:t>
            </a:fld>
            <a:endParaRPr lang="en-US" smtClean="0"/>
          </a:p>
        </p:txBody>
      </p:sp>
      <p:sp>
        <p:nvSpPr>
          <p:cNvPr id="77829" name="Text Placeholder 4"/>
          <p:cNvSpPr>
            <a:spLocks noGrp="1"/>
          </p:cNvSpPr>
          <p:nvPr>
            <p:ph type="body" idx="4294967295"/>
          </p:nvPr>
        </p:nvSpPr>
        <p:spPr/>
        <p:txBody>
          <a:bodyPr/>
          <a:lstStyle/>
          <a:p>
            <a:pPr lvl="1"/>
            <a:r>
              <a:rPr lang="en-US" smtClean="0"/>
              <a:t>Look for a loose connection somewhere in the link to the resource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Poor Performance</a:t>
            </a:r>
          </a:p>
        </p:txBody>
      </p:sp>
      <p:sp>
        <p:nvSpPr>
          <p:cNvPr id="788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8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74F310-8E14-48BA-BA3E-FE66B2816681}" type="slidenum">
              <a:rPr lang="en-US" smtClean="0"/>
              <a:pPr eaLnBrk="1" hangingPunct="1"/>
              <a:t>75</a:t>
            </a:fld>
            <a:endParaRPr lang="en-US" smtClean="0"/>
          </a:p>
        </p:txBody>
      </p:sp>
      <p:sp>
        <p:nvSpPr>
          <p:cNvPr id="5" name="Text Placeholder 4"/>
          <p:cNvSpPr>
            <a:spLocks noGrp="1"/>
          </p:cNvSpPr>
          <p:nvPr>
            <p:ph type="body" idx="4294967295"/>
          </p:nvPr>
        </p:nvSpPr>
        <p:spPr/>
        <p:txBody>
          <a:bodyPr/>
          <a:lstStyle/>
          <a:p>
            <a:pPr>
              <a:defRPr/>
            </a:pPr>
            <a:r>
              <a:rPr lang="en-US" dirty="0" smtClean="0"/>
              <a:t>Poor performance is usually manifested by complaints that the network is slow</a:t>
            </a:r>
          </a:p>
          <a:p>
            <a:pPr>
              <a:defRPr/>
            </a:pPr>
            <a:r>
              <a:rPr lang="en-US" dirty="0" smtClean="0"/>
              <a:t>In addition to the cannot connect and dropped connection procedures check</a:t>
            </a:r>
          </a:p>
          <a:p>
            <a:pPr lvl="1">
              <a:defRPr/>
            </a:pPr>
            <a:r>
              <a:rPr lang="en-US" dirty="0" smtClean="0">
                <a:ea typeface="+mn-ea"/>
                <a:cs typeface="+mn-cs"/>
              </a:rPr>
              <a:t>That nothing has been recently changed on the problem station, or on the server, or service that may have caused this problem, such as reconfiguring or adding new software or hardware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Poor Performance</a:t>
            </a:r>
          </a:p>
        </p:txBody>
      </p:sp>
      <p:sp>
        <p:nvSpPr>
          <p:cNvPr id="798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798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79899D-8810-4ACE-B79A-486A96880253}" type="slidenum">
              <a:rPr lang="en-US" smtClean="0"/>
              <a:pPr eaLnBrk="1" hangingPunct="1"/>
              <a:t>76</a:t>
            </a:fld>
            <a:endParaRPr lang="en-US" smtClean="0"/>
          </a:p>
        </p:txBody>
      </p:sp>
      <p:sp>
        <p:nvSpPr>
          <p:cNvPr id="5" name="Text Placeholder 4"/>
          <p:cNvSpPr>
            <a:spLocks noGrp="1"/>
          </p:cNvSpPr>
          <p:nvPr>
            <p:ph type="body" idx="4294967295"/>
          </p:nvPr>
        </p:nvSpPr>
        <p:spPr/>
        <p:txBody>
          <a:bodyPr/>
          <a:lstStyle/>
          <a:p>
            <a:pPr lvl="1">
              <a:defRPr/>
            </a:pPr>
            <a:r>
              <a:rPr lang="en-US" dirty="0" smtClean="0">
                <a:ea typeface="+mn-ea"/>
                <a:cs typeface="+mn-cs"/>
              </a:rPr>
              <a:t>Eliminate potential station memory allocation problems and software conflicts on the station by unloading all but the minimum software required to operate a test application across the network</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Poor Performance</a:t>
            </a:r>
          </a:p>
        </p:txBody>
      </p:sp>
      <p:sp>
        <p:nvSpPr>
          <p:cNvPr id="808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09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6736B4-1CBC-4B2B-8095-56AF308BEE33}" type="slidenum">
              <a:rPr lang="en-US" smtClean="0"/>
              <a:pPr eaLnBrk="1" hangingPunct="1"/>
              <a:t>77</a:t>
            </a:fld>
            <a:endParaRPr lang="en-US" smtClean="0"/>
          </a:p>
        </p:txBody>
      </p:sp>
      <p:sp>
        <p:nvSpPr>
          <p:cNvPr id="5" name="Text Placeholder 4"/>
          <p:cNvSpPr>
            <a:spLocks noGrp="1"/>
          </p:cNvSpPr>
          <p:nvPr>
            <p:ph type="body" idx="4294967295"/>
          </p:nvPr>
        </p:nvSpPr>
        <p:spPr/>
        <p:txBody>
          <a:bodyPr/>
          <a:lstStyle/>
          <a:p>
            <a:pPr lvl="1">
              <a:defRPr/>
            </a:pPr>
            <a:r>
              <a:rPr lang="en-US" dirty="0" smtClean="0">
                <a:ea typeface="+mn-ea"/>
                <a:cs typeface="+mn-cs"/>
              </a:rPr>
              <a:t>Test the user’s station for viruses and look for applications that are consuming disproportionate amounts of the microprocessor resources or hanging the system long enough to exceed connection timers</a:t>
            </a:r>
            <a:endParaRPr lang="en-US" dirty="0" smtClean="0"/>
          </a:p>
          <a:p>
            <a:pPr lvl="2">
              <a:defRPr/>
            </a:pPr>
            <a:r>
              <a:rPr lang="en-US" dirty="0" smtClean="0">
                <a:ea typeface="+mn-ea"/>
                <a:cs typeface="+mn-cs"/>
              </a:rPr>
              <a:t>For this test disable any virus checking or security software, but re-enable it immediately after the test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Poor Performance</a:t>
            </a:r>
          </a:p>
        </p:txBody>
      </p:sp>
      <p:sp>
        <p:nvSpPr>
          <p:cNvPr id="819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19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998AAC-3E0E-4289-A8C4-B6BD6C429F1E}" type="slidenum">
              <a:rPr lang="en-US" smtClean="0"/>
              <a:pPr eaLnBrk="1" hangingPunct="1"/>
              <a:t>78</a:t>
            </a:fld>
            <a:endParaRPr lang="en-US" smtClean="0"/>
          </a:p>
        </p:txBody>
      </p:sp>
      <p:sp>
        <p:nvSpPr>
          <p:cNvPr id="81925" name="Text Placeholder 4"/>
          <p:cNvSpPr>
            <a:spLocks noGrp="1"/>
          </p:cNvSpPr>
          <p:nvPr>
            <p:ph type="body" idx="4294967295"/>
          </p:nvPr>
        </p:nvSpPr>
        <p:spPr/>
        <p:txBody>
          <a:bodyPr/>
          <a:lstStyle/>
          <a:p>
            <a:r>
              <a:rPr lang="en-US" smtClean="0"/>
              <a:t>Check the speed and duplex settings as the autonegotiation process may not have connected the switch port and the NIC as the correct speed and duplex setting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Duplex Mismatches</a:t>
            </a:r>
          </a:p>
        </p:txBody>
      </p:sp>
      <p:sp>
        <p:nvSpPr>
          <p:cNvPr id="829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29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E08036-626A-466D-8DE6-58A9A168A872}" type="slidenum">
              <a:rPr lang="en-US" smtClean="0"/>
              <a:pPr eaLnBrk="1" hangingPunct="1"/>
              <a:t>79</a:t>
            </a:fld>
            <a:endParaRPr lang="en-US" smtClean="0"/>
          </a:p>
        </p:txBody>
      </p:sp>
      <p:sp>
        <p:nvSpPr>
          <p:cNvPr id="82949" name="Text Placeholder 4"/>
          <p:cNvSpPr>
            <a:spLocks noGrp="1"/>
          </p:cNvSpPr>
          <p:nvPr>
            <p:ph type="body" idx="4294967295"/>
          </p:nvPr>
        </p:nvSpPr>
        <p:spPr/>
        <p:txBody>
          <a:bodyPr/>
          <a:lstStyle/>
          <a:p>
            <a:r>
              <a:rPr lang="en-US" smtClean="0"/>
              <a:t>On any device and especially on switches a duplex mismatch can be difficult to detect</a:t>
            </a:r>
          </a:p>
          <a:p>
            <a:r>
              <a:rPr lang="en-US" smtClean="0"/>
              <a:t>When the interface is examined using the show interfaces status command the state will show up/up since the port will work, but just not well</a:t>
            </a:r>
          </a:p>
          <a:p>
            <a:r>
              <a:rPr lang="en-US" smtClean="0"/>
              <a:t>The only wall to check for this is to check the duplex settings on each 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Show Interfaces Command</a:t>
            </a:r>
          </a:p>
        </p:txBody>
      </p:sp>
      <p:sp>
        <p:nvSpPr>
          <p:cNvPr id="3" name="Content Placeholder 2"/>
          <p:cNvSpPr>
            <a:spLocks noGrp="1"/>
          </p:cNvSpPr>
          <p:nvPr>
            <p:ph idx="1"/>
          </p:nvPr>
        </p:nvSpPr>
        <p:spPr/>
        <p:txBody>
          <a:bodyPr/>
          <a:lstStyle/>
          <a:p>
            <a:pPr>
              <a:defRPr/>
            </a:pPr>
            <a:r>
              <a:rPr lang="en-US" dirty="0" smtClean="0"/>
              <a:t>You can see the many variations of the show interfaces command by using the show interfaces ? command on a router CLI</a:t>
            </a:r>
          </a:p>
          <a:p>
            <a:pPr>
              <a:defRPr/>
            </a:pPr>
            <a:r>
              <a:rPr lang="en-US" dirty="0" smtClean="0"/>
              <a:t>The following three are the main variations</a:t>
            </a:r>
          </a:p>
          <a:p>
            <a:pPr lvl="1">
              <a:defRPr/>
            </a:pPr>
            <a:r>
              <a:rPr lang="en-US" dirty="0" smtClean="0">
                <a:ea typeface="+mn-ea"/>
                <a:cs typeface="+mn-cs"/>
              </a:rPr>
              <a:t>show interfaces</a:t>
            </a:r>
            <a:endParaRPr lang="en-US" dirty="0" smtClean="0"/>
          </a:p>
          <a:p>
            <a:pPr lvl="1">
              <a:defRPr/>
            </a:pPr>
            <a:r>
              <a:rPr lang="en-US" dirty="0" smtClean="0">
                <a:ea typeface="+mn-ea"/>
                <a:cs typeface="+mn-cs"/>
              </a:rPr>
              <a:t>show interfaces type number</a:t>
            </a:r>
            <a:endParaRPr lang="en-US" dirty="0" smtClean="0"/>
          </a:p>
          <a:p>
            <a:pPr lvl="1">
              <a:defRPr/>
            </a:pPr>
            <a:r>
              <a:rPr lang="en-US" dirty="0" smtClean="0">
                <a:ea typeface="+mn-ea"/>
                <a:cs typeface="+mn-cs"/>
              </a:rPr>
              <a:t>show interfaces description</a:t>
            </a:r>
            <a:endParaRPr lang="en-US" dirty="0"/>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3B67FA-C89B-42A0-8857-B00C57C9FA48}"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Duplex Mismatches</a:t>
            </a:r>
          </a:p>
        </p:txBody>
      </p:sp>
      <p:sp>
        <p:nvSpPr>
          <p:cNvPr id="839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B99224-B0E2-4F0E-9A37-6269E7C3918C}" type="slidenum">
              <a:rPr lang="en-US" smtClean="0"/>
              <a:pPr eaLnBrk="1" hangingPunct="1"/>
              <a:t>80</a:t>
            </a:fld>
            <a:endParaRPr lang="en-US" smtClean="0"/>
          </a:p>
        </p:txBody>
      </p:sp>
      <p:sp>
        <p:nvSpPr>
          <p:cNvPr id="83973" name="Text Placeholder 4"/>
          <p:cNvSpPr>
            <a:spLocks noGrp="1"/>
          </p:cNvSpPr>
          <p:nvPr>
            <p:ph type="body" idx="4294967295"/>
          </p:nvPr>
        </p:nvSpPr>
        <p:spPr/>
        <p:txBody>
          <a:bodyPr/>
          <a:lstStyle/>
          <a:p>
            <a:r>
              <a:rPr lang="en-US" smtClean="0"/>
              <a:t>Then watch for increasing collision and late collision counters see in the show interfaces command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Cabling Problems</a:t>
            </a:r>
          </a:p>
        </p:txBody>
      </p:sp>
      <p:sp>
        <p:nvSpPr>
          <p:cNvPr id="849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4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B87B65-A3D6-4779-94E8-6790D0DC7DDA}" type="slidenum">
              <a:rPr lang="en-US" smtClean="0"/>
              <a:pPr eaLnBrk="1" hangingPunct="1"/>
              <a:t>81</a:t>
            </a:fld>
            <a:endParaRPr lang="en-US" smtClean="0"/>
          </a:p>
        </p:txBody>
      </p:sp>
      <p:sp>
        <p:nvSpPr>
          <p:cNvPr id="84997" name="Text Placeholder 4"/>
          <p:cNvSpPr>
            <a:spLocks noGrp="1"/>
          </p:cNvSpPr>
          <p:nvPr>
            <p:ph type="body" idx="4294967295"/>
          </p:nvPr>
        </p:nvSpPr>
        <p:spPr/>
        <p:txBody>
          <a:bodyPr/>
          <a:lstStyle/>
          <a:p>
            <a:r>
              <a:rPr lang="en-US" smtClean="0"/>
              <a:t>When the CRC counters seen in the show interfaces command for a port increase then a cabling or other hardware problem is likely the cause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Common Layer 1 Problems</a:t>
            </a:r>
          </a:p>
        </p:txBody>
      </p:sp>
      <p:sp>
        <p:nvSpPr>
          <p:cNvPr id="860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6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A235D-6EDC-44B8-9866-5115B651B33D}" type="slidenum">
              <a:rPr lang="en-US" smtClean="0"/>
              <a:pPr eaLnBrk="1" hangingPunct="1"/>
              <a:t>82</a:t>
            </a:fld>
            <a:endParaRPr lang="en-US" smtClean="0"/>
          </a:p>
        </p:txBody>
      </p:sp>
      <p:sp>
        <p:nvSpPr>
          <p:cNvPr id="86021" name="Text Placeholder 4"/>
          <p:cNvSpPr>
            <a:spLocks noGrp="1"/>
          </p:cNvSpPr>
          <p:nvPr>
            <p:ph type="body" idx="4294967295"/>
          </p:nvPr>
        </p:nvSpPr>
        <p:spPr/>
        <p:txBody>
          <a:bodyPr/>
          <a:lstStyle/>
          <a:p>
            <a:r>
              <a:rPr lang="en-US" smtClean="0"/>
              <a:t>Here is a table from the Wendell Odom ICND1 book that list the common layer 1 problems seen on ports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Common Layer 1 Problems</a:t>
            </a:r>
          </a:p>
        </p:txBody>
      </p:sp>
      <p:sp>
        <p:nvSpPr>
          <p:cNvPr id="870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7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47885-D657-45C9-9241-0F5761C1D541}" type="slidenum">
              <a:rPr lang="en-US" smtClean="0"/>
              <a:pPr eaLnBrk="1" hangingPunct="1"/>
              <a:t>83</a:t>
            </a:fld>
            <a:endParaRPr lang="en-US" smtClean="0"/>
          </a:p>
        </p:txBody>
      </p:sp>
      <p:pic>
        <p:nvPicPr>
          <p:cNvPr id="87045" name="Picture 2"/>
          <p:cNvPicPr>
            <a:picLocks noChangeAspect="1" noChangeArrowheads="1"/>
          </p:cNvPicPr>
          <p:nvPr/>
        </p:nvPicPr>
        <p:blipFill>
          <a:blip r:embed="rId2">
            <a:extLst>
              <a:ext uri="{28A0092B-C50C-407E-A947-70E740481C1C}">
                <a14:useLocalDpi xmlns:a14="http://schemas.microsoft.com/office/drawing/2010/main" val="0"/>
              </a:ext>
            </a:extLst>
          </a:blip>
          <a:srcRect l="12846" t="43520" r="14410" b="23380"/>
          <a:stretch>
            <a:fillRect/>
          </a:stretch>
        </p:blipFill>
        <p:spPr bwMode="auto">
          <a:xfrm>
            <a:off x="990600" y="1752600"/>
            <a:ext cx="7094538"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Poor Performance</a:t>
            </a:r>
          </a:p>
        </p:txBody>
      </p:sp>
      <p:sp>
        <p:nvSpPr>
          <p:cNvPr id="880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8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E0AEEE-607C-44C1-A9BB-5CFA0664DAA9}" type="slidenum">
              <a:rPr lang="en-US" smtClean="0"/>
              <a:pPr eaLnBrk="1" hangingPunct="1"/>
              <a:t>84</a:t>
            </a:fld>
            <a:endParaRPr lang="en-US" smtClean="0"/>
          </a:p>
        </p:txBody>
      </p:sp>
      <p:sp>
        <p:nvSpPr>
          <p:cNvPr id="88069" name="Text Placeholder 4"/>
          <p:cNvSpPr>
            <a:spLocks noGrp="1"/>
          </p:cNvSpPr>
          <p:nvPr>
            <p:ph type="body" idx="4294967295"/>
          </p:nvPr>
        </p:nvSpPr>
        <p:spPr/>
        <p:txBody>
          <a:bodyPr/>
          <a:lstStyle/>
          <a:p>
            <a:r>
              <a:rPr lang="en-US" smtClean="0"/>
              <a:t>The most common reasons for slow or poor performance include overloaded or underpowered servers, unsuitable switch or router configurations, traffic congestion on a low capacity link, and chronic frame loss</a:t>
            </a:r>
          </a:p>
          <a:p>
            <a:r>
              <a:rPr lang="en-US" smtClean="0"/>
              <a:t>Tiered applications may suffer poor performance when any one of the servers in the tiered hierarchy suffers delays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Exogenous Factors</a:t>
            </a:r>
          </a:p>
        </p:txBody>
      </p:sp>
      <p:sp>
        <p:nvSpPr>
          <p:cNvPr id="890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89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E1BAA0-8F59-4F57-9897-EFB1B458E4C0}" type="slidenum">
              <a:rPr lang="en-US" smtClean="0"/>
              <a:pPr eaLnBrk="1" hangingPunct="1"/>
              <a:t>85</a:t>
            </a:fld>
            <a:endParaRPr lang="en-US" smtClean="0"/>
          </a:p>
        </p:txBody>
      </p:sp>
      <p:sp>
        <p:nvSpPr>
          <p:cNvPr id="89093" name="Text Placeholder 4"/>
          <p:cNvSpPr>
            <a:spLocks noGrp="1"/>
          </p:cNvSpPr>
          <p:nvPr>
            <p:ph type="body" idx="4294967295"/>
          </p:nvPr>
        </p:nvSpPr>
        <p:spPr/>
        <p:txBody>
          <a:bodyPr/>
          <a:lstStyle/>
          <a:p>
            <a:r>
              <a:rPr lang="en-US" smtClean="0"/>
              <a:t>Also consider seemingly innocuous things that might impact the network, such as</a:t>
            </a:r>
          </a:p>
          <a:p>
            <a:pPr lvl="1"/>
            <a:r>
              <a:rPr lang="en-US" smtClean="0"/>
              <a:t>Temperature changes as heat is often a problem</a:t>
            </a:r>
          </a:p>
          <a:p>
            <a:pPr lvl="1"/>
            <a:r>
              <a:rPr lang="en-US" smtClean="0"/>
              <a:t>Electrical use from adjacent spaces – including nearby businesses, time of day, and influences from electronic sources</a:t>
            </a:r>
          </a:p>
          <a:p>
            <a:pPr lvl="1"/>
            <a:r>
              <a:rPr lang="en-US" smtClean="0"/>
              <a:t>Even the passage of an elevator, or use of a cordless phone, should be noted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Broadcast Storm</a:t>
            </a:r>
          </a:p>
        </p:txBody>
      </p:sp>
      <p:sp>
        <p:nvSpPr>
          <p:cNvPr id="9011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901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E5F721-F568-46C8-A7DF-3664C0ADA0CC}" type="slidenum">
              <a:rPr lang="en-US" smtClean="0"/>
              <a:pPr eaLnBrk="1" hangingPunct="1"/>
              <a:t>86</a:t>
            </a:fld>
            <a:endParaRPr lang="en-US" smtClean="0"/>
          </a:p>
        </p:txBody>
      </p:sp>
      <p:sp>
        <p:nvSpPr>
          <p:cNvPr id="90117" name="Text Placeholder 4"/>
          <p:cNvSpPr>
            <a:spLocks noGrp="1"/>
          </p:cNvSpPr>
          <p:nvPr>
            <p:ph type="body" idx="4294967295"/>
          </p:nvPr>
        </p:nvSpPr>
        <p:spPr/>
        <p:txBody>
          <a:bodyPr/>
          <a:lstStyle/>
          <a:p>
            <a:r>
              <a:rPr lang="en-US" smtClean="0"/>
              <a:t>There is no easy way to detect a broadcast storm as the nature of the storm is to produce such high utilization on all the links that getting access to the equipment to diagnose the problem is very difficult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Broadcast Storm</a:t>
            </a:r>
          </a:p>
        </p:txBody>
      </p:sp>
      <p:sp>
        <p:nvSpPr>
          <p:cNvPr id="9113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911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B69218-A555-4A63-A7B9-B9891F15BEDF}" type="slidenum">
              <a:rPr lang="en-US" smtClean="0"/>
              <a:pPr eaLnBrk="1" hangingPunct="1"/>
              <a:t>87</a:t>
            </a:fld>
            <a:endParaRPr lang="en-US" smtClean="0"/>
          </a:p>
        </p:txBody>
      </p:sp>
      <p:sp>
        <p:nvSpPr>
          <p:cNvPr id="91141" name="Text Placeholder 4"/>
          <p:cNvSpPr>
            <a:spLocks noGrp="1"/>
          </p:cNvSpPr>
          <p:nvPr>
            <p:ph type="body" idx="4294967295"/>
          </p:nvPr>
        </p:nvSpPr>
        <p:spPr/>
        <p:txBody>
          <a:bodyPr/>
          <a:lstStyle/>
          <a:p>
            <a:r>
              <a:rPr lang="en-US" smtClean="0"/>
              <a:t>About the only way to stop such as storm is to disconnect cables upstream from where the problem is being see until it stops</a:t>
            </a:r>
          </a:p>
          <a:p>
            <a:r>
              <a:rPr lang="en-US" smtClean="0"/>
              <a:t>STP should prevent this problem</a:t>
            </a:r>
          </a:p>
          <a:p>
            <a:r>
              <a:rPr lang="en-US" smtClean="0"/>
              <a:t>So check to see if it is in operation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Sources</a:t>
            </a:r>
          </a:p>
        </p:txBody>
      </p:sp>
      <p:sp>
        <p:nvSpPr>
          <p:cNvPr id="92163" name="Rectangle 3"/>
          <p:cNvSpPr>
            <a:spLocks noGrp="1" noChangeArrowheads="1"/>
          </p:cNvSpPr>
          <p:nvPr>
            <p:ph idx="1"/>
          </p:nvPr>
        </p:nvSpPr>
        <p:spPr/>
        <p:txBody>
          <a:bodyPr/>
          <a:lstStyle/>
          <a:p>
            <a:pPr eaLnBrk="1" hangingPunct="1"/>
            <a:r>
              <a:rPr lang="en-US" smtClean="0"/>
              <a:t>Several of the passages here are copied directly or adapted from several articles and books by Laura Chappell and a white paper and book on network troubleshooting from Fluke Networks</a:t>
            </a:r>
          </a:p>
        </p:txBody>
      </p:sp>
      <p:sp>
        <p:nvSpPr>
          <p:cNvPr id="921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921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24890B-8096-4C3B-89DF-32AFE4029BD3}"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p:txBody>
          <a:bodyPr/>
          <a:lstStyle/>
          <a:p>
            <a:pPr eaLnBrk="1" hangingPunct="1"/>
            <a:r>
              <a:rPr lang="en-US" smtClean="0"/>
              <a:t>For More Information</a:t>
            </a:r>
          </a:p>
        </p:txBody>
      </p:sp>
      <p:sp>
        <p:nvSpPr>
          <p:cNvPr id="93187" name="Rectangle 5"/>
          <p:cNvSpPr>
            <a:spLocks noGrp="1" noChangeArrowheads="1"/>
          </p:cNvSpPr>
          <p:nvPr>
            <p:ph idx="1"/>
          </p:nvPr>
        </p:nvSpPr>
        <p:spPr/>
        <p:txBody>
          <a:bodyPr/>
          <a:lstStyle/>
          <a:p>
            <a:pPr eaLnBrk="1" hangingPunct="1"/>
            <a:r>
              <a:rPr lang="en-US" smtClean="0"/>
              <a:t>Introduction to Network Analysis, 2nd Edition</a:t>
            </a:r>
          </a:p>
          <a:p>
            <a:pPr lvl="1" eaLnBrk="1" hangingPunct="1"/>
            <a:r>
              <a:rPr lang="en-US" smtClean="0"/>
              <a:t>Laura Chappell</a:t>
            </a:r>
          </a:p>
          <a:p>
            <a:pPr lvl="1" eaLnBrk="1" hangingPunct="1"/>
            <a:r>
              <a:rPr lang="en-US" smtClean="0"/>
              <a:t>ISBN 1-893939-36-7</a:t>
            </a:r>
          </a:p>
          <a:p>
            <a:pPr eaLnBrk="1" hangingPunct="1"/>
            <a:r>
              <a:rPr lang="en-US" smtClean="0"/>
              <a:t>Network Maintenance and Troubleshooting Guide</a:t>
            </a:r>
          </a:p>
          <a:p>
            <a:pPr lvl="1" eaLnBrk="1" hangingPunct="1"/>
            <a:r>
              <a:rPr lang="en-US" smtClean="0"/>
              <a:t>Neal Allen</a:t>
            </a:r>
          </a:p>
          <a:p>
            <a:pPr lvl="1" eaLnBrk="1" hangingPunct="1"/>
            <a:r>
              <a:rPr lang="en-US" smtClean="0"/>
              <a:t>ISBN 978-0-321-64741-2</a:t>
            </a:r>
          </a:p>
        </p:txBody>
      </p:sp>
      <p:sp>
        <p:nvSpPr>
          <p:cNvPr id="931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931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64AE8C-F699-4786-A043-210A7B940BB5}"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Lab</a:t>
            </a:r>
          </a:p>
        </p:txBody>
      </p:sp>
      <p:sp>
        <p:nvSpPr>
          <p:cNvPr id="11267" name="Content Placeholder 2"/>
          <p:cNvSpPr>
            <a:spLocks noGrp="1"/>
          </p:cNvSpPr>
          <p:nvPr>
            <p:ph idx="1"/>
          </p:nvPr>
        </p:nvSpPr>
        <p:spPr/>
        <p:txBody>
          <a:bodyPr/>
          <a:lstStyle/>
          <a:p>
            <a:r>
              <a:rPr lang="en-US" smtClean="0"/>
              <a:t>Start Packet Tracer</a:t>
            </a:r>
          </a:p>
          <a:p>
            <a:r>
              <a:rPr lang="en-US" smtClean="0"/>
              <a:t>Create the network shown in the following slide using RIP as the routing protocol</a:t>
            </a:r>
          </a:p>
          <a:p>
            <a:r>
              <a:rPr lang="en-US" smtClean="0"/>
              <a:t>Once this network is communicating we will use it to look at the output of several commands</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2E0D90-2ACB-4A3C-9EEA-546B0C90EB14}"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For More Information</a:t>
            </a:r>
          </a:p>
        </p:txBody>
      </p:sp>
      <p:sp>
        <p:nvSpPr>
          <p:cNvPr id="94211" name="Content Placeholder 2"/>
          <p:cNvSpPr>
            <a:spLocks noGrp="1"/>
          </p:cNvSpPr>
          <p:nvPr>
            <p:ph idx="1"/>
          </p:nvPr>
        </p:nvSpPr>
        <p:spPr/>
        <p:txBody>
          <a:bodyPr/>
          <a:lstStyle/>
          <a:p>
            <a:r>
              <a:rPr lang="en-US" smtClean="0"/>
              <a:t>Frontline LAN Troubleshooting Guide</a:t>
            </a:r>
          </a:p>
          <a:p>
            <a:pPr lvl="1"/>
            <a:r>
              <a:rPr lang="en-US" smtClean="0"/>
              <a:t>A white paper from Fluke</a:t>
            </a:r>
          </a:p>
          <a:p>
            <a:pPr lvl="1"/>
            <a:r>
              <a:rPr lang="en-US" smtClean="0"/>
              <a:t>2008</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Copyright 2005-2011  Kenneth M. Chipps Ph.D. www.chipps.com</a:t>
            </a:r>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5A9508-82FB-4C89-B7F0-8156035F5015}" type="slidenum">
              <a:rPr lang="en-US" smtClean="0"/>
              <a:pPr eaLnBrk="1" hangingPunct="1"/>
              <a:t>90</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5283</TotalTime>
  <Words>3710</Words>
  <Application>Microsoft Office PowerPoint</Application>
  <PresentationFormat>On-screen Show (4:3)</PresentationFormat>
  <Paragraphs>460</Paragraphs>
  <Slides>90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Courier New</vt:lpstr>
      <vt:lpstr>CiscoAcademy</vt:lpstr>
      <vt:lpstr>Device Problems Last Update 2011.07.01 1.5.0</vt:lpstr>
      <vt:lpstr>Objectives</vt:lpstr>
      <vt:lpstr>Configuration Problems</vt:lpstr>
      <vt:lpstr>Show Commands</vt:lpstr>
      <vt:lpstr>Show ip int brief</vt:lpstr>
      <vt:lpstr>Show ip int brief</vt:lpstr>
      <vt:lpstr>Show Interfaces Command</vt:lpstr>
      <vt:lpstr>Show Interfaces Command</vt:lpstr>
      <vt:lpstr>Lab</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vt:lpstr>
      <vt:lpstr>Show Interfaces for Layer 1</vt:lpstr>
      <vt:lpstr>Show Interfaces for Layer 2</vt:lpstr>
      <vt:lpstr>Examining the Routing Table</vt:lpstr>
      <vt:lpstr>Show IP Route</vt:lpstr>
      <vt:lpstr>Show IP Route</vt:lpstr>
      <vt:lpstr>Show IP Route</vt:lpstr>
      <vt:lpstr>Show IP Route</vt:lpstr>
      <vt:lpstr>Route Source and Destination </vt:lpstr>
      <vt:lpstr>Lab</vt:lpstr>
      <vt:lpstr>Checking for Routing Updates</vt:lpstr>
      <vt:lpstr>Checking for Routing Updates</vt:lpstr>
      <vt:lpstr>Checking for Routing Updates</vt:lpstr>
      <vt:lpstr>Last Routing Update</vt:lpstr>
      <vt:lpstr>Show IP Protocols</vt:lpstr>
      <vt:lpstr>Show Controllers Serial</vt:lpstr>
      <vt:lpstr>Lab</vt:lpstr>
      <vt:lpstr>Cisco Online Tools</vt:lpstr>
      <vt:lpstr>Error Message Decoder</vt:lpstr>
      <vt:lpstr>Error Message Decoder</vt:lpstr>
      <vt:lpstr>Error Message Decoder</vt:lpstr>
      <vt:lpstr>Error Messages</vt:lpstr>
      <vt:lpstr>Error Messages</vt:lpstr>
      <vt:lpstr>Error Message Decoder</vt:lpstr>
      <vt:lpstr>Error Message Decoder</vt:lpstr>
      <vt:lpstr>Output Interpreter</vt:lpstr>
      <vt:lpstr>Output Interpreter</vt:lpstr>
      <vt:lpstr>Routing Protocol Commands</vt:lpstr>
      <vt:lpstr>OSPF Commands</vt:lpstr>
      <vt:lpstr>OSPF Commands</vt:lpstr>
      <vt:lpstr>EIGRP Commands</vt:lpstr>
      <vt:lpstr>RIP Commands</vt:lpstr>
      <vt:lpstr>Show CDP Neighbors</vt:lpstr>
      <vt:lpstr>Show CDP Neighbors Detail</vt:lpstr>
      <vt:lpstr>Debug</vt:lpstr>
      <vt:lpstr>Debug</vt:lpstr>
      <vt:lpstr>Debug</vt:lpstr>
      <vt:lpstr>Lab</vt:lpstr>
      <vt:lpstr>Lab</vt:lpstr>
      <vt:lpstr>Common Problems</vt:lpstr>
      <vt:lpstr>No Link State</vt:lpstr>
      <vt:lpstr>No or Bad IP Address</vt:lpstr>
      <vt:lpstr>No or Bad IP Address</vt:lpstr>
      <vt:lpstr>No or Bad IP Address</vt:lpstr>
      <vt:lpstr>No or Bad IP Address</vt:lpstr>
      <vt:lpstr>No or Bad IP Address</vt:lpstr>
      <vt:lpstr>No or Bad IP Address</vt:lpstr>
      <vt:lpstr>Cannot Connect</vt:lpstr>
      <vt:lpstr>Cannot Connect</vt:lpstr>
      <vt:lpstr>Connection Dropped</vt:lpstr>
      <vt:lpstr>Connection Dropped</vt:lpstr>
      <vt:lpstr>Poor Performance</vt:lpstr>
      <vt:lpstr>Poor Performance</vt:lpstr>
      <vt:lpstr>Poor Performance</vt:lpstr>
      <vt:lpstr>Poor Performance</vt:lpstr>
      <vt:lpstr>Duplex Mismatches</vt:lpstr>
      <vt:lpstr>Duplex Mismatches</vt:lpstr>
      <vt:lpstr>Cabling Problems</vt:lpstr>
      <vt:lpstr>Common Layer 1 Problems</vt:lpstr>
      <vt:lpstr>Common Layer 1 Problems</vt:lpstr>
      <vt:lpstr>Poor Performance</vt:lpstr>
      <vt:lpstr>Exogenous Factors</vt:lpstr>
      <vt:lpstr>Broadcast Storm</vt:lpstr>
      <vt:lpstr>Broadcast Storm</vt:lpstr>
      <vt:lpstr>Sources</vt:lpstr>
      <vt:lpstr>For More Information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Device Problems</dc:title>
  <dc:creator>Kenneth M. Chipps Ph.D.</dc:creator>
  <cp:lastModifiedBy>Kenneth M. Chipps Ph.D.</cp:lastModifiedBy>
  <cp:revision>237</cp:revision>
  <cp:lastPrinted>2011-07-02T00:44:06Z</cp:lastPrinted>
  <dcterms:created xsi:type="dcterms:W3CDTF">2003-04-24T20:41:57Z</dcterms:created>
  <dcterms:modified xsi:type="dcterms:W3CDTF">2012-11-16T00:07:42Z</dcterms:modified>
</cp:coreProperties>
</file>