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1"/>
  </p:notesMasterIdLst>
  <p:sldIdLst>
    <p:sldId id="346" r:id="rId2"/>
    <p:sldId id="433" r:id="rId3"/>
    <p:sldId id="434" r:id="rId4"/>
    <p:sldId id="454" r:id="rId5"/>
    <p:sldId id="501" r:id="rId6"/>
    <p:sldId id="453" r:id="rId7"/>
    <p:sldId id="504" r:id="rId8"/>
    <p:sldId id="505" r:id="rId9"/>
    <p:sldId id="509" r:id="rId10"/>
    <p:sldId id="510" r:id="rId11"/>
    <p:sldId id="507" r:id="rId12"/>
    <p:sldId id="508" r:id="rId13"/>
    <p:sldId id="466" r:id="rId14"/>
    <p:sldId id="467" r:id="rId15"/>
    <p:sldId id="468" r:id="rId16"/>
    <p:sldId id="469" r:id="rId17"/>
    <p:sldId id="470" r:id="rId18"/>
    <p:sldId id="474" r:id="rId19"/>
    <p:sldId id="477" r:id="rId20"/>
    <p:sldId id="478" r:id="rId21"/>
    <p:sldId id="479" r:id="rId22"/>
    <p:sldId id="480" r:id="rId23"/>
    <p:sldId id="481" r:id="rId24"/>
    <p:sldId id="502" r:id="rId25"/>
    <p:sldId id="482" r:id="rId26"/>
    <p:sldId id="483" r:id="rId27"/>
    <p:sldId id="484" r:id="rId28"/>
    <p:sldId id="485" r:id="rId29"/>
    <p:sldId id="503" r:id="rId30"/>
    <p:sldId id="486" r:id="rId31"/>
    <p:sldId id="487" r:id="rId32"/>
    <p:sldId id="488" r:id="rId33"/>
    <p:sldId id="489" r:id="rId34"/>
    <p:sldId id="490" r:id="rId35"/>
    <p:sldId id="491" r:id="rId36"/>
    <p:sldId id="492" r:id="rId37"/>
    <p:sldId id="493" r:id="rId38"/>
    <p:sldId id="494" r:id="rId39"/>
    <p:sldId id="495" r:id="rId40"/>
    <p:sldId id="496" r:id="rId41"/>
    <p:sldId id="497" r:id="rId42"/>
    <p:sldId id="498" r:id="rId43"/>
    <p:sldId id="499" r:id="rId44"/>
    <p:sldId id="464" r:id="rId45"/>
    <p:sldId id="460" r:id="rId46"/>
    <p:sldId id="456" r:id="rId47"/>
    <p:sldId id="458" r:id="rId48"/>
    <p:sldId id="511" r:id="rId49"/>
    <p:sldId id="368" r:id="rId50"/>
    <p:sldId id="370" r:id="rId51"/>
    <p:sldId id="391" r:id="rId52"/>
    <p:sldId id="392" r:id="rId53"/>
    <p:sldId id="500" r:id="rId54"/>
    <p:sldId id="418" r:id="rId55"/>
    <p:sldId id="419" r:id="rId56"/>
    <p:sldId id="420" r:id="rId57"/>
    <p:sldId id="421" r:id="rId58"/>
    <p:sldId id="422" r:id="rId59"/>
    <p:sldId id="455" r:id="rId60"/>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54" autoAdjust="0"/>
  </p:normalViewPr>
  <p:slideViewPr>
    <p:cSldViewPr>
      <p:cViewPr varScale="1">
        <p:scale>
          <a:sx n="52" d="100"/>
          <a:sy n="52" d="100"/>
        </p:scale>
        <p:origin x="-948" y="-102"/>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328707"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dirty="0">
                <a:latin typeface="Arial" charset="0"/>
                <a:cs typeface="+mn-cs"/>
              </a:defRPr>
            </a:lvl1pPr>
          </a:lstStyle>
          <a:p>
            <a:pPr>
              <a:defRPr/>
            </a:pPr>
            <a:endParaRPr lang="en-US" dirty="0"/>
          </a:p>
        </p:txBody>
      </p:sp>
      <p:sp>
        <p:nvSpPr>
          <p:cNvPr id="84996"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9"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8710"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328711"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atin typeface="Arial" charset="0"/>
                <a:cs typeface="+mn-cs"/>
              </a:defRPr>
            </a:lvl1pPr>
          </a:lstStyle>
          <a:p>
            <a:pPr>
              <a:defRPr/>
            </a:pPr>
            <a:fld id="{71DDFE7E-7CE0-42CD-84A5-ACD1F01B85E3}" type="slidenum">
              <a:rPr lang="en-US"/>
              <a:pPr>
                <a:defRPr/>
              </a:pPr>
              <a:t>‹#›</a:t>
            </a:fld>
            <a:endParaRPr lang="en-US" dirty="0"/>
          </a:p>
        </p:txBody>
      </p:sp>
    </p:spTree>
    <p:extLst>
      <p:ext uri="{BB962C8B-B14F-4D97-AF65-F5344CB8AC3E}">
        <p14:creationId xmlns:p14="http://schemas.microsoft.com/office/powerpoint/2010/main" val="98509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32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p:spPr>
        <p:txBody>
          <a:bodyPr/>
          <a:lstStyle>
            <a:lvl1pPr>
              <a:defRPr sz="1400" dirty="0" smtClean="0"/>
            </a:lvl1pPr>
          </a:lstStyle>
          <a:p>
            <a:pPr>
              <a:defRPr/>
            </a:pPr>
            <a:r>
              <a:rPr lang="en-US" dirty="0" smtClean="0"/>
              <a:t>Copyright 2005-2013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C38F07F-56A7-43FE-949B-EBC92B40588D}" type="slidenum">
              <a:rPr lang="en-US"/>
              <a:pPr>
                <a:defRPr/>
              </a:pPr>
              <a:t>‹#›</a:t>
            </a:fld>
            <a:endParaRPr lang="en-US" dirty="0"/>
          </a:p>
        </p:txBody>
      </p:sp>
    </p:spTree>
    <p:extLst>
      <p:ext uri="{BB962C8B-B14F-4D97-AF65-F5344CB8AC3E}">
        <p14:creationId xmlns:p14="http://schemas.microsoft.com/office/powerpoint/2010/main" val="88419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F8C83B-018F-475D-B61F-8810E2E1C1DF}" type="slidenum">
              <a:rPr lang="en-US"/>
              <a:pPr>
                <a:defRPr/>
              </a:pPr>
              <a:t>‹#›</a:t>
            </a:fld>
            <a:endParaRPr lang="en-US" dirty="0"/>
          </a:p>
        </p:txBody>
      </p:sp>
    </p:spTree>
    <p:extLst>
      <p:ext uri="{BB962C8B-B14F-4D97-AF65-F5344CB8AC3E}">
        <p14:creationId xmlns:p14="http://schemas.microsoft.com/office/powerpoint/2010/main" val="171225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A2D1F70-BF43-4DFE-90E0-F7BE4CE78094}" type="slidenum">
              <a:rPr lang="en-US"/>
              <a:pPr>
                <a:defRPr/>
              </a:pPr>
              <a:t>‹#›</a:t>
            </a:fld>
            <a:endParaRPr lang="en-US" dirty="0"/>
          </a:p>
        </p:txBody>
      </p:sp>
    </p:spTree>
    <p:extLst>
      <p:ext uri="{BB962C8B-B14F-4D97-AF65-F5344CB8AC3E}">
        <p14:creationId xmlns:p14="http://schemas.microsoft.com/office/powerpoint/2010/main" val="92417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0AD0B3-221D-46BF-B138-BC2BE5F4E58B}" type="slidenum">
              <a:rPr lang="en-US"/>
              <a:pPr>
                <a:defRPr/>
              </a:pPr>
              <a:t>‹#›</a:t>
            </a:fld>
            <a:endParaRPr lang="en-US" dirty="0"/>
          </a:p>
        </p:txBody>
      </p:sp>
    </p:spTree>
    <p:extLst>
      <p:ext uri="{BB962C8B-B14F-4D97-AF65-F5344CB8AC3E}">
        <p14:creationId xmlns:p14="http://schemas.microsoft.com/office/powerpoint/2010/main" val="394557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A3ACA1A-5538-4E28-83F7-EFD0F91EA286}" type="slidenum">
              <a:rPr lang="en-US"/>
              <a:pPr>
                <a:defRPr/>
              </a:pPr>
              <a:t>‹#›</a:t>
            </a:fld>
            <a:endParaRPr lang="en-US" dirty="0"/>
          </a:p>
        </p:txBody>
      </p:sp>
    </p:spTree>
    <p:extLst>
      <p:ext uri="{BB962C8B-B14F-4D97-AF65-F5344CB8AC3E}">
        <p14:creationId xmlns:p14="http://schemas.microsoft.com/office/powerpoint/2010/main" val="218219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2005-2013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BB452F5-E4A9-4B36-86F2-712C2BCC181E}" type="slidenum">
              <a:rPr lang="en-US"/>
              <a:pPr>
                <a:defRPr/>
              </a:pPr>
              <a:t>‹#›</a:t>
            </a:fld>
            <a:endParaRPr lang="en-US" dirty="0"/>
          </a:p>
        </p:txBody>
      </p:sp>
    </p:spTree>
    <p:extLst>
      <p:ext uri="{BB962C8B-B14F-4D97-AF65-F5344CB8AC3E}">
        <p14:creationId xmlns:p14="http://schemas.microsoft.com/office/powerpoint/2010/main" val="250638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2005-2013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C7593A9-08D2-4281-9D95-9010911FD61F}" type="slidenum">
              <a:rPr lang="en-US"/>
              <a:pPr>
                <a:defRPr/>
              </a:pPr>
              <a:t>‹#›</a:t>
            </a:fld>
            <a:endParaRPr lang="en-US" dirty="0"/>
          </a:p>
        </p:txBody>
      </p:sp>
    </p:spTree>
    <p:extLst>
      <p:ext uri="{BB962C8B-B14F-4D97-AF65-F5344CB8AC3E}">
        <p14:creationId xmlns:p14="http://schemas.microsoft.com/office/powerpoint/2010/main" val="9982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2005-2013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29547D3-F30A-4DF1-A96A-A1EDB4911FB3}" type="slidenum">
              <a:rPr lang="en-US"/>
              <a:pPr>
                <a:defRPr/>
              </a:pPr>
              <a:t>‹#›</a:t>
            </a:fld>
            <a:endParaRPr lang="en-US" dirty="0"/>
          </a:p>
        </p:txBody>
      </p:sp>
    </p:spTree>
    <p:extLst>
      <p:ext uri="{BB962C8B-B14F-4D97-AF65-F5344CB8AC3E}">
        <p14:creationId xmlns:p14="http://schemas.microsoft.com/office/powerpoint/2010/main" val="373995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Copyright 2005-2013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0C95301-6988-40AE-A66A-0BF0CCC7D622}" type="slidenum">
              <a:rPr lang="en-US"/>
              <a:pPr>
                <a:defRPr/>
              </a:pPr>
              <a:t>‹#›</a:t>
            </a:fld>
            <a:endParaRPr lang="en-US" dirty="0"/>
          </a:p>
        </p:txBody>
      </p:sp>
    </p:spTree>
    <p:extLst>
      <p:ext uri="{BB962C8B-B14F-4D97-AF65-F5344CB8AC3E}">
        <p14:creationId xmlns:p14="http://schemas.microsoft.com/office/powerpoint/2010/main" val="343311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2005-2013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1E0DB7-B6A7-474A-A8E6-B1EDE8A05CD4}" type="slidenum">
              <a:rPr lang="en-US"/>
              <a:pPr>
                <a:defRPr/>
              </a:pPr>
              <a:t>‹#›</a:t>
            </a:fld>
            <a:endParaRPr lang="en-US" dirty="0"/>
          </a:p>
        </p:txBody>
      </p:sp>
    </p:spTree>
    <p:extLst>
      <p:ext uri="{BB962C8B-B14F-4D97-AF65-F5344CB8AC3E}">
        <p14:creationId xmlns:p14="http://schemas.microsoft.com/office/powerpoint/2010/main" val="2977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2005-2013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DBF173-3950-4C4A-8EF4-67A5042D787C}" type="slidenum">
              <a:rPr lang="en-US"/>
              <a:pPr>
                <a:defRPr/>
              </a:pPr>
              <a:t>‹#›</a:t>
            </a:fld>
            <a:endParaRPr lang="en-US" dirty="0"/>
          </a:p>
        </p:txBody>
      </p:sp>
    </p:spTree>
    <p:extLst>
      <p:ext uri="{BB962C8B-B14F-4D97-AF65-F5344CB8AC3E}">
        <p14:creationId xmlns:p14="http://schemas.microsoft.com/office/powerpoint/2010/main" val="62163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mn-cs"/>
              </a:defRPr>
            </a:lvl1pPr>
          </a:lstStyle>
          <a:p>
            <a:pPr>
              <a:defRPr/>
            </a:pPr>
            <a:endParaRPr lang="en-US" dirty="0"/>
          </a:p>
        </p:txBody>
      </p:sp>
      <p:sp>
        <p:nvSpPr>
          <p:cNvPr id="1310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latin typeface="Arial" charset="0"/>
                <a:cs typeface="+mn-cs"/>
              </a:defRPr>
            </a:lvl1pPr>
          </a:lstStyle>
          <a:p>
            <a:pPr>
              <a:defRPr/>
            </a:pPr>
            <a:r>
              <a:rPr lang="en-US" dirty="0" smtClean="0"/>
              <a:t>Copyright 2005-2013 Kenneth M. Chipps Ph.D. www.chipps.com</a:t>
            </a:r>
            <a:endParaRPr lang="en-US" dirty="0"/>
          </a:p>
        </p:txBody>
      </p:sp>
      <p:sp>
        <p:nvSpPr>
          <p:cNvPr id="1310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8B3D51EA-91EB-4F5A-BFC9-4B539B1017F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xfrm>
            <a:off x="2667000" y="6245225"/>
            <a:ext cx="4038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3075" name="Rectangle 2"/>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n-US" altLang="en-US" sz="3200" dirty="0"/>
          </a:p>
        </p:txBody>
      </p:sp>
      <p:sp>
        <p:nvSpPr>
          <p:cNvPr id="3076" name="Rectangle 3"/>
          <p:cNvSpPr>
            <a:spLocks noGrp="1" noChangeArrowheads="1"/>
          </p:cNvSpPr>
          <p:nvPr>
            <p:ph type="ctrTitle"/>
          </p:nvPr>
        </p:nvSpPr>
        <p:spPr/>
        <p:txBody>
          <a:bodyPr/>
          <a:lstStyle/>
          <a:p>
            <a:pPr eaLnBrk="1" hangingPunct="1"/>
            <a:r>
              <a:rPr lang="en-US" altLang="en-US" dirty="0" smtClean="0"/>
              <a:t>Testing Fiber Optic Media</a:t>
            </a:r>
            <a:br>
              <a:rPr lang="en-US" altLang="en-US" dirty="0" smtClean="0"/>
            </a:br>
            <a:r>
              <a:rPr lang="en-US" sz="2400" dirty="0" smtClean="0"/>
              <a:t>Last Update 2013.08.03</a:t>
            </a:r>
            <a:br>
              <a:rPr lang="en-US" sz="2400" dirty="0" smtClean="0"/>
            </a:br>
            <a:r>
              <a:rPr lang="en-US" sz="2400" dirty="0" smtClean="0"/>
              <a:t>2.0.0</a:t>
            </a:r>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E4C956-7565-46E4-88CF-3EAD64554A10}" type="slidenum">
              <a:rPr lang="en-US" smtClean="0"/>
              <a:pPr eaLnBrk="1" hangingPunct="1"/>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Jumper Test</a:t>
            </a:r>
            <a:endParaRPr lang="en-US" dirty="0"/>
          </a:p>
        </p:txBody>
      </p:sp>
      <p:sp>
        <p:nvSpPr>
          <p:cNvPr id="3" name="Content Placeholder 2"/>
          <p:cNvSpPr>
            <a:spLocks noGrp="1"/>
          </p:cNvSpPr>
          <p:nvPr>
            <p:ph idx="1"/>
          </p:nvPr>
        </p:nvSpPr>
        <p:spPr/>
        <p:txBody>
          <a:bodyPr/>
          <a:lstStyle/>
          <a:p>
            <a:r>
              <a:rPr lang="en-US" baseline="0" dirty="0" smtClean="0"/>
              <a:t>That way we know that the value displayed is all permanent link loss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10</a:t>
            </a:fld>
            <a:endParaRPr lang="en-US" dirty="0"/>
          </a:p>
        </p:txBody>
      </p:sp>
    </p:spTree>
    <p:extLst>
      <p:ext uri="{BB962C8B-B14F-4D97-AF65-F5344CB8AC3E}">
        <p14:creationId xmlns:p14="http://schemas.microsoft.com/office/powerpoint/2010/main" val="444454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a:t>
            </a:r>
            <a:r>
              <a:rPr lang="en-US" baseline="0" dirty="0" smtClean="0"/>
              <a:t> Jumper Test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11</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49" t="19592" r="37188" b="15204"/>
          <a:stretch/>
        </p:blipFill>
        <p:spPr bwMode="auto">
          <a:xfrm>
            <a:off x="1641964" y="1600200"/>
            <a:ext cx="5749436" cy="449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973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Jumper Test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12</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38" t="33385" r="23750" b="19906"/>
          <a:stretch/>
        </p:blipFill>
        <p:spPr bwMode="auto">
          <a:xfrm>
            <a:off x="495293" y="1657337"/>
            <a:ext cx="8219612" cy="380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503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Testing Tools</a:t>
            </a:r>
          </a:p>
        </p:txBody>
      </p:sp>
      <p:sp>
        <p:nvSpPr>
          <p:cNvPr id="25603" name="Content Placeholder 2"/>
          <p:cNvSpPr>
            <a:spLocks noGrp="1"/>
          </p:cNvSpPr>
          <p:nvPr>
            <p:ph idx="1"/>
          </p:nvPr>
        </p:nvSpPr>
        <p:spPr/>
        <p:txBody>
          <a:bodyPr/>
          <a:lstStyle/>
          <a:p>
            <a:r>
              <a:rPr lang="en-US" dirty="0" smtClean="0"/>
              <a:t>There are three tools</a:t>
            </a:r>
            <a:r>
              <a:rPr lang="en-US" baseline="0" dirty="0" smtClean="0"/>
              <a:t> than can be </a:t>
            </a:r>
            <a:r>
              <a:rPr lang="en-US" dirty="0" smtClean="0"/>
              <a:t>used to test fiber optic cable</a:t>
            </a:r>
          </a:p>
          <a:p>
            <a:r>
              <a:rPr lang="en-US" dirty="0" smtClean="0"/>
              <a:t>These are</a:t>
            </a:r>
          </a:p>
          <a:p>
            <a:pPr lvl="1"/>
            <a:r>
              <a:rPr lang="en-US" dirty="0" smtClean="0"/>
              <a:t>VFL</a:t>
            </a:r>
          </a:p>
          <a:p>
            <a:pPr lvl="1"/>
            <a:r>
              <a:rPr lang="en-US" dirty="0" smtClean="0"/>
              <a:t>OLTS</a:t>
            </a:r>
          </a:p>
          <a:p>
            <a:pPr lvl="1"/>
            <a:r>
              <a:rPr lang="en-US" dirty="0" smtClean="0"/>
              <a:t>OTDR</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807F1F-8DE6-407E-89A8-E3010B2D7571}" type="slidenum">
              <a:rPr lang="en-US" smtClean="0"/>
              <a:pPr eaLnBrk="1" hangingPunct="1"/>
              <a:t>13</a:t>
            </a:fld>
            <a:endParaRPr lang="en-US" dirty="0" smtClean="0"/>
          </a:p>
        </p:txBody>
      </p:sp>
    </p:spTree>
    <p:extLst>
      <p:ext uri="{BB962C8B-B14F-4D97-AF65-F5344CB8AC3E}">
        <p14:creationId xmlns:p14="http://schemas.microsoft.com/office/powerpoint/2010/main" val="3646596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DBF702-3C76-4D0F-A928-EF02D2838A15}" type="slidenum">
              <a:rPr lang="en-US" smtClean="0"/>
              <a:pPr eaLnBrk="1" hangingPunct="1"/>
              <a:t>14</a:t>
            </a:fld>
            <a:endParaRPr lang="en-US" dirty="0" smtClean="0"/>
          </a:p>
        </p:txBody>
      </p:sp>
      <p:sp>
        <p:nvSpPr>
          <p:cNvPr id="26628" name="Rectangle 2"/>
          <p:cNvSpPr>
            <a:spLocks noGrp="1" noChangeArrowheads="1"/>
          </p:cNvSpPr>
          <p:nvPr>
            <p:ph type="title"/>
          </p:nvPr>
        </p:nvSpPr>
        <p:spPr/>
        <p:txBody>
          <a:bodyPr/>
          <a:lstStyle/>
          <a:p>
            <a:pPr eaLnBrk="1" hangingPunct="1"/>
            <a:r>
              <a:rPr lang="en-US" dirty="0" smtClean="0"/>
              <a:t>VFL</a:t>
            </a:r>
          </a:p>
        </p:txBody>
      </p:sp>
      <p:sp>
        <p:nvSpPr>
          <p:cNvPr id="26629" name="Rectangle 3"/>
          <p:cNvSpPr>
            <a:spLocks noGrp="1" noChangeArrowheads="1"/>
          </p:cNvSpPr>
          <p:nvPr>
            <p:ph type="body" idx="1"/>
          </p:nvPr>
        </p:nvSpPr>
        <p:spPr/>
        <p:txBody>
          <a:bodyPr/>
          <a:lstStyle/>
          <a:p>
            <a:pPr eaLnBrk="1" hangingPunct="1"/>
            <a:r>
              <a:rPr lang="en-US" dirty="0" smtClean="0"/>
              <a:t>A VFL – Visual Fault Locator is </a:t>
            </a:r>
            <a:r>
              <a:rPr lang="en-US" dirty="0" smtClean="0"/>
              <a:t>an </a:t>
            </a:r>
            <a:r>
              <a:rPr lang="en-US" dirty="0" smtClean="0"/>
              <a:t>infrared laser that streams light into one end of the cable</a:t>
            </a:r>
          </a:p>
          <a:p>
            <a:pPr eaLnBrk="1" hangingPunct="1"/>
            <a:r>
              <a:rPr lang="en-US" dirty="0" smtClean="0"/>
              <a:t>In doing so, the VFL identifies the continuity and identifies the connectors in the patch panels or outlets, should they be transposed</a:t>
            </a:r>
          </a:p>
        </p:txBody>
      </p:sp>
    </p:spTree>
    <p:extLst>
      <p:ext uri="{BB962C8B-B14F-4D97-AF65-F5344CB8AC3E}">
        <p14:creationId xmlns:p14="http://schemas.microsoft.com/office/powerpoint/2010/main" val="3217479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357EF9-3CF5-43CB-A8B1-C0FF2C6847FC}" type="slidenum">
              <a:rPr lang="en-US" smtClean="0"/>
              <a:pPr eaLnBrk="1" hangingPunct="1"/>
              <a:t>15</a:t>
            </a:fld>
            <a:endParaRPr lang="en-US" dirty="0" smtClean="0"/>
          </a:p>
        </p:txBody>
      </p:sp>
      <p:sp>
        <p:nvSpPr>
          <p:cNvPr id="27652" name="Rectangle 2"/>
          <p:cNvSpPr>
            <a:spLocks noGrp="1" noChangeArrowheads="1"/>
          </p:cNvSpPr>
          <p:nvPr>
            <p:ph type="title"/>
          </p:nvPr>
        </p:nvSpPr>
        <p:spPr/>
        <p:txBody>
          <a:bodyPr/>
          <a:lstStyle/>
          <a:p>
            <a:pPr eaLnBrk="1" hangingPunct="1"/>
            <a:r>
              <a:rPr lang="en-US" dirty="0" smtClean="0"/>
              <a:t>VFL</a:t>
            </a:r>
          </a:p>
        </p:txBody>
      </p:sp>
      <p:pic>
        <p:nvPicPr>
          <p:cNvPr id="27653" name="Picture 4" descr="prod_Visi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406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A3C562-37DC-4E7C-9349-9211F7C894C3}" type="slidenum">
              <a:rPr lang="en-US" smtClean="0"/>
              <a:pPr eaLnBrk="1" hangingPunct="1"/>
              <a:t>16</a:t>
            </a:fld>
            <a:endParaRPr lang="en-US" dirty="0" smtClean="0"/>
          </a:p>
        </p:txBody>
      </p:sp>
      <p:sp>
        <p:nvSpPr>
          <p:cNvPr id="28676" name="Rectangle 2"/>
          <p:cNvSpPr>
            <a:spLocks noGrp="1" noChangeArrowheads="1"/>
          </p:cNvSpPr>
          <p:nvPr>
            <p:ph type="title"/>
          </p:nvPr>
        </p:nvSpPr>
        <p:spPr/>
        <p:txBody>
          <a:bodyPr/>
          <a:lstStyle/>
          <a:p>
            <a:pPr eaLnBrk="1" hangingPunct="1"/>
            <a:r>
              <a:rPr lang="en-US" dirty="0" smtClean="0"/>
              <a:t>OLTS</a:t>
            </a:r>
          </a:p>
        </p:txBody>
      </p:sp>
      <p:sp>
        <p:nvSpPr>
          <p:cNvPr id="28677" name="Rectangle 3"/>
          <p:cNvSpPr>
            <a:spLocks noGrp="1" noChangeArrowheads="1"/>
          </p:cNvSpPr>
          <p:nvPr>
            <p:ph type="body" idx="1"/>
          </p:nvPr>
        </p:nvSpPr>
        <p:spPr/>
        <p:txBody>
          <a:bodyPr/>
          <a:lstStyle/>
          <a:p>
            <a:pPr eaLnBrk="1" hangingPunct="1"/>
            <a:r>
              <a:rPr lang="en-US" dirty="0" smtClean="0"/>
              <a:t>An OLTS – Optical Loss Test Set incorporates two components - a light source and an optical power meter</a:t>
            </a:r>
          </a:p>
          <a:p>
            <a:pPr eaLnBrk="1" hangingPunct="1"/>
            <a:r>
              <a:rPr lang="en-US" dirty="0" smtClean="0"/>
              <a:t>The basic OLTS is a meter and a source contained in separate units that test one fiber at a time</a:t>
            </a:r>
          </a:p>
          <a:p>
            <a:pPr eaLnBrk="1" hangingPunct="1"/>
            <a:r>
              <a:rPr lang="en-US" dirty="0" smtClean="0"/>
              <a:t>This is also commonly called a LSPM in other words a Light Source Power Meter</a:t>
            </a:r>
          </a:p>
          <a:p>
            <a:pPr eaLnBrk="1" hangingPunct="1"/>
            <a:r>
              <a:rPr lang="en-US" dirty="0" smtClean="0"/>
              <a:t>This is the tool used most often</a:t>
            </a:r>
          </a:p>
        </p:txBody>
      </p:sp>
    </p:spTree>
    <p:extLst>
      <p:ext uri="{BB962C8B-B14F-4D97-AF65-F5344CB8AC3E}">
        <p14:creationId xmlns:p14="http://schemas.microsoft.com/office/powerpoint/2010/main" val="1953470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44F286-1477-4595-BF78-DF307F5E342B}" type="slidenum">
              <a:rPr lang="en-US" smtClean="0"/>
              <a:pPr eaLnBrk="1" hangingPunct="1"/>
              <a:t>17</a:t>
            </a:fld>
            <a:endParaRPr lang="en-US" dirty="0" smtClean="0"/>
          </a:p>
        </p:txBody>
      </p:sp>
      <p:sp>
        <p:nvSpPr>
          <p:cNvPr id="29700" name="Rectangle 2"/>
          <p:cNvSpPr>
            <a:spLocks noGrp="1" noChangeArrowheads="1"/>
          </p:cNvSpPr>
          <p:nvPr>
            <p:ph type="title"/>
          </p:nvPr>
        </p:nvSpPr>
        <p:spPr/>
        <p:txBody>
          <a:bodyPr/>
          <a:lstStyle/>
          <a:p>
            <a:pPr eaLnBrk="1" hangingPunct="1"/>
            <a:r>
              <a:rPr lang="en-US" dirty="0" smtClean="0"/>
              <a:t>OLTS</a:t>
            </a:r>
          </a:p>
        </p:txBody>
      </p:sp>
      <p:sp>
        <p:nvSpPr>
          <p:cNvPr id="29701" name="Rectangle 3"/>
          <p:cNvSpPr>
            <a:spLocks noGrp="1" noChangeArrowheads="1"/>
          </p:cNvSpPr>
          <p:nvPr>
            <p:ph type="body" idx="1"/>
          </p:nvPr>
        </p:nvSpPr>
        <p:spPr/>
        <p:txBody>
          <a:bodyPr/>
          <a:lstStyle/>
          <a:p>
            <a:pPr eaLnBrk="1" hangingPunct="1"/>
            <a:r>
              <a:rPr lang="en-US" dirty="0" smtClean="0"/>
              <a:t>There are manual and automatic versions of these products</a:t>
            </a:r>
          </a:p>
          <a:p>
            <a:pPr eaLnBrk="1" hangingPunct="1"/>
            <a:r>
              <a:rPr lang="en-US" dirty="0" smtClean="0"/>
              <a:t>With the manual version a reference measurement must be manually computed</a:t>
            </a:r>
          </a:p>
          <a:p>
            <a:pPr eaLnBrk="1" hangingPunct="1"/>
            <a:r>
              <a:rPr lang="en-US" dirty="0" smtClean="0"/>
              <a:t>The second type of OLTS automatically makes the calculation for the reference measurement and the test measurement</a:t>
            </a:r>
          </a:p>
        </p:txBody>
      </p:sp>
    </p:spTree>
    <p:extLst>
      <p:ext uri="{BB962C8B-B14F-4D97-AF65-F5344CB8AC3E}">
        <p14:creationId xmlns:p14="http://schemas.microsoft.com/office/powerpoint/2010/main" val="972140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F27F82-BD00-4578-AA1C-AFADFA51F90A}" type="slidenum">
              <a:rPr lang="en-US" smtClean="0"/>
              <a:pPr eaLnBrk="1" hangingPunct="1"/>
              <a:t>18</a:t>
            </a:fld>
            <a:endParaRPr lang="en-US" dirty="0" smtClean="0"/>
          </a:p>
        </p:txBody>
      </p:sp>
      <p:sp>
        <p:nvSpPr>
          <p:cNvPr id="33796" name="Rectangle 2"/>
          <p:cNvSpPr>
            <a:spLocks noGrp="1" noChangeArrowheads="1"/>
          </p:cNvSpPr>
          <p:nvPr>
            <p:ph type="title"/>
          </p:nvPr>
        </p:nvSpPr>
        <p:spPr/>
        <p:txBody>
          <a:bodyPr/>
          <a:lstStyle/>
          <a:p>
            <a:pPr eaLnBrk="1" hangingPunct="1"/>
            <a:r>
              <a:rPr lang="en-US" dirty="0" smtClean="0"/>
              <a:t>OLTS</a:t>
            </a:r>
          </a:p>
        </p:txBody>
      </p:sp>
      <p:pic>
        <p:nvPicPr>
          <p:cNvPr id="33797" name="Picture 4" descr="prodCerti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902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175595-458A-4000-AB31-63C192E6C498}" type="slidenum">
              <a:rPr lang="en-US" smtClean="0"/>
              <a:pPr eaLnBrk="1" hangingPunct="1"/>
              <a:t>19</a:t>
            </a:fld>
            <a:endParaRPr lang="en-US" dirty="0" smtClean="0"/>
          </a:p>
        </p:txBody>
      </p:sp>
      <p:sp>
        <p:nvSpPr>
          <p:cNvPr id="36868" name="Rectangle 2"/>
          <p:cNvSpPr>
            <a:spLocks noGrp="1" noChangeArrowheads="1"/>
          </p:cNvSpPr>
          <p:nvPr>
            <p:ph type="title"/>
          </p:nvPr>
        </p:nvSpPr>
        <p:spPr/>
        <p:txBody>
          <a:bodyPr/>
          <a:lstStyle/>
          <a:p>
            <a:pPr eaLnBrk="1" hangingPunct="1"/>
            <a:r>
              <a:rPr lang="en-US" dirty="0" smtClean="0"/>
              <a:t>OTDR</a:t>
            </a:r>
          </a:p>
        </p:txBody>
      </p:sp>
      <p:sp>
        <p:nvSpPr>
          <p:cNvPr id="36869" name="Rectangle 3"/>
          <p:cNvSpPr>
            <a:spLocks noGrp="1" noChangeArrowheads="1"/>
          </p:cNvSpPr>
          <p:nvPr>
            <p:ph type="body" idx="1"/>
          </p:nvPr>
        </p:nvSpPr>
        <p:spPr/>
        <p:txBody>
          <a:bodyPr/>
          <a:lstStyle/>
          <a:p>
            <a:pPr eaLnBrk="1" hangingPunct="1"/>
            <a:r>
              <a:rPr lang="en-US" dirty="0" smtClean="0"/>
              <a:t>An OTDR – Optical Time Domain Reflectometer is an advanced optical-fiber certification and diagnostic tool that is used to characterize power loss by sending short pulses of light from one end of a fiber, then analyzing the backscattered light from the fiber</a:t>
            </a:r>
          </a:p>
        </p:txBody>
      </p:sp>
    </p:spTree>
    <p:extLst>
      <p:ext uri="{BB962C8B-B14F-4D97-AF65-F5344CB8AC3E}">
        <p14:creationId xmlns:p14="http://schemas.microsoft.com/office/powerpoint/2010/main" val="573392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Objectives</a:t>
            </a:r>
          </a:p>
        </p:txBody>
      </p:sp>
      <p:sp>
        <p:nvSpPr>
          <p:cNvPr id="4099" name="Content Placeholder 2"/>
          <p:cNvSpPr>
            <a:spLocks noGrp="1"/>
          </p:cNvSpPr>
          <p:nvPr>
            <p:ph idx="1"/>
          </p:nvPr>
        </p:nvSpPr>
        <p:spPr/>
        <p:txBody>
          <a:bodyPr/>
          <a:lstStyle/>
          <a:p>
            <a:r>
              <a:rPr lang="en-US" dirty="0" smtClean="0"/>
              <a:t>Learn how to test fiber optic cable</a:t>
            </a:r>
          </a:p>
        </p:txBody>
      </p:sp>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72E79B-5E5E-4E9E-B4C4-0CF3983E4454}" type="slidenum">
              <a:rPr lang="en-US" smtClean="0"/>
              <a:pPr eaLnBrk="1" hangingPunct="1"/>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75D9FE-4B21-4B7B-87C2-33FE782FD838}" type="slidenum">
              <a:rPr lang="en-US" smtClean="0"/>
              <a:pPr eaLnBrk="1" hangingPunct="1"/>
              <a:t>20</a:t>
            </a:fld>
            <a:endParaRPr lang="en-US" dirty="0" smtClean="0"/>
          </a:p>
        </p:txBody>
      </p:sp>
      <p:sp>
        <p:nvSpPr>
          <p:cNvPr id="37892" name="Rectangle 2"/>
          <p:cNvSpPr>
            <a:spLocks noGrp="1" noChangeArrowheads="1"/>
          </p:cNvSpPr>
          <p:nvPr>
            <p:ph type="title"/>
          </p:nvPr>
        </p:nvSpPr>
        <p:spPr/>
        <p:txBody>
          <a:bodyPr/>
          <a:lstStyle/>
          <a:p>
            <a:pPr eaLnBrk="1" hangingPunct="1"/>
            <a:r>
              <a:rPr lang="en-US" dirty="0" smtClean="0"/>
              <a:t>OTDR</a:t>
            </a:r>
          </a:p>
        </p:txBody>
      </p:sp>
      <p:sp>
        <p:nvSpPr>
          <p:cNvPr id="37893" name="Rectangle 3"/>
          <p:cNvSpPr>
            <a:spLocks noGrp="1" noChangeArrowheads="1"/>
          </p:cNvSpPr>
          <p:nvPr>
            <p:ph type="body" idx="1"/>
          </p:nvPr>
        </p:nvSpPr>
        <p:spPr/>
        <p:txBody>
          <a:bodyPr/>
          <a:lstStyle/>
          <a:p>
            <a:pPr eaLnBrk="1" hangingPunct="1">
              <a:lnSpc>
                <a:spcPct val="90000"/>
              </a:lnSpc>
            </a:pPr>
            <a:r>
              <a:rPr lang="en-US" dirty="0" smtClean="0"/>
              <a:t>Light backscattered from the fiber travels back to the OTDR, where its optical power and arrival time are recorded and graphically displayed as a trace</a:t>
            </a:r>
          </a:p>
          <a:p>
            <a:pPr eaLnBrk="1" hangingPunct="1">
              <a:lnSpc>
                <a:spcPct val="90000"/>
              </a:lnSpc>
            </a:pPr>
            <a:r>
              <a:rPr lang="en-US" dirty="0" smtClean="0"/>
              <a:t>The OTDR has the capability to measure the length of the fiber and determine the power loss between any two points along the fiber</a:t>
            </a:r>
          </a:p>
        </p:txBody>
      </p:sp>
    </p:spTree>
    <p:extLst>
      <p:ext uri="{BB962C8B-B14F-4D97-AF65-F5344CB8AC3E}">
        <p14:creationId xmlns:p14="http://schemas.microsoft.com/office/powerpoint/2010/main" val="3146458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C564C9-F118-4B73-B5B6-4ACC376F24AC}" type="slidenum">
              <a:rPr lang="en-US" smtClean="0"/>
              <a:pPr eaLnBrk="1" hangingPunct="1"/>
              <a:t>21</a:t>
            </a:fld>
            <a:endParaRPr lang="en-US" dirty="0" smtClean="0"/>
          </a:p>
        </p:txBody>
      </p:sp>
      <p:sp>
        <p:nvSpPr>
          <p:cNvPr id="38916" name="Rectangle 2"/>
          <p:cNvSpPr>
            <a:spLocks noGrp="1" noChangeArrowheads="1"/>
          </p:cNvSpPr>
          <p:nvPr>
            <p:ph type="title"/>
          </p:nvPr>
        </p:nvSpPr>
        <p:spPr/>
        <p:txBody>
          <a:bodyPr/>
          <a:lstStyle/>
          <a:p>
            <a:pPr eaLnBrk="1" hangingPunct="1"/>
            <a:r>
              <a:rPr lang="en-US" dirty="0" smtClean="0"/>
              <a:t>OTDR</a:t>
            </a:r>
          </a:p>
        </p:txBody>
      </p:sp>
      <p:sp>
        <p:nvSpPr>
          <p:cNvPr id="38917" name="Rectangle 3"/>
          <p:cNvSpPr>
            <a:spLocks noGrp="1" noChangeArrowheads="1"/>
          </p:cNvSpPr>
          <p:nvPr>
            <p:ph type="body" idx="1"/>
          </p:nvPr>
        </p:nvSpPr>
        <p:spPr/>
        <p:txBody>
          <a:bodyPr/>
          <a:lstStyle/>
          <a:p>
            <a:pPr eaLnBrk="1" hangingPunct="1"/>
            <a:r>
              <a:rPr lang="en-US" dirty="0" smtClean="0"/>
              <a:t>The OTDR enables measurement of elements along a fiber link, including the segment length, attenuation uniformity and rate, connector location and loss, and other power-loss events such as a sharp bend</a:t>
            </a:r>
          </a:p>
        </p:txBody>
      </p:sp>
    </p:spTree>
    <p:extLst>
      <p:ext uri="{BB962C8B-B14F-4D97-AF65-F5344CB8AC3E}">
        <p14:creationId xmlns:p14="http://schemas.microsoft.com/office/powerpoint/2010/main" val="2869076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2B52D2-8E03-472E-B37C-CC3CC9CE0937}" type="slidenum">
              <a:rPr lang="en-US" smtClean="0"/>
              <a:pPr eaLnBrk="1" hangingPunct="1"/>
              <a:t>22</a:t>
            </a:fld>
            <a:endParaRPr lang="en-US" dirty="0" smtClean="0"/>
          </a:p>
        </p:txBody>
      </p:sp>
      <p:sp>
        <p:nvSpPr>
          <p:cNvPr id="39940" name="Rectangle 2"/>
          <p:cNvSpPr>
            <a:spLocks noGrp="1" noChangeArrowheads="1"/>
          </p:cNvSpPr>
          <p:nvPr>
            <p:ph type="title"/>
          </p:nvPr>
        </p:nvSpPr>
        <p:spPr/>
        <p:txBody>
          <a:bodyPr/>
          <a:lstStyle/>
          <a:p>
            <a:pPr eaLnBrk="1" hangingPunct="1"/>
            <a:r>
              <a:rPr lang="en-US" dirty="0" smtClean="0"/>
              <a:t>OTDR</a:t>
            </a:r>
          </a:p>
        </p:txBody>
      </p:sp>
      <p:sp>
        <p:nvSpPr>
          <p:cNvPr id="39941" name="Rectangle 3"/>
          <p:cNvSpPr>
            <a:spLocks noGrp="1" noChangeArrowheads="1"/>
          </p:cNvSpPr>
          <p:nvPr>
            <p:ph type="body" idx="1"/>
          </p:nvPr>
        </p:nvSpPr>
        <p:spPr/>
        <p:txBody>
          <a:bodyPr/>
          <a:lstStyle/>
          <a:p>
            <a:pPr eaLnBrk="1" hangingPunct="1"/>
            <a:r>
              <a:rPr lang="en-US" dirty="0" smtClean="0"/>
              <a:t>Reflective events such as connections and fiber breaks and non-reflective events such as splices and tight bends can be located by analyzing the graphical trace or by using an event table that may be generated by the OTDR</a:t>
            </a:r>
          </a:p>
        </p:txBody>
      </p:sp>
    </p:spTree>
    <p:extLst>
      <p:ext uri="{BB962C8B-B14F-4D97-AF65-F5344CB8AC3E}">
        <p14:creationId xmlns:p14="http://schemas.microsoft.com/office/powerpoint/2010/main" val="1635241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409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025BF3-EF4E-46B3-8718-24705E8CB4D6}" type="slidenum">
              <a:rPr lang="en-US" smtClean="0"/>
              <a:pPr eaLnBrk="1" hangingPunct="1"/>
              <a:t>23</a:t>
            </a:fld>
            <a:endParaRPr lang="en-US" dirty="0" smtClean="0"/>
          </a:p>
        </p:txBody>
      </p:sp>
      <p:sp>
        <p:nvSpPr>
          <p:cNvPr id="40964" name="Rectangle 2"/>
          <p:cNvSpPr>
            <a:spLocks noGrp="1" noChangeArrowheads="1"/>
          </p:cNvSpPr>
          <p:nvPr>
            <p:ph type="title"/>
          </p:nvPr>
        </p:nvSpPr>
        <p:spPr/>
        <p:txBody>
          <a:bodyPr/>
          <a:lstStyle/>
          <a:p>
            <a:pPr eaLnBrk="1" hangingPunct="1"/>
            <a:r>
              <a:rPr lang="en-US" dirty="0" smtClean="0"/>
              <a:t>OTDR</a:t>
            </a:r>
          </a:p>
        </p:txBody>
      </p:sp>
      <p:pic>
        <p:nvPicPr>
          <p:cNvPr id="40965" name="Picture 4" descr="prodOpti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412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Output of an OTDR</a:t>
            </a:r>
            <a:endParaRPr lang="en-US" dirty="0"/>
          </a:p>
        </p:txBody>
      </p:sp>
      <p:sp>
        <p:nvSpPr>
          <p:cNvPr id="3" name="Content Placeholder 2"/>
          <p:cNvSpPr>
            <a:spLocks noGrp="1"/>
          </p:cNvSpPr>
          <p:nvPr>
            <p:ph idx="1"/>
          </p:nvPr>
        </p:nvSpPr>
        <p:spPr/>
        <p:txBody>
          <a:bodyPr/>
          <a:lstStyle/>
          <a:p>
            <a:r>
              <a:rPr lang="en-US" dirty="0" smtClean="0"/>
              <a:t>Let’s see what a trace looks like as well as what each event is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24</a:t>
            </a:fld>
            <a:endParaRPr lang="en-US" dirty="0"/>
          </a:p>
        </p:txBody>
      </p:sp>
    </p:spTree>
    <p:extLst>
      <p:ext uri="{BB962C8B-B14F-4D97-AF65-F5344CB8AC3E}">
        <p14:creationId xmlns:p14="http://schemas.microsoft.com/office/powerpoint/2010/main" val="3431868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224D9A-FE86-4222-8681-A2633C55EBAF}" type="slidenum">
              <a:rPr lang="en-US" smtClean="0"/>
              <a:pPr eaLnBrk="1" hangingPunct="1"/>
              <a:t>25</a:t>
            </a:fld>
            <a:endParaRPr lang="en-US" dirty="0" smtClean="0"/>
          </a:p>
        </p:txBody>
      </p:sp>
      <p:sp>
        <p:nvSpPr>
          <p:cNvPr id="41988" name="Rectangle 2"/>
          <p:cNvSpPr>
            <a:spLocks noGrp="1" noChangeArrowheads="1"/>
          </p:cNvSpPr>
          <p:nvPr>
            <p:ph type="title"/>
          </p:nvPr>
        </p:nvSpPr>
        <p:spPr/>
        <p:txBody>
          <a:bodyPr/>
          <a:lstStyle/>
          <a:p>
            <a:pPr eaLnBrk="1" hangingPunct="1"/>
            <a:r>
              <a:rPr lang="en-US" dirty="0" smtClean="0"/>
              <a:t>Example Output of an OTDR</a:t>
            </a:r>
          </a:p>
        </p:txBody>
      </p:sp>
      <p:pic>
        <p:nvPicPr>
          <p:cNvPr id="41989" name="Picture 4"/>
          <p:cNvPicPr>
            <a:picLocks noChangeAspect="1" noChangeArrowheads="1"/>
          </p:cNvPicPr>
          <p:nvPr/>
        </p:nvPicPr>
        <p:blipFill>
          <a:blip r:embed="rId2">
            <a:extLst>
              <a:ext uri="{28A0092B-C50C-407E-A947-70E740481C1C}">
                <a14:useLocalDpi xmlns:a14="http://schemas.microsoft.com/office/drawing/2010/main" val="0"/>
              </a:ext>
            </a:extLst>
          </a:blip>
          <a:srcRect l="7039" t="15334" r="18001" b="2000"/>
          <a:stretch>
            <a:fillRect/>
          </a:stretch>
        </p:blipFill>
        <p:spPr bwMode="auto">
          <a:xfrm>
            <a:off x="1905000" y="1584325"/>
            <a:ext cx="56388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556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43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8FAAD6-07B6-4867-BE6E-0519C6BE45B6}" type="slidenum">
              <a:rPr lang="en-US" smtClean="0"/>
              <a:pPr eaLnBrk="1" hangingPunct="1"/>
              <a:t>26</a:t>
            </a:fld>
            <a:endParaRPr lang="en-US" dirty="0" smtClean="0"/>
          </a:p>
        </p:txBody>
      </p:sp>
      <p:sp>
        <p:nvSpPr>
          <p:cNvPr id="43012" name="Rectangle 2"/>
          <p:cNvSpPr>
            <a:spLocks noGrp="1" noChangeArrowheads="1"/>
          </p:cNvSpPr>
          <p:nvPr>
            <p:ph type="title"/>
          </p:nvPr>
        </p:nvSpPr>
        <p:spPr/>
        <p:txBody>
          <a:bodyPr/>
          <a:lstStyle/>
          <a:p>
            <a:pPr eaLnBrk="1" hangingPunct="1"/>
            <a:r>
              <a:rPr lang="en-US" dirty="0" smtClean="0"/>
              <a:t>Example Output of an OTDR</a:t>
            </a:r>
          </a:p>
        </p:txBody>
      </p:sp>
      <p:sp>
        <p:nvSpPr>
          <p:cNvPr id="43013" name="Rectangle 3"/>
          <p:cNvSpPr>
            <a:spLocks noGrp="1" noChangeArrowheads="1"/>
          </p:cNvSpPr>
          <p:nvPr>
            <p:ph type="body" idx="1"/>
          </p:nvPr>
        </p:nvSpPr>
        <p:spPr/>
        <p:txBody>
          <a:bodyPr/>
          <a:lstStyle/>
          <a:p>
            <a:pPr eaLnBrk="1" hangingPunct="1"/>
            <a:r>
              <a:rPr lang="en-US" dirty="0" smtClean="0"/>
              <a:t>OptiFiber Connector</a:t>
            </a:r>
          </a:p>
          <a:p>
            <a:pPr lvl="1" eaLnBrk="1" hangingPunct="1"/>
            <a:r>
              <a:rPr lang="en-US" dirty="0" smtClean="0"/>
              <a:t>This is a reflective event and should be present on all traces</a:t>
            </a:r>
          </a:p>
          <a:p>
            <a:pPr lvl="1" eaLnBrk="1" hangingPunct="1"/>
            <a:r>
              <a:rPr lang="en-US" dirty="0" smtClean="0"/>
              <a:t>The reflection is caused by Fresnel Reflections</a:t>
            </a:r>
          </a:p>
          <a:p>
            <a:pPr lvl="1" eaLnBrk="1" hangingPunct="1"/>
            <a:r>
              <a:rPr lang="en-US" dirty="0" smtClean="0"/>
              <a:t>If you look out of your window at night, you will see your image on the window as well as what is outside</a:t>
            </a:r>
          </a:p>
          <a:p>
            <a:pPr lvl="1" eaLnBrk="1" hangingPunct="1"/>
            <a:r>
              <a:rPr lang="en-US" dirty="0" smtClean="0"/>
              <a:t>This is a Fresnel Reflection</a:t>
            </a:r>
          </a:p>
        </p:txBody>
      </p:sp>
    </p:spTree>
    <p:extLst>
      <p:ext uri="{BB962C8B-B14F-4D97-AF65-F5344CB8AC3E}">
        <p14:creationId xmlns:p14="http://schemas.microsoft.com/office/powerpoint/2010/main" val="920154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44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4A1197-79A0-4A95-9392-8FA955EDF211}" type="slidenum">
              <a:rPr lang="en-US" smtClean="0"/>
              <a:pPr eaLnBrk="1" hangingPunct="1"/>
              <a:t>27</a:t>
            </a:fld>
            <a:endParaRPr lang="en-US" dirty="0" smtClean="0"/>
          </a:p>
        </p:txBody>
      </p:sp>
      <p:sp>
        <p:nvSpPr>
          <p:cNvPr id="44036" name="Rectangle 2"/>
          <p:cNvSpPr>
            <a:spLocks noGrp="1" noChangeArrowheads="1"/>
          </p:cNvSpPr>
          <p:nvPr>
            <p:ph type="title"/>
          </p:nvPr>
        </p:nvSpPr>
        <p:spPr/>
        <p:txBody>
          <a:bodyPr/>
          <a:lstStyle/>
          <a:p>
            <a:pPr eaLnBrk="1" hangingPunct="1"/>
            <a:r>
              <a:rPr lang="en-US" dirty="0" smtClean="0"/>
              <a:t>Example Output of an OTDR</a:t>
            </a:r>
          </a:p>
        </p:txBody>
      </p:sp>
      <p:sp>
        <p:nvSpPr>
          <p:cNvPr id="44037" name="Rectangle 3"/>
          <p:cNvSpPr>
            <a:spLocks noGrp="1" noChangeArrowheads="1"/>
          </p:cNvSpPr>
          <p:nvPr>
            <p:ph type="body" idx="1"/>
          </p:nvPr>
        </p:nvSpPr>
        <p:spPr/>
        <p:txBody>
          <a:bodyPr/>
          <a:lstStyle/>
          <a:p>
            <a:pPr lvl="1" eaLnBrk="1" hangingPunct="1"/>
            <a:r>
              <a:rPr lang="en-US" dirty="0" smtClean="0"/>
              <a:t>And just as with your window, you can have too much Fresnel Reflection to the point you can hardly see anything beyond the window</a:t>
            </a:r>
          </a:p>
        </p:txBody>
      </p:sp>
    </p:spTree>
    <p:extLst>
      <p:ext uri="{BB962C8B-B14F-4D97-AF65-F5344CB8AC3E}">
        <p14:creationId xmlns:p14="http://schemas.microsoft.com/office/powerpoint/2010/main" val="4018164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78300C-6A50-46F8-BD89-D41CAEBE6110}" type="slidenum">
              <a:rPr lang="en-US" smtClean="0"/>
              <a:pPr eaLnBrk="1" hangingPunct="1"/>
              <a:t>28</a:t>
            </a:fld>
            <a:endParaRPr lang="en-US" dirty="0" smtClean="0"/>
          </a:p>
        </p:txBody>
      </p:sp>
      <p:sp>
        <p:nvSpPr>
          <p:cNvPr id="45060" name="Rectangle 2"/>
          <p:cNvSpPr>
            <a:spLocks noGrp="1" noChangeArrowheads="1"/>
          </p:cNvSpPr>
          <p:nvPr>
            <p:ph type="title"/>
          </p:nvPr>
        </p:nvSpPr>
        <p:spPr/>
        <p:txBody>
          <a:bodyPr/>
          <a:lstStyle/>
          <a:p>
            <a:pPr eaLnBrk="1" hangingPunct="1"/>
            <a:r>
              <a:rPr lang="en-US" dirty="0" smtClean="0"/>
              <a:t>Example Output of an OTDR</a:t>
            </a:r>
          </a:p>
        </p:txBody>
      </p:sp>
      <p:sp>
        <p:nvSpPr>
          <p:cNvPr id="45061" name="Rectangle 3"/>
          <p:cNvSpPr>
            <a:spLocks noGrp="1" noChangeArrowheads="1"/>
          </p:cNvSpPr>
          <p:nvPr>
            <p:ph type="body" idx="1"/>
          </p:nvPr>
        </p:nvSpPr>
        <p:spPr/>
        <p:txBody>
          <a:bodyPr/>
          <a:lstStyle/>
          <a:p>
            <a:pPr eaLnBrk="1" hangingPunct="1"/>
            <a:r>
              <a:rPr lang="en-US" dirty="0" smtClean="0"/>
              <a:t>Launch Lead</a:t>
            </a:r>
          </a:p>
          <a:p>
            <a:pPr lvl="1" eaLnBrk="1" hangingPunct="1"/>
            <a:r>
              <a:rPr lang="en-US" dirty="0" smtClean="0"/>
              <a:t>This is the tail after the OptiFiber</a:t>
            </a:r>
          </a:p>
          <a:p>
            <a:pPr lvl="1" eaLnBrk="1" hangingPunct="1"/>
            <a:r>
              <a:rPr lang="en-US" dirty="0" smtClean="0"/>
              <a:t>It can be large sometimes</a:t>
            </a:r>
          </a:p>
          <a:p>
            <a:pPr lvl="1" eaLnBrk="1" hangingPunct="1"/>
            <a:r>
              <a:rPr lang="en-US" dirty="0" smtClean="0"/>
              <a:t>A launch lead or long coil of fiber optic cable at the end of the link is used to control this to ensure the first event is seen</a:t>
            </a:r>
          </a:p>
        </p:txBody>
      </p:sp>
    </p:spTree>
    <p:extLst>
      <p:ext uri="{BB962C8B-B14F-4D97-AF65-F5344CB8AC3E}">
        <p14:creationId xmlns:p14="http://schemas.microsoft.com/office/powerpoint/2010/main" val="2572191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Output of an OTDR</a:t>
            </a:r>
            <a:endParaRPr lang="en-US" dirty="0"/>
          </a:p>
        </p:txBody>
      </p:sp>
      <p:sp>
        <p:nvSpPr>
          <p:cNvPr id="3" name="Content Placeholder 2"/>
          <p:cNvSpPr>
            <a:spLocks noGrp="1"/>
          </p:cNvSpPr>
          <p:nvPr>
            <p:ph idx="1"/>
          </p:nvPr>
        </p:nvSpPr>
        <p:spPr/>
        <p:txBody>
          <a:bodyPr/>
          <a:lstStyle/>
          <a:p>
            <a:pPr lvl="0" eaLnBrk="1" hangingPunct="1"/>
            <a:r>
              <a:rPr lang="en-US" dirty="0" smtClean="0"/>
              <a:t>Rayleigh Scattering allows fiber loss to be measured</a:t>
            </a:r>
          </a:p>
          <a:p>
            <a:pPr lvl="0" eaLnBrk="1" hangingPunct="1"/>
            <a:r>
              <a:rPr lang="en-US" dirty="0" smtClean="0"/>
              <a:t>Let’s look at some common causes of loss as seen by an OTDR</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29</a:t>
            </a:fld>
            <a:endParaRPr lang="en-US" dirty="0"/>
          </a:p>
        </p:txBody>
      </p:sp>
    </p:spTree>
    <p:extLst>
      <p:ext uri="{BB962C8B-B14F-4D97-AF65-F5344CB8AC3E}">
        <p14:creationId xmlns:p14="http://schemas.microsoft.com/office/powerpoint/2010/main" val="2209915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Testing Fiber Optic Media</a:t>
            </a:r>
          </a:p>
        </p:txBody>
      </p:sp>
      <p:sp>
        <p:nvSpPr>
          <p:cNvPr id="5123" name="Content Placeholder 2"/>
          <p:cNvSpPr>
            <a:spLocks noGrp="1"/>
          </p:cNvSpPr>
          <p:nvPr>
            <p:ph idx="1"/>
          </p:nvPr>
        </p:nvSpPr>
        <p:spPr/>
        <p:txBody>
          <a:bodyPr/>
          <a:lstStyle/>
          <a:p>
            <a:r>
              <a:rPr lang="en-US" dirty="0" smtClean="0"/>
              <a:t>In this presentation the emphasis is on the testing of fiber optic cable inside of a building as used for a backbone link</a:t>
            </a:r>
          </a:p>
          <a:p>
            <a:r>
              <a:rPr lang="en-US" dirty="0" smtClean="0"/>
              <a:t>Typically this is multimode cable</a:t>
            </a:r>
          </a:p>
          <a:p>
            <a:r>
              <a:rPr lang="en-US" dirty="0" smtClean="0"/>
              <a:t>Over the years there has been a lot of back and forth on this topic</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541AF2-00DB-4928-B3F4-E848E226B549}" type="slidenum">
              <a:rPr lang="en-US" smtClean="0"/>
              <a:pPr eaLnBrk="1" hangingPunct="1"/>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92C425-76CF-4EE5-B390-5A4D7FCCDD78}" type="slidenum">
              <a:rPr lang="en-US" smtClean="0"/>
              <a:pPr eaLnBrk="1" hangingPunct="1"/>
              <a:t>30</a:t>
            </a:fld>
            <a:endParaRPr lang="en-US" dirty="0" smtClean="0"/>
          </a:p>
        </p:txBody>
      </p:sp>
      <p:sp>
        <p:nvSpPr>
          <p:cNvPr id="46084" name="Rectangle 2"/>
          <p:cNvSpPr>
            <a:spLocks noGrp="1" noChangeArrowheads="1"/>
          </p:cNvSpPr>
          <p:nvPr>
            <p:ph type="title"/>
          </p:nvPr>
        </p:nvSpPr>
        <p:spPr/>
        <p:txBody>
          <a:bodyPr/>
          <a:lstStyle/>
          <a:p>
            <a:pPr eaLnBrk="1" hangingPunct="1"/>
            <a:r>
              <a:rPr lang="en-US" dirty="0" smtClean="0"/>
              <a:t>Example Output of an OTDR</a:t>
            </a:r>
          </a:p>
        </p:txBody>
      </p:sp>
      <p:sp>
        <p:nvSpPr>
          <p:cNvPr id="46085" name="Rectangle 3"/>
          <p:cNvSpPr>
            <a:spLocks noGrp="1" noChangeArrowheads="1"/>
          </p:cNvSpPr>
          <p:nvPr>
            <p:ph type="body" idx="1"/>
          </p:nvPr>
        </p:nvSpPr>
        <p:spPr/>
        <p:txBody>
          <a:bodyPr/>
          <a:lstStyle/>
          <a:p>
            <a:pPr eaLnBrk="1" hangingPunct="1"/>
            <a:r>
              <a:rPr lang="en-US" dirty="0" smtClean="0"/>
              <a:t>Connectors</a:t>
            </a:r>
          </a:p>
          <a:p>
            <a:pPr lvl="1" eaLnBrk="1" hangingPunct="1"/>
            <a:r>
              <a:rPr lang="en-US" dirty="0" smtClean="0"/>
              <a:t>We can tell the events are connectors because they are reflective events with a significant amount of Fresnel Reflection with a loss</a:t>
            </a:r>
          </a:p>
        </p:txBody>
      </p:sp>
    </p:spTree>
    <p:extLst>
      <p:ext uri="{BB962C8B-B14F-4D97-AF65-F5344CB8AC3E}">
        <p14:creationId xmlns:p14="http://schemas.microsoft.com/office/powerpoint/2010/main" val="617950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8633D1-1932-4578-8D19-9D775F008928}" type="slidenum">
              <a:rPr lang="en-US" smtClean="0"/>
              <a:pPr eaLnBrk="1" hangingPunct="1"/>
              <a:t>31</a:t>
            </a:fld>
            <a:endParaRPr lang="en-US" dirty="0" smtClean="0"/>
          </a:p>
        </p:txBody>
      </p:sp>
      <p:sp>
        <p:nvSpPr>
          <p:cNvPr id="47108" name="Rectangle 2"/>
          <p:cNvSpPr>
            <a:spLocks noGrp="1" noChangeArrowheads="1"/>
          </p:cNvSpPr>
          <p:nvPr>
            <p:ph type="title"/>
          </p:nvPr>
        </p:nvSpPr>
        <p:spPr/>
        <p:txBody>
          <a:bodyPr/>
          <a:lstStyle/>
          <a:p>
            <a:pPr eaLnBrk="1" hangingPunct="1"/>
            <a:r>
              <a:rPr lang="en-US" dirty="0" smtClean="0"/>
              <a:t>Example Output of an OTDR</a:t>
            </a:r>
          </a:p>
        </p:txBody>
      </p:sp>
      <p:sp>
        <p:nvSpPr>
          <p:cNvPr id="47109" name="Rectangle 3"/>
          <p:cNvSpPr>
            <a:spLocks noGrp="1" noChangeArrowheads="1"/>
          </p:cNvSpPr>
          <p:nvPr>
            <p:ph type="body" idx="1"/>
          </p:nvPr>
        </p:nvSpPr>
        <p:spPr/>
        <p:txBody>
          <a:bodyPr/>
          <a:lstStyle/>
          <a:p>
            <a:pPr eaLnBrk="1" hangingPunct="1"/>
            <a:r>
              <a:rPr lang="en-US" dirty="0" smtClean="0"/>
              <a:t>Mechanical Splice</a:t>
            </a:r>
          </a:p>
          <a:p>
            <a:pPr lvl="1" eaLnBrk="1" hangingPunct="1"/>
            <a:r>
              <a:rPr lang="en-US" dirty="0" smtClean="0"/>
              <a:t>This event has a reflection but the reflection is not that large</a:t>
            </a:r>
          </a:p>
          <a:p>
            <a:pPr lvl="1" eaLnBrk="1" hangingPunct="1"/>
            <a:r>
              <a:rPr lang="en-US" dirty="0" smtClean="0"/>
              <a:t>This indicates that this is a mechanical splice</a:t>
            </a:r>
          </a:p>
          <a:p>
            <a:pPr lvl="1" eaLnBrk="1" hangingPunct="1"/>
            <a:r>
              <a:rPr lang="en-US" dirty="0" smtClean="0"/>
              <a:t>The reflection is caused by the index matching gel in the mechanical splice</a:t>
            </a:r>
          </a:p>
        </p:txBody>
      </p:sp>
    </p:spTree>
    <p:extLst>
      <p:ext uri="{BB962C8B-B14F-4D97-AF65-F5344CB8AC3E}">
        <p14:creationId xmlns:p14="http://schemas.microsoft.com/office/powerpoint/2010/main" val="1356540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FA8EFF-6279-40A0-8F49-D32F9B606619}" type="slidenum">
              <a:rPr lang="en-US" smtClean="0"/>
              <a:pPr eaLnBrk="1" hangingPunct="1"/>
              <a:t>32</a:t>
            </a:fld>
            <a:endParaRPr lang="en-US" dirty="0" smtClean="0"/>
          </a:p>
        </p:txBody>
      </p:sp>
      <p:sp>
        <p:nvSpPr>
          <p:cNvPr id="48132" name="Rectangle 2"/>
          <p:cNvSpPr>
            <a:spLocks noGrp="1" noChangeArrowheads="1"/>
          </p:cNvSpPr>
          <p:nvPr>
            <p:ph type="title"/>
          </p:nvPr>
        </p:nvSpPr>
        <p:spPr/>
        <p:txBody>
          <a:bodyPr/>
          <a:lstStyle/>
          <a:p>
            <a:pPr eaLnBrk="1" hangingPunct="1"/>
            <a:r>
              <a:rPr lang="en-US" dirty="0" smtClean="0"/>
              <a:t>Example Output of an OTDR</a:t>
            </a:r>
          </a:p>
        </p:txBody>
      </p:sp>
      <p:sp>
        <p:nvSpPr>
          <p:cNvPr id="48133" name="Rectangle 3"/>
          <p:cNvSpPr>
            <a:spLocks noGrp="1" noChangeArrowheads="1"/>
          </p:cNvSpPr>
          <p:nvPr>
            <p:ph type="body" idx="1"/>
          </p:nvPr>
        </p:nvSpPr>
        <p:spPr/>
        <p:txBody>
          <a:bodyPr/>
          <a:lstStyle/>
          <a:p>
            <a:pPr eaLnBrk="1" hangingPunct="1"/>
            <a:r>
              <a:rPr lang="en-US" dirty="0" smtClean="0"/>
              <a:t>Fusion Splice</a:t>
            </a:r>
          </a:p>
          <a:p>
            <a:pPr lvl="1" eaLnBrk="1" hangingPunct="1"/>
            <a:r>
              <a:rPr lang="en-US" dirty="0" smtClean="0"/>
              <a:t>Here we see no reflection, just a loss</a:t>
            </a:r>
          </a:p>
          <a:p>
            <a:pPr lvl="1" eaLnBrk="1" hangingPunct="1"/>
            <a:r>
              <a:rPr lang="en-US" dirty="0" smtClean="0"/>
              <a:t>Fusion splices are the best method for a virtually lossless connection but a high quality fusion splice is required for this</a:t>
            </a:r>
          </a:p>
          <a:p>
            <a:pPr lvl="1" eaLnBrk="1" hangingPunct="1"/>
            <a:r>
              <a:rPr lang="en-US" dirty="0" smtClean="0"/>
              <a:t>The event shown here is significantly worse than the 0.3 dB permitted by the cabling standards</a:t>
            </a:r>
          </a:p>
        </p:txBody>
      </p:sp>
    </p:spTree>
    <p:extLst>
      <p:ext uri="{BB962C8B-B14F-4D97-AF65-F5344CB8AC3E}">
        <p14:creationId xmlns:p14="http://schemas.microsoft.com/office/powerpoint/2010/main" val="3918587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491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70C012-255C-4D64-9D3F-1ADEB1E5B437}" type="slidenum">
              <a:rPr lang="en-US" smtClean="0"/>
              <a:pPr eaLnBrk="1" hangingPunct="1"/>
              <a:t>33</a:t>
            </a:fld>
            <a:endParaRPr lang="en-US" dirty="0" smtClean="0"/>
          </a:p>
        </p:txBody>
      </p:sp>
      <p:sp>
        <p:nvSpPr>
          <p:cNvPr id="49156" name="Rectangle 2"/>
          <p:cNvSpPr>
            <a:spLocks noGrp="1" noChangeArrowheads="1"/>
          </p:cNvSpPr>
          <p:nvPr>
            <p:ph type="title"/>
          </p:nvPr>
        </p:nvSpPr>
        <p:spPr/>
        <p:txBody>
          <a:bodyPr/>
          <a:lstStyle/>
          <a:p>
            <a:pPr eaLnBrk="1" hangingPunct="1"/>
            <a:r>
              <a:rPr lang="en-US" dirty="0" smtClean="0"/>
              <a:t>Example Output of an OTDR</a:t>
            </a:r>
          </a:p>
        </p:txBody>
      </p:sp>
      <p:sp>
        <p:nvSpPr>
          <p:cNvPr id="49157" name="Rectangle 3"/>
          <p:cNvSpPr>
            <a:spLocks noGrp="1" noChangeArrowheads="1"/>
          </p:cNvSpPr>
          <p:nvPr>
            <p:ph type="body" idx="1"/>
          </p:nvPr>
        </p:nvSpPr>
        <p:spPr/>
        <p:txBody>
          <a:bodyPr/>
          <a:lstStyle/>
          <a:p>
            <a:pPr eaLnBrk="1" hangingPunct="1"/>
            <a:r>
              <a:rPr lang="en-US" dirty="0" smtClean="0"/>
              <a:t>Miss-Matched Fibers</a:t>
            </a:r>
          </a:p>
          <a:p>
            <a:pPr lvl="1" eaLnBrk="1" hangingPunct="1"/>
            <a:r>
              <a:rPr lang="en-US" dirty="0" smtClean="0"/>
              <a:t>This is often referred to as a gainer</a:t>
            </a:r>
          </a:p>
          <a:p>
            <a:pPr lvl="1" eaLnBrk="1" hangingPunct="1"/>
            <a:r>
              <a:rPr lang="en-US" dirty="0" smtClean="0"/>
              <a:t>Of course this is not a real gainer since all the components here are passive, it just appears that way</a:t>
            </a:r>
          </a:p>
          <a:p>
            <a:pPr lvl="1" eaLnBrk="1" hangingPunct="1"/>
            <a:r>
              <a:rPr lang="en-US" dirty="0" smtClean="0"/>
              <a:t>In this example a 50 µm fiber is connected to a 62.5 µm fiber</a:t>
            </a:r>
          </a:p>
          <a:p>
            <a:pPr lvl="1" eaLnBrk="1" hangingPunct="1"/>
            <a:r>
              <a:rPr lang="en-US" dirty="0" smtClean="0"/>
              <a:t>The step up is caused by there being a higher level of scattered signal coming from the larger core fiber</a:t>
            </a:r>
          </a:p>
        </p:txBody>
      </p:sp>
    </p:spTree>
    <p:extLst>
      <p:ext uri="{BB962C8B-B14F-4D97-AF65-F5344CB8AC3E}">
        <p14:creationId xmlns:p14="http://schemas.microsoft.com/office/powerpoint/2010/main" val="1281730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DEE213-D7A4-45EE-A7BB-C9A4C46C87A7}" type="slidenum">
              <a:rPr lang="en-US" smtClean="0"/>
              <a:pPr eaLnBrk="1" hangingPunct="1"/>
              <a:t>34</a:t>
            </a:fld>
            <a:endParaRPr lang="en-US" dirty="0" smtClean="0"/>
          </a:p>
        </p:txBody>
      </p:sp>
      <p:sp>
        <p:nvSpPr>
          <p:cNvPr id="50180" name="Rectangle 2"/>
          <p:cNvSpPr>
            <a:spLocks noGrp="1" noChangeArrowheads="1"/>
          </p:cNvSpPr>
          <p:nvPr>
            <p:ph type="title"/>
          </p:nvPr>
        </p:nvSpPr>
        <p:spPr/>
        <p:txBody>
          <a:bodyPr/>
          <a:lstStyle/>
          <a:p>
            <a:pPr eaLnBrk="1" hangingPunct="1"/>
            <a:r>
              <a:rPr lang="en-US" dirty="0" smtClean="0"/>
              <a:t>Example Output of an OTDR</a:t>
            </a:r>
          </a:p>
        </p:txBody>
      </p:sp>
      <p:sp>
        <p:nvSpPr>
          <p:cNvPr id="50181" name="Rectangle 3"/>
          <p:cNvSpPr>
            <a:spLocks noGrp="1" noChangeArrowheads="1"/>
          </p:cNvSpPr>
          <p:nvPr>
            <p:ph type="body" idx="1"/>
          </p:nvPr>
        </p:nvSpPr>
        <p:spPr/>
        <p:txBody>
          <a:bodyPr/>
          <a:lstStyle/>
          <a:p>
            <a:pPr eaLnBrk="1" hangingPunct="1"/>
            <a:r>
              <a:rPr lang="en-US" dirty="0" smtClean="0"/>
              <a:t>End Of Link</a:t>
            </a:r>
          </a:p>
          <a:p>
            <a:pPr lvl="1" eaLnBrk="1" hangingPunct="1"/>
            <a:r>
              <a:rPr lang="en-US" dirty="0" smtClean="0"/>
              <a:t>This is shown as a very large reflective event with the tail dropping off the bottom of the trace</a:t>
            </a:r>
          </a:p>
          <a:p>
            <a:pPr lvl="1" eaLnBrk="1" hangingPunct="1"/>
            <a:r>
              <a:rPr lang="en-US" dirty="0" smtClean="0"/>
              <a:t>This may not be the end of the link, it could we where the fiber is broken</a:t>
            </a:r>
          </a:p>
          <a:p>
            <a:pPr lvl="1" eaLnBrk="1" hangingPunct="1"/>
            <a:r>
              <a:rPr lang="en-US" dirty="0" smtClean="0"/>
              <a:t>That is why you must run an OTDR test on a link in both directions if the length is not already known</a:t>
            </a:r>
          </a:p>
        </p:txBody>
      </p:sp>
    </p:spTree>
    <p:extLst>
      <p:ext uri="{BB962C8B-B14F-4D97-AF65-F5344CB8AC3E}">
        <p14:creationId xmlns:p14="http://schemas.microsoft.com/office/powerpoint/2010/main" val="4107519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512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EE1CCB-A182-477F-93CF-8B2A99950ED5}" type="slidenum">
              <a:rPr lang="en-US" smtClean="0"/>
              <a:pPr eaLnBrk="1" hangingPunct="1"/>
              <a:t>35</a:t>
            </a:fld>
            <a:endParaRPr lang="en-US" dirty="0" smtClean="0"/>
          </a:p>
        </p:txBody>
      </p:sp>
      <p:sp>
        <p:nvSpPr>
          <p:cNvPr id="51204" name="Rectangle 2"/>
          <p:cNvSpPr>
            <a:spLocks noGrp="1" noChangeArrowheads="1"/>
          </p:cNvSpPr>
          <p:nvPr>
            <p:ph type="title"/>
          </p:nvPr>
        </p:nvSpPr>
        <p:spPr/>
        <p:txBody>
          <a:bodyPr/>
          <a:lstStyle/>
          <a:p>
            <a:pPr eaLnBrk="1" hangingPunct="1"/>
            <a:r>
              <a:rPr lang="en-US" dirty="0" smtClean="0"/>
              <a:t>Example Output of an OTDR</a:t>
            </a:r>
          </a:p>
        </p:txBody>
      </p:sp>
      <p:sp>
        <p:nvSpPr>
          <p:cNvPr id="51205" name="Rectangle 3"/>
          <p:cNvSpPr>
            <a:spLocks noGrp="1" noChangeArrowheads="1"/>
          </p:cNvSpPr>
          <p:nvPr>
            <p:ph type="body" idx="1"/>
          </p:nvPr>
        </p:nvSpPr>
        <p:spPr/>
        <p:txBody>
          <a:bodyPr/>
          <a:lstStyle/>
          <a:p>
            <a:pPr lvl="1" eaLnBrk="1" hangingPunct="1"/>
            <a:r>
              <a:rPr lang="en-US" dirty="0" smtClean="0"/>
              <a:t>If you measure in one direction and it reports 75 m and the other direction reports 62 m then you know there is a break in the cable</a:t>
            </a:r>
          </a:p>
        </p:txBody>
      </p:sp>
    </p:spTree>
    <p:extLst>
      <p:ext uri="{BB962C8B-B14F-4D97-AF65-F5344CB8AC3E}">
        <p14:creationId xmlns:p14="http://schemas.microsoft.com/office/powerpoint/2010/main" val="573711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1AE23F-7E37-4FAE-B184-89D7F90B9C99}" type="slidenum">
              <a:rPr lang="en-US" smtClean="0"/>
              <a:pPr eaLnBrk="1" hangingPunct="1"/>
              <a:t>36</a:t>
            </a:fld>
            <a:endParaRPr lang="en-US" dirty="0" smtClean="0"/>
          </a:p>
        </p:txBody>
      </p:sp>
      <p:sp>
        <p:nvSpPr>
          <p:cNvPr id="52228" name="Rectangle 2"/>
          <p:cNvSpPr>
            <a:spLocks noGrp="1" noChangeArrowheads="1"/>
          </p:cNvSpPr>
          <p:nvPr>
            <p:ph type="title"/>
          </p:nvPr>
        </p:nvSpPr>
        <p:spPr/>
        <p:txBody>
          <a:bodyPr/>
          <a:lstStyle/>
          <a:p>
            <a:pPr eaLnBrk="1" hangingPunct="1"/>
            <a:r>
              <a:rPr lang="en-US" dirty="0" smtClean="0"/>
              <a:t>Example Output of an OTDR</a:t>
            </a:r>
          </a:p>
        </p:txBody>
      </p:sp>
      <p:sp>
        <p:nvSpPr>
          <p:cNvPr id="52229" name="Rectangle 3"/>
          <p:cNvSpPr>
            <a:spLocks noGrp="1" noChangeArrowheads="1"/>
          </p:cNvSpPr>
          <p:nvPr>
            <p:ph type="body" idx="1"/>
          </p:nvPr>
        </p:nvSpPr>
        <p:spPr/>
        <p:txBody>
          <a:bodyPr/>
          <a:lstStyle/>
          <a:p>
            <a:pPr eaLnBrk="1" hangingPunct="1"/>
            <a:r>
              <a:rPr lang="en-US" dirty="0" smtClean="0"/>
              <a:t>Ghosts</a:t>
            </a:r>
          </a:p>
          <a:p>
            <a:pPr lvl="1" eaLnBrk="1" hangingPunct="1"/>
            <a:r>
              <a:rPr lang="en-US" dirty="0" smtClean="0"/>
              <a:t>Ghosts</a:t>
            </a:r>
            <a:r>
              <a:rPr lang="en-US" baseline="0" dirty="0" smtClean="0"/>
              <a:t> </a:t>
            </a:r>
            <a:r>
              <a:rPr lang="en-US" dirty="0" smtClean="0"/>
              <a:t>are not real events</a:t>
            </a:r>
          </a:p>
          <a:p>
            <a:pPr lvl="1" eaLnBrk="1" hangingPunct="1"/>
            <a:r>
              <a:rPr lang="en-US" dirty="0" smtClean="0"/>
              <a:t>It is easy to anticipate where ghosts will appear on the trace and they can therefore be ignored</a:t>
            </a:r>
          </a:p>
          <a:p>
            <a:pPr lvl="1" eaLnBrk="1" hangingPunct="1"/>
            <a:r>
              <a:rPr lang="en-US" dirty="0" smtClean="0"/>
              <a:t>Also, the ghost will have no associated step down on the trace level since there is no loss at that point</a:t>
            </a:r>
          </a:p>
          <a:p>
            <a:pPr lvl="1" eaLnBrk="1" hangingPunct="1"/>
            <a:r>
              <a:rPr lang="en-US" dirty="0" smtClean="0"/>
              <a:t>This enables it to be identified as a ghost</a:t>
            </a:r>
          </a:p>
        </p:txBody>
      </p:sp>
    </p:spTree>
    <p:extLst>
      <p:ext uri="{BB962C8B-B14F-4D97-AF65-F5344CB8AC3E}">
        <p14:creationId xmlns:p14="http://schemas.microsoft.com/office/powerpoint/2010/main" val="1523079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532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9B6FBC-AD5F-4309-99AC-DEA1120961DE}" type="slidenum">
              <a:rPr lang="en-US" smtClean="0"/>
              <a:pPr eaLnBrk="1" hangingPunct="1"/>
              <a:t>37</a:t>
            </a:fld>
            <a:endParaRPr lang="en-US" dirty="0" smtClean="0"/>
          </a:p>
        </p:txBody>
      </p:sp>
      <p:sp>
        <p:nvSpPr>
          <p:cNvPr id="53252" name="Rectangle 2"/>
          <p:cNvSpPr>
            <a:spLocks noGrp="1" noChangeArrowheads="1"/>
          </p:cNvSpPr>
          <p:nvPr>
            <p:ph type="title"/>
          </p:nvPr>
        </p:nvSpPr>
        <p:spPr/>
        <p:txBody>
          <a:bodyPr/>
          <a:lstStyle/>
          <a:p>
            <a:pPr eaLnBrk="1" hangingPunct="1"/>
            <a:r>
              <a:rPr lang="en-US" dirty="0" smtClean="0"/>
              <a:t>Example Output of an OTDR</a:t>
            </a:r>
          </a:p>
        </p:txBody>
      </p:sp>
      <p:sp>
        <p:nvSpPr>
          <p:cNvPr id="53253" name="Rectangle 3"/>
          <p:cNvSpPr>
            <a:spLocks noGrp="1" noChangeArrowheads="1"/>
          </p:cNvSpPr>
          <p:nvPr>
            <p:ph type="body" idx="1"/>
          </p:nvPr>
        </p:nvSpPr>
        <p:spPr/>
        <p:txBody>
          <a:bodyPr/>
          <a:lstStyle/>
          <a:p>
            <a:pPr lvl="1" eaLnBrk="1" hangingPunct="1"/>
            <a:r>
              <a:rPr lang="en-US" dirty="0" smtClean="0"/>
              <a:t>With the OptiFiber, most Ghosts will be seen after the End Of Link</a:t>
            </a:r>
          </a:p>
        </p:txBody>
      </p:sp>
    </p:spTree>
    <p:extLst>
      <p:ext uri="{BB962C8B-B14F-4D97-AF65-F5344CB8AC3E}">
        <p14:creationId xmlns:p14="http://schemas.microsoft.com/office/powerpoint/2010/main" val="4288606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Output Examples in General</a:t>
            </a:r>
          </a:p>
        </p:txBody>
      </p:sp>
      <p:sp>
        <p:nvSpPr>
          <p:cNvPr id="54275" name="Content Placeholder 2"/>
          <p:cNvSpPr>
            <a:spLocks noGrp="1"/>
          </p:cNvSpPr>
          <p:nvPr>
            <p:ph idx="1"/>
          </p:nvPr>
        </p:nvSpPr>
        <p:spPr/>
        <p:txBody>
          <a:bodyPr/>
          <a:lstStyle/>
          <a:p>
            <a:r>
              <a:rPr lang="en-US" dirty="0" smtClean="0"/>
              <a:t>Here are some more examples of common output on an OTDR from an article in the June 2009 issue of OSP</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A93553-F8BF-4A61-A02E-CDBB5C3076D7}" type="slidenum">
              <a:rPr lang="en-US" smtClean="0"/>
              <a:pPr eaLnBrk="1" hangingPunct="1"/>
              <a:t>38</a:t>
            </a:fld>
            <a:endParaRPr lang="en-US" dirty="0" smtClean="0"/>
          </a:p>
        </p:txBody>
      </p:sp>
    </p:spTree>
    <p:extLst>
      <p:ext uri="{BB962C8B-B14F-4D97-AF65-F5344CB8AC3E}">
        <p14:creationId xmlns:p14="http://schemas.microsoft.com/office/powerpoint/2010/main" val="1022507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smtClean="0"/>
              <a:t>Output Examples in General</a:t>
            </a:r>
          </a:p>
        </p:txBody>
      </p:sp>
      <p:sp>
        <p:nvSpPr>
          <p:cNvPr id="55299" name="Content Placeholder 2"/>
          <p:cNvSpPr>
            <a:spLocks noGrp="1"/>
          </p:cNvSpPr>
          <p:nvPr>
            <p:ph idx="1"/>
          </p:nvPr>
        </p:nvSpPr>
        <p:spPr/>
        <p:txBody>
          <a:bodyPr/>
          <a:lstStyle/>
          <a:p>
            <a:r>
              <a:rPr lang="en-US" dirty="0" smtClean="0"/>
              <a:t>Launch</a:t>
            </a:r>
          </a:p>
          <a:p>
            <a:endParaRPr lang="en-US" dirty="0" smtClean="0"/>
          </a:p>
        </p:txBody>
      </p:sp>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169B46-3A2C-40B7-B8A3-98A01B4F02F9}" type="slidenum">
              <a:rPr lang="en-US" smtClean="0"/>
              <a:pPr eaLnBrk="1" hangingPunct="1"/>
              <a:t>39</a:t>
            </a:fld>
            <a:endParaRPr lang="en-US" dirty="0" smtClean="0"/>
          </a:p>
        </p:txBody>
      </p:sp>
      <p:pic>
        <p:nvPicPr>
          <p:cNvPr id="55302" name="Picture 5" descr="062009Launch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98688"/>
            <a:ext cx="510540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907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Fiber Optic Media</a:t>
            </a:r>
            <a:endParaRPr lang="en-US" dirty="0"/>
          </a:p>
        </p:txBody>
      </p:sp>
      <p:sp>
        <p:nvSpPr>
          <p:cNvPr id="3" name="Content Placeholder 2"/>
          <p:cNvSpPr>
            <a:spLocks noGrp="1"/>
          </p:cNvSpPr>
          <p:nvPr>
            <p:ph idx="1"/>
          </p:nvPr>
        </p:nvSpPr>
        <p:spPr/>
        <p:txBody>
          <a:bodyPr/>
          <a:lstStyle/>
          <a:p>
            <a:r>
              <a:rPr lang="en-US" dirty="0" smtClean="0"/>
              <a:t>To</a:t>
            </a:r>
            <a:r>
              <a:rPr lang="en-US" baseline="0" dirty="0" smtClean="0"/>
              <a:t> summarize the detailed discussion below it should be recognized that i</a:t>
            </a:r>
            <a:r>
              <a:rPr lang="en-US" dirty="0" smtClean="0"/>
              <a:t>n a LAN environment there is only one test that must be performed</a:t>
            </a:r>
            <a:r>
              <a:rPr lang="en-US" baseline="0" dirty="0" smtClean="0"/>
              <a:t> which is the attenuation of the signal</a:t>
            </a:r>
            <a:endParaRPr lang="en-US" dirty="0" smtClean="0"/>
          </a:p>
          <a:p>
            <a:pPr rtl="0" eaLnBrk="0" fontAlgn="base" hangingPunct="0"/>
            <a:r>
              <a:rPr lang="en-US" sz="3200" dirty="0" smtClean="0">
                <a:solidFill>
                  <a:schemeClr val="tx1"/>
                </a:solidFill>
                <a:effectLst/>
                <a:latin typeface="+mn-lt"/>
                <a:ea typeface="+mn-ea"/>
                <a:cs typeface="+mn-cs"/>
              </a:rPr>
              <a:t>The attenuation test</a:t>
            </a:r>
            <a:r>
              <a:rPr lang="en-US" sz="3200" baseline="0" dirty="0" smtClean="0">
                <a:solidFill>
                  <a:schemeClr val="tx1"/>
                </a:solidFill>
                <a:effectLst/>
                <a:latin typeface="+mn-lt"/>
                <a:ea typeface="+mn-ea"/>
                <a:cs typeface="+mn-cs"/>
              </a:rPr>
              <a:t> </a:t>
            </a:r>
            <a:r>
              <a:rPr lang="en-US" sz="3200" dirty="0" smtClean="0">
                <a:solidFill>
                  <a:schemeClr val="tx1"/>
                </a:solidFill>
                <a:effectLst/>
                <a:latin typeface="+mn-lt"/>
                <a:ea typeface="+mn-ea"/>
                <a:cs typeface="+mn-cs"/>
              </a:rPr>
              <a:t>is done by injecting a known amount of light into one end of a fiber, and then measuring how much comes out the other end</a:t>
            </a:r>
            <a:endParaRPr lang="en-US" sz="3200" dirty="0" smtClean="0">
              <a:effectLst/>
            </a:endParaRPr>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4</a:t>
            </a:fld>
            <a:endParaRPr lang="en-US" dirty="0"/>
          </a:p>
        </p:txBody>
      </p:sp>
    </p:spTree>
    <p:extLst>
      <p:ext uri="{BB962C8B-B14F-4D97-AF65-F5344CB8AC3E}">
        <p14:creationId xmlns:p14="http://schemas.microsoft.com/office/powerpoint/2010/main" val="2766544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t>Output Examples in General</a:t>
            </a:r>
          </a:p>
        </p:txBody>
      </p:sp>
      <p:sp>
        <p:nvSpPr>
          <p:cNvPr id="56323" name="Content Placeholder 2"/>
          <p:cNvSpPr>
            <a:spLocks noGrp="1"/>
          </p:cNvSpPr>
          <p:nvPr>
            <p:ph idx="1"/>
          </p:nvPr>
        </p:nvSpPr>
        <p:spPr/>
        <p:txBody>
          <a:bodyPr/>
          <a:lstStyle/>
          <a:p>
            <a:r>
              <a:rPr lang="en-US" dirty="0" smtClean="0"/>
              <a:t>Opens</a:t>
            </a:r>
          </a:p>
          <a:p>
            <a:endParaRPr lang="en-US" dirty="0" smtClean="0"/>
          </a:p>
        </p:txBody>
      </p:sp>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678D71-6EAB-47C2-A8C5-E3FBC88F82F2}" type="slidenum">
              <a:rPr lang="en-US" smtClean="0"/>
              <a:pPr eaLnBrk="1" hangingPunct="1"/>
              <a:t>40</a:t>
            </a:fld>
            <a:endParaRPr lang="en-US" dirty="0" smtClean="0"/>
          </a:p>
        </p:txBody>
      </p:sp>
      <p:pic>
        <p:nvPicPr>
          <p:cNvPr id="56326" name="Picture 5" descr="062009Launch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2813" y="2209800"/>
            <a:ext cx="59451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5284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Output Examples in General</a:t>
            </a:r>
          </a:p>
        </p:txBody>
      </p:sp>
      <p:sp>
        <p:nvSpPr>
          <p:cNvPr id="57347" name="Content Placeholder 2"/>
          <p:cNvSpPr>
            <a:spLocks noGrp="1"/>
          </p:cNvSpPr>
          <p:nvPr>
            <p:ph idx="1"/>
          </p:nvPr>
        </p:nvSpPr>
        <p:spPr/>
        <p:txBody>
          <a:bodyPr/>
          <a:lstStyle/>
          <a:p>
            <a:r>
              <a:rPr lang="en-US" dirty="0" smtClean="0"/>
              <a:t>Resistive Faults</a:t>
            </a:r>
          </a:p>
          <a:p>
            <a:endParaRPr lang="en-US" dirty="0" smtClean="0"/>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5969D9-1CA8-4614-B216-C352D1B28F41}" type="slidenum">
              <a:rPr lang="en-US" smtClean="0"/>
              <a:pPr eaLnBrk="1" hangingPunct="1"/>
              <a:t>41</a:t>
            </a:fld>
            <a:endParaRPr lang="en-US" dirty="0" smtClean="0"/>
          </a:p>
        </p:txBody>
      </p:sp>
      <p:pic>
        <p:nvPicPr>
          <p:cNvPr id="57350" name="Picture 5" descr="062009Launch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56388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273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Output Examples in General</a:t>
            </a:r>
          </a:p>
        </p:txBody>
      </p:sp>
      <p:sp>
        <p:nvSpPr>
          <p:cNvPr id="58371" name="Content Placeholder 2"/>
          <p:cNvSpPr>
            <a:spLocks noGrp="1"/>
          </p:cNvSpPr>
          <p:nvPr>
            <p:ph idx="1"/>
          </p:nvPr>
        </p:nvSpPr>
        <p:spPr/>
        <p:txBody>
          <a:bodyPr/>
          <a:lstStyle/>
          <a:p>
            <a:r>
              <a:rPr lang="en-US" dirty="0" smtClean="0"/>
              <a:t>Splice</a:t>
            </a:r>
          </a:p>
          <a:p>
            <a:endParaRPr lang="en-US" dirty="0" smtClean="0"/>
          </a:p>
        </p:txBody>
      </p:sp>
      <p:sp>
        <p:nvSpPr>
          <p:cNvPr id="58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FA078E-45A3-4063-973C-D42B80BDB1A6}" type="slidenum">
              <a:rPr lang="en-US" smtClean="0"/>
              <a:pPr eaLnBrk="1" hangingPunct="1"/>
              <a:t>42</a:t>
            </a:fld>
            <a:endParaRPr lang="en-US" dirty="0" smtClean="0"/>
          </a:p>
        </p:txBody>
      </p:sp>
      <p:pic>
        <p:nvPicPr>
          <p:cNvPr id="58374" name="Picture 5" descr="062009Launch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66135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6741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Output Examples in General</a:t>
            </a:r>
          </a:p>
        </p:txBody>
      </p:sp>
      <p:sp>
        <p:nvSpPr>
          <p:cNvPr id="593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593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16A499-E7DA-49F5-8B24-5A709BF5058C}" type="slidenum">
              <a:rPr lang="en-US" smtClean="0"/>
              <a:pPr eaLnBrk="1" hangingPunct="1"/>
              <a:t>43</a:t>
            </a:fld>
            <a:endParaRPr lang="en-US" dirty="0" smtClean="0"/>
          </a:p>
        </p:txBody>
      </p:sp>
      <p:sp>
        <p:nvSpPr>
          <p:cNvPr id="59397" name="Content Placeholder 6"/>
          <p:cNvSpPr>
            <a:spLocks noGrp="1"/>
          </p:cNvSpPr>
          <p:nvPr>
            <p:ph idx="1"/>
          </p:nvPr>
        </p:nvSpPr>
        <p:spPr/>
        <p:txBody>
          <a:bodyPr/>
          <a:lstStyle/>
          <a:p>
            <a:r>
              <a:rPr lang="en-US" dirty="0" smtClean="0"/>
              <a:t>End of Cable</a:t>
            </a:r>
          </a:p>
          <a:p>
            <a:endParaRPr lang="en-US" dirty="0" smtClean="0"/>
          </a:p>
        </p:txBody>
      </p:sp>
      <p:pic>
        <p:nvPicPr>
          <p:cNvPr id="59398" name="Picture 7" descr="062009Launch8.jpg"/>
          <p:cNvPicPr>
            <a:picLocks noChangeAspect="1"/>
          </p:cNvPicPr>
          <p:nvPr/>
        </p:nvPicPr>
        <p:blipFill>
          <a:blip r:embed="rId2">
            <a:extLst>
              <a:ext uri="{28A0092B-C50C-407E-A947-70E740481C1C}">
                <a14:useLocalDpi xmlns:a14="http://schemas.microsoft.com/office/drawing/2010/main" val="0"/>
              </a:ext>
            </a:extLst>
          </a:blip>
          <a:srcRect b="67348"/>
          <a:stretch>
            <a:fillRect/>
          </a:stretch>
        </p:blipFill>
        <p:spPr bwMode="auto">
          <a:xfrm>
            <a:off x="914400" y="2209800"/>
            <a:ext cx="7137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330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Fiber Optic Media</a:t>
            </a:r>
            <a:endParaRPr lang="en-US" dirty="0"/>
          </a:p>
        </p:txBody>
      </p:sp>
      <p:sp>
        <p:nvSpPr>
          <p:cNvPr id="3" name="Content Placeholder 2"/>
          <p:cNvSpPr>
            <a:spLocks noGrp="1"/>
          </p:cNvSpPr>
          <p:nvPr>
            <p:ph idx="1"/>
          </p:nvPr>
        </p:nvSpPr>
        <p:spPr/>
        <p:txBody>
          <a:bodyPr/>
          <a:lstStyle/>
          <a:p>
            <a:pPr eaLnBrk="1" hangingPunct="1"/>
            <a:r>
              <a:rPr lang="en-US" dirty="0" smtClean="0"/>
              <a:t>The One Jumper - Method B - Tier 1 test is done using a OLTS</a:t>
            </a:r>
            <a:endParaRPr lang="en-US" baseline="0" dirty="0" smtClean="0"/>
          </a:p>
          <a:p>
            <a:pPr eaLnBrk="1" hangingPunct="1"/>
            <a:r>
              <a:rPr lang="en-US" dirty="0" smtClean="0"/>
              <a:t>The test is performed on the permanent link</a:t>
            </a:r>
          </a:p>
          <a:p>
            <a:r>
              <a:rPr lang="en-US" dirty="0" smtClean="0"/>
              <a:t>Here is an example of the setup</a:t>
            </a:r>
            <a:r>
              <a:rPr lang="en-US" baseline="0" dirty="0" smtClean="0"/>
              <a:t> for this type of test as seen in an article in Cabling and Installation Maintenance in December 2012</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44</a:t>
            </a:fld>
            <a:endParaRPr lang="en-US" dirty="0"/>
          </a:p>
        </p:txBody>
      </p:sp>
    </p:spTree>
    <p:extLst>
      <p:ext uri="{BB962C8B-B14F-4D97-AF65-F5344CB8AC3E}">
        <p14:creationId xmlns:p14="http://schemas.microsoft.com/office/powerpoint/2010/main" val="483688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Fiber Optic Media</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45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49" t="19592" r="37188" b="15204"/>
          <a:stretch/>
        </p:blipFill>
        <p:spPr bwMode="auto">
          <a:xfrm>
            <a:off x="1641964" y="1600200"/>
            <a:ext cx="5749436" cy="449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1551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Test Standards</a:t>
            </a:r>
            <a:endParaRPr lang="en-US" dirty="0"/>
          </a:p>
        </p:txBody>
      </p:sp>
      <p:sp>
        <p:nvSpPr>
          <p:cNvPr id="3" name="Content Placeholder 2"/>
          <p:cNvSpPr>
            <a:spLocks noGrp="1"/>
          </p:cNvSpPr>
          <p:nvPr>
            <p:ph idx="1"/>
          </p:nvPr>
        </p:nvSpPr>
        <p:spPr/>
        <p:txBody>
          <a:bodyPr/>
          <a:lstStyle/>
          <a:p>
            <a:r>
              <a:rPr lang="en-US" dirty="0" smtClean="0"/>
              <a:t>The current</a:t>
            </a:r>
            <a:r>
              <a:rPr lang="en-US" baseline="0" dirty="0" smtClean="0"/>
              <a:t> standards that defines this test is found in </a:t>
            </a:r>
            <a:r>
              <a:rPr lang="en-US" dirty="0" smtClean="0"/>
              <a:t>TIA-526-14-B and TIA-568-C.0</a:t>
            </a:r>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46</a:t>
            </a:fld>
            <a:endParaRPr lang="en-US" dirty="0"/>
          </a:p>
        </p:txBody>
      </p:sp>
    </p:spTree>
    <p:extLst>
      <p:ext uri="{BB962C8B-B14F-4D97-AF65-F5344CB8AC3E}">
        <p14:creationId xmlns:p14="http://schemas.microsoft.com/office/powerpoint/2010/main" val="41354952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Encircled Flux Testing</a:t>
            </a:r>
            <a:endParaRPr lang="en-US" dirty="0"/>
          </a:p>
        </p:txBody>
      </p:sp>
      <p:sp>
        <p:nvSpPr>
          <p:cNvPr id="3" name="Content Placeholder 2"/>
          <p:cNvSpPr>
            <a:spLocks noGrp="1"/>
          </p:cNvSpPr>
          <p:nvPr>
            <p:ph idx="1"/>
          </p:nvPr>
        </p:nvSpPr>
        <p:spPr/>
        <p:txBody>
          <a:bodyPr/>
          <a:lstStyle/>
          <a:p>
            <a:r>
              <a:rPr lang="en-US" dirty="0" smtClean="0"/>
              <a:t>The test covered above applies to </a:t>
            </a:r>
            <a:r>
              <a:rPr lang="en-US" baseline="0" dirty="0" smtClean="0"/>
              <a:t>speeds at and  below 1 Gbps</a:t>
            </a:r>
          </a:p>
          <a:p>
            <a:r>
              <a:rPr lang="en-US" baseline="0" dirty="0" smtClean="0"/>
              <a:t>For higher speeds a new method called encircled flux testing is used</a:t>
            </a:r>
          </a:p>
          <a:p>
            <a:r>
              <a:rPr lang="en-US" baseline="0" dirty="0" smtClean="0"/>
              <a:t>This capability is </a:t>
            </a:r>
            <a:r>
              <a:rPr lang="en-US" baseline="0" dirty="0" smtClean="0"/>
              <a:t>built into either the device in the network such as a switch, into the tester itself, or as a jumper for older testers</a:t>
            </a:r>
            <a:endParaRPr lang="en-US" baseline="0" dirty="0" smtClean="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47</a:t>
            </a:fld>
            <a:endParaRPr lang="en-US" dirty="0"/>
          </a:p>
        </p:txBody>
      </p:sp>
    </p:spTree>
    <p:extLst>
      <p:ext uri="{BB962C8B-B14F-4D97-AF65-F5344CB8AC3E}">
        <p14:creationId xmlns:p14="http://schemas.microsoft.com/office/powerpoint/2010/main" val="18070126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Encircled Flux Testing</a:t>
            </a:r>
            <a:endParaRPr lang="en-US" dirty="0"/>
          </a:p>
        </p:txBody>
      </p:sp>
      <p:sp>
        <p:nvSpPr>
          <p:cNvPr id="3" name="Content Placeholder 2"/>
          <p:cNvSpPr>
            <a:spLocks noGrp="1"/>
          </p:cNvSpPr>
          <p:nvPr>
            <p:ph idx="1"/>
          </p:nvPr>
        </p:nvSpPr>
        <p:spPr/>
        <p:txBody>
          <a:bodyPr/>
          <a:lstStyle/>
          <a:p>
            <a:r>
              <a:rPr lang="en-US" baseline="0" dirty="0" smtClean="0"/>
              <a:t>Encircled flux testing adjusts for the launch of the signal into the fiber so as to produce an accurate test at these higher speeds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48</a:t>
            </a:fld>
            <a:endParaRPr lang="en-US" dirty="0"/>
          </a:p>
        </p:txBody>
      </p:sp>
    </p:spTree>
    <p:extLst>
      <p:ext uri="{BB962C8B-B14F-4D97-AF65-F5344CB8AC3E}">
        <p14:creationId xmlns:p14="http://schemas.microsoft.com/office/powerpoint/2010/main" val="30223390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67B422-48F5-458B-B10B-26697AA6F7F0}" type="slidenum">
              <a:rPr lang="en-US" smtClean="0"/>
              <a:pPr eaLnBrk="1" hangingPunct="1"/>
              <a:t>49</a:t>
            </a:fld>
            <a:endParaRPr lang="en-US" dirty="0" smtClean="0"/>
          </a:p>
        </p:txBody>
      </p:sp>
      <p:sp>
        <p:nvSpPr>
          <p:cNvPr id="17412" name="Rectangle 2"/>
          <p:cNvSpPr>
            <a:spLocks noGrp="1" noChangeArrowheads="1"/>
          </p:cNvSpPr>
          <p:nvPr>
            <p:ph type="title"/>
          </p:nvPr>
        </p:nvSpPr>
        <p:spPr/>
        <p:txBody>
          <a:bodyPr/>
          <a:lstStyle/>
          <a:p>
            <a:pPr eaLnBrk="1" hangingPunct="1"/>
            <a:r>
              <a:rPr lang="en-US" dirty="0" smtClean="0"/>
              <a:t>Tier 2</a:t>
            </a:r>
          </a:p>
        </p:txBody>
      </p:sp>
      <p:sp>
        <p:nvSpPr>
          <p:cNvPr id="17413" name="Rectangle 3"/>
          <p:cNvSpPr>
            <a:spLocks noGrp="1" noChangeArrowheads="1"/>
          </p:cNvSpPr>
          <p:nvPr>
            <p:ph type="body" idx="1"/>
          </p:nvPr>
        </p:nvSpPr>
        <p:spPr/>
        <p:txBody>
          <a:bodyPr/>
          <a:lstStyle/>
          <a:p>
            <a:pPr eaLnBrk="1" hangingPunct="1"/>
            <a:r>
              <a:rPr lang="en-US" dirty="0" smtClean="0"/>
              <a:t>Tier 2 testing is optional</a:t>
            </a:r>
          </a:p>
          <a:p>
            <a:pPr eaLnBrk="1" hangingPunct="1"/>
            <a:r>
              <a:rPr lang="en-US" dirty="0" smtClean="0"/>
              <a:t>This test is not needed for in building installations</a:t>
            </a:r>
          </a:p>
          <a:p>
            <a:pPr eaLnBrk="1" hangingPunct="1"/>
            <a:r>
              <a:rPr lang="en-US" dirty="0" smtClean="0"/>
              <a:t>Tier 2 testing supplements Tier 1 testing with the addition of the OTDR trace of each fiber link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Fiber Optic</a:t>
            </a:r>
            <a:r>
              <a:rPr lang="en-US" baseline="0" dirty="0" smtClean="0"/>
              <a:t> Media</a:t>
            </a:r>
            <a:endParaRPr lang="en-US" dirty="0"/>
          </a:p>
        </p:txBody>
      </p:sp>
      <p:sp>
        <p:nvSpPr>
          <p:cNvPr id="3" name="Content Placeholder 2"/>
          <p:cNvSpPr>
            <a:spLocks noGrp="1"/>
          </p:cNvSpPr>
          <p:nvPr>
            <p:ph idx="1"/>
          </p:nvPr>
        </p:nvSpPr>
        <p:spPr/>
        <p:txBody>
          <a:bodyPr/>
          <a:lstStyle/>
          <a:p>
            <a:r>
              <a:rPr lang="en-US" dirty="0" smtClean="0"/>
              <a:t>As long as the received power level is high enough that</a:t>
            </a:r>
            <a:r>
              <a:rPr lang="en-US" baseline="0" dirty="0" smtClean="0"/>
              <a:t> the device on the far end of the link can read the signal then the test is passed</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5</a:t>
            </a:fld>
            <a:endParaRPr lang="en-US" dirty="0"/>
          </a:p>
        </p:txBody>
      </p:sp>
    </p:spTree>
    <p:extLst>
      <p:ext uri="{BB962C8B-B14F-4D97-AF65-F5344CB8AC3E}">
        <p14:creationId xmlns:p14="http://schemas.microsoft.com/office/powerpoint/2010/main" val="2186427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F7FAF4-5107-4193-B8F0-105F5F42E8A3}" type="slidenum">
              <a:rPr lang="en-US" smtClean="0"/>
              <a:pPr eaLnBrk="1" hangingPunct="1"/>
              <a:t>50</a:t>
            </a:fld>
            <a:endParaRPr lang="en-US" dirty="0" smtClean="0"/>
          </a:p>
        </p:txBody>
      </p:sp>
      <p:sp>
        <p:nvSpPr>
          <p:cNvPr id="18436" name="Rectangle 2"/>
          <p:cNvSpPr>
            <a:spLocks noGrp="1" noChangeArrowheads="1"/>
          </p:cNvSpPr>
          <p:nvPr>
            <p:ph type="title"/>
          </p:nvPr>
        </p:nvSpPr>
        <p:spPr/>
        <p:txBody>
          <a:bodyPr/>
          <a:lstStyle/>
          <a:p>
            <a:pPr eaLnBrk="1" hangingPunct="1"/>
            <a:r>
              <a:rPr lang="en-US" dirty="0" smtClean="0"/>
              <a:t>Tier 2</a:t>
            </a:r>
          </a:p>
        </p:txBody>
      </p:sp>
      <p:sp>
        <p:nvSpPr>
          <p:cNvPr id="18437" name="Rectangle 3"/>
          <p:cNvSpPr>
            <a:spLocks noGrp="1" noChangeArrowheads="1"/>
          </p:cNvSpPr>
          <p:nvPr>
            <p:ph type="body" idx="1"/>
          </p:nvPr>
        </p:nvSpPr>
        <p:spPr/>
        <p:txBody>
          <a:bodyPr/>
          <a:lstStyle/>
          <a:p>
            <a:pPr eaLnBrk="1" hangingPunct="1">
              <a:lnSpc>
                <a:spcPct val="90000"/>
              </a:lnSpc>
            </a:pPr>
            <a:r>
              <a:rPr lang="en-US" dirty="0" smtClean="0"/>
              <a:t>You can gain insight into the performance of the link components, such as cable, connectors, and splices and the quality of the installation by examining non-uniformities in the trace</a:t>
            </a:r>
          </a:p>
          <a:p>
            <a:pPr eaLnBrk="1" hangingPunct="1">
              <a:lnSpc>
                <a:spcPct val="90000"/>
              </a:lnSpc>
            </a:pPr>
            <a:r>
              <a:rPr lang="en-US" dirty="0" smtClean="0"/>
              <a:t>An OTDR trace does not replace the insertion loss measurement with an OLTS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69A7B8-332D-424A-AC18-B86CCCF10A65}" type="slidenum">
              <a:rPr lang="en-US" smtClean="0"/>
              <a:pPr eaLnBrk="1" hangingPunct="1"/>
              <a:t>51</a:t>
            </a:fld>
            <a:endParaRPr lang="en-US" dirty="0" smtClean="0"/>
          </a:p>
        </p:txBody>
      </p:sp>
      <p:sp>
        <p:nvSpPr>
          <p:cNvPr id="21508" name="Rectangle 2"/>
          <p:cNvSpPr>
            <a:spLocks noGrp="1" noChangeArrowheads="1"/>
          </p:cNvSpPr>
          <p:nvPr>
            <p:ph type="title"/>
          </p:nvPr>
        </p:nvSpPr>
        <p:spPr/>
        <p:txBody>
          <a:bodyPr/>
          <a:lstStyle/>
          <a:p>
            <a:pPr eaLnBrk="1" hangingPunct="1"/>
            <a:r>
              <a:rPr lang="en-US" dirty="0" smtClean="0"/>
              <a:t>Tier 2</a:t>
            </a:r>
          </a:p>
        </p:txBody>
      </p:sp>
      <p:sp>
        <p:nvSpPr>
          <p:cNvPr id="21509" name="Rectangle 3"/>
          <p:cNvSpPr>
            <a:spLocks noGrp="1" noChangeArrowheads="1"/>
          </p:cNvSpPr>
          <p:nvPr>
            <p:ph type="body" idx="1"/>
          </p:nvPr>
        </p:nvSpPr>
        <p:spPr/>
        <p:txBody>
          <a:bodyPr/>
          <a:lstStyle/>
          <a:p>
            <a:pPr eaLnBrk="1" hangingPunct="1"/>
            <a:r>
              <a:rPr lang="en-US" dirty="0" smtClean="0"/>
              <a:t>Most OTDRs are not appropriate for testing fiber optic cables in structured cabling systems, as they lack the distance resolution needed and do not give accurate loss data due to their different measurement technique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025BC8-69FF-4390-9051-28F81717EFB8}" type="slidenum">
              <a:rPr lang="en-US" smtClean="0"/>
              <a:pPr eaLnBrk="1" hangingPunct="1"/>
              <a:t>52</a:t>
            </a:fld>
            <a:endParaRPr lang="en-US" dirty="0" smtClean="0"/>
          </a:p>
        </p:txBody>
      </p:sp>
      <p:sp>
        <p:nvSpPr>
          <p:cNvPr id="22532" name="Rectangle 2"/>
          <p:cNvSpPr>
            <a:spLocks noGrp="1" noChangeArrowheads="1"/>
          </p:cNvSpPr>
          <p:nvPr>
            <p:ph type="title"/>
          </p:nvPr>
        </p:nvSpPr>
        <p:spPr/>
        <p:txBody>
          <a:bodyPr/>
          <a:lstStyle/>
          <a:p>
            <a:pPr eaLnBrk="1" hangingPunct="1"/>
            <a:r>
              <a:rPr lang="en-US" dirty="0" smtClean="0"/>
              <a:t>Tier 2</a:t>
            </a:r>
          </a:p>
        </p:txBody>
      </p:sp>
      <p:sp>
        <p:nvSpPr>
          <p:cNvPr id="22533" name="Rectangle 3"/>
          <p:cNvSpPr>
            <a:spLocks noGrp="1" noChangeArrowheads="1"/>
          </p:cNvSpPr>
          <p:nvPr>
            <p:ph type="body" idx="1"/>
          </p:nvPr>
        </p:nvSpPr>
        <p:spPr/>
        <p:txBody>
          <a:bodyPr/>
          <a:lstStyle/>
          <a:p>
            <a:pPr eaLnBrk="1" hangingPunct="1"/>
            <a:r>
              <a:rPr lang="en-US" dirty="0" smtClean="0"/>
              <a:t>Few premises cabling installers are adequately trained in interpreting OTDR data and misreading them can cause good cables to be failed and vice versa</a:t>
            </a:r>
          </a:p>
          <a:p>
            <a:pPr eaLnBrk="1" hangingPunct="1"/>
            <a:r>
              <a:rPr lang="en-US" dirty="0" smtClean="0"/>
              <a:t>Finally, OTDR testing is expensive, greatly increasing the installed costs of fiber optic cabling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Attenuation Tests</a:t>
            </a:r>
            <a:endParaRPr lang="en-US" dirty="0"/>
          </a:p>
        </p:txBody>
      </p:sp>
      <p:sp>
        <p:nvSpPr>
          <p:cNvPr id="3" name="Content Placeholder 2"/>
          <p:cNvSpPr>
            <a:spLocks noGrp="1"/>
          </p:cNvSpPr>
          <p:nvPr>
            <p:ph idx="1"/>
          </p:nvPr>
        </p:nvSpPr>
        <p:spPr/>
        <p:txBody>
          <a:bodyPr/>
          <a:lstStyle/>
          <a:p>
            <a:r>
              <a:rPr lang="en-US" dirty="0" smtClean="0"/>
              <a:t>There are other types</a:t>
            </a:r>
            <a:r>
              <a:rPr lang="en-US" baseline="0" dirty="0" smtClean="0"/>
              <a:t> of tests that will be encountered so let’s mention these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53</a:t>
            </a:fld>
            <a:endParaRPr lang="en-US" dirty="0"/>
          </a:p>
        </p:txBody>
      </p:sp>
    </p:spTree>
    <p:extLst>
      <p:ext uri="{BB962C8B-B14F-4D97-AF65-F5344CB8AC3E}">
        <p14:creationId xmlns:p14="http://schemas.microsoft.com/office/powerpoint/2010/main" val="19514348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614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25C0C8-EBC3-487E-8DC8-1695FE49FB9E}" type="slidenum">
              <a:rPr lang="en-US" smtClean="0"/>
              <a:pPr eaLnBrk="1" hangingPunct="1"/>
              <a:t>54</a:t>
            </a:fld>
            <a:endParaRPr lang="en-US" dirty="0" smtClean="0"/>
          </a:p>
        </p:txBody>
      </p:sp>
      <p:sp>
        <p:nvSpPr>
          <p:cNvPr id="61444" name="Rectangle 2"/>
          <p:cNvSpPr>
            <a:spLocks noGrp="1" noChangeArrowheads="1"/>
          </p:cNvSpPr>
          <p:nvPr>
            <p:ph type="title"/>
          </p:nvPr>
        </p:nvSpPr>
        <p:spPr/>
        <p:txBody>
          <a:bodyPr/>
          <a:lstStyle/>
          <a:p>
            <a:pPr eaLnBrk="1" hangingPunct="1"/>
            <a:r>
              <a:rPr lang="en-US" dirty="0" smtClean="0"/>
              <a:t>Method A</a:t>
            </a:r>
          </a:p>
        </p:txBody>
      </p:sp>
      <p:sp>
        <p:nvSpPr>
          <p:cNvPr id="61445" name="Rectangle 3"/>
          <p:cNvSpPr>
            <a:spLocks noGrp="1" noChangeArrowheads="1"/>
          </p:cNvSpPr>
          <p:nvPr>
            <p:ph type="body" idx="1"/>
          </p:nvPr>
        </p:nvSpPr>
        <p:spPr/>
        <p:txBody>
          <a:bodyPr/>
          <a:lstStyle/>
          <a:p>
            <a:pPr eaLnBrk="1" hangingPunct="1"/>
            <a:r>
              <a:rPr lang="en-US" dirty="0" smtClean="0"/>
              <a:t>Method A is used for testing links in which the total attenuation is dominated by the loss in the fiber cable, rather than the loss of the connectors, as is often the case for data networks</a:t>
            </a:r>
          </a:p>
          <a:p>
            <a:pPr eaLnBrk="1" hangingPunct="1"/>
            <a:r>
              <a:rPr lang="en-US" dirty="0" smtClean="0"/>
              <a:t>The referencing procedure for Method A uses two patch cords and an adapter connector per fiber link to be tested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624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2E14A8-BD5C-4447-AB45-9AE771E12A35}" type="slidenum">
              <a:rPr lang="en-US" smtClean="0"/>
              <a:pPr eaLnBrk="1" hangingPunct="1"/>
              <a:t>55</a:t>
            </a:fld>
            <a:endParaRPr lang="en-US" dirty="0" smtClean="0"/>
          </a:p>
        </p:txBody>
      </p:sp>
      <p:sp>
        <p:nvSpPr>
          <p:cNvPr id="62468" name="Rectangle 2"/>
          <p:cNvSpPr>
            <a:spLocks noGrp="1" noChangeArrowheads="1"/>
          </p:cNvSpPr>
          <p:nvPr>
            <p:ph type="title"/>
          </p:nvPr>
        </p:nvSpPr>
        <p:spPr/>
        <p:txBody>
          <a:bodyPr/>
          <a:lstStyle/>
          <a:p>
            <a:pPr eaLnBrk="1" hangingPunct="1"/>
            <a:r>
              <a:rPr lang="en-US" dirty="0" smtClean="0"/>
              <a:t>Method A</a:t>
            </a:r>
          </a:p>
        </p:txBody>
      </p:sp>
      <p:sp>
        <p:nvSpPr>
          <p:cNvPr id="62469" name="Rectangle 3"/>
          <p:cNvSpPr>
            <a:spLocks noGrp="1" noChangeArrowheads="1"/>
          </p:cNvSpPr>
          <p:nvPr>
            <p:ph type="body" idx="1"/>
          </p:nvPr>
        </p:nvSpPr>
        <p:spPr/>
        <p:txBody>
          <a:bodyPr/>
          <a:lstStyle/>
          <a:p>
            <a:pPr eaLnBrk="1" hangingPunct="1"/>
            <a:r>
              <a:rPr lang="en-US" dirty="0" smtClean="0"/>
              <a:t>This method should not be used in a local area network environment where the links are less than 5,000 meters and typically contain only two splices per fiber link</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634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D3D841-3550-43AE-8554-5FEB01F03241}" type="slidenum">
              <a:rPr lang="en-US" smtClean="0"/>
              <a:pPr eaLnBrk="1" hangingPunct="1"/>
              <a:t>56</a:t>
            </a:fld>
            <a:endParaRPr lang="en-US" dirty="0" smtClean="0"/>
          </a:p>
        </p:txBody>
      </p:sp>
      <p:sp>
        <p:nvSpPr>
          <p:cNvPr id="63492" name="Rectangle 2"/>
          <p:cNvSpPr>
            <a:spLocks noGrp="1" noChangeArrowheads="1"/>
          </p:cNvSpPr>
          <p:nvPr>
            <p:ph type="title"/>
          </p:nvPr>
        </p:nvSpPr>
        <p:spPr/>
        <p:txBody>
          <a:bodyPr/>
          <a:lstStyle/>
          <a:p>
            <a:pPr eaLnBrk="1" hangingPunct="1"/>
            <a:r>
              <a:rPr lang="en-US" dirty="0" smtClean="0"/>
              <a:t>Method A</a:t>
            </a:r>
          </a:p>
        </p:txBody>
      </p:sp>
      <p:pic>
        <p:nvPicPr>
          <p:cNvPr id="63493" name="Picture 4"/>
          <p:cNvPicPr>
            <a:picLocks noChangeAspect="1" noChangeArrowheads="1"/>
          </p:cNvPicPr>
          <p:nvPr/>
        </p:nvPicPr>
        <p:blipFill>
          <a:blip r:embed="rId2">
            <a:extLst>
              <a:ext uri="{28A0092B-C50C-407E-A947-70E740481C1C}">
                <a14:useLocalDpi xmlns:a14="http://schemas.microsoft.com/office/drawing/2010/main" val="0"/>
              </a:ext>
            </a:extLst>
          </a:blip>
          <a:srcRect l="3999" t="22932" r="19000" b="17999"/>
          <a:stretch>
            <a:fillRect/>
          </a:stretch>
        </p:blipFill>
        <p:spPr bwMode="auto">
          <a:xfrm>
            <a:off x="685800" y="1631950"/>
            <a:ext cx="77724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645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18FB5A-514F-4870-93AE-44524B0EB888}" type="slidenum">
              <a:rPr lang="en-US" smtClean="0"/>
              <a:pPr eaLnBrk="1" hangingPunct="1"/>
              <a:t>57</a:t>
            </a:fld>
            <a:endParaRPr lang="en-US" dirty="0" smtClean="0"/>
          </a:p>
        </p:txBody>
      </p:sp>
      <p:sp>
        <p:nvSpPr>
          <p:cNvPr id="64516" name="Rectangle 2"/>
          <p:cNvSpPr>
            <a:spLocks noGrp="1" noChangeArrowheads="1"/>
          </p:cNvSpPr>
          <p:nvPr>
            <p:ph type="title"/>
          </p:nvPr>
        </p:nvSpPr>
        <p:spPr/>
        <p:txBody>
          <a:bodyPr/>
          <a:lstStyle/>
          <a:p>
            <a:pPr eaLnBrk="1" hangingPunct="1"/>
            <a:r>
              <a:rPr lang="en-US" dirty="0" smtClean="0"/>
              <a:t>Method A</a:t>
            </a:r>
          </a:p>
        </p:txBody>
      </p:sp>
      <p:pic>
        <p:nvPicPr>
          <p:cNvPr id="64517" name="Picture 4"/>
          <p:cNvPicPr>
            <a:picLocks noChangeAspect="1" noChangeArrowheads="1"/>
          </p:cNvPicPr>
          <p:nvPr/>
        </p:nvPicPr>
        <p:blipFill>
          <a:blip r:embed="rId2">
            <a:extLst>
              <a:ext uri="{28A0092B-C50C-407E-A947-70E740481C1C}">
                <a14:useLocalDpi xmlns:a14="http://schemas.microsoft.com/office/drawing/2010/main" val="0"/>
              </a:ext>
            </a:extLst>
          </a:blip>
          <a:srcRect l="1686" t="23334" r="14000" b="10001"/>
          <a:stretch>
            <a:fillRect/>
          </a:stretch>
        </p:blipFill>
        <p:spPr bwMode="auto">
          <a:xfrm>
            <a:off x="762000" y="1595438"/>
            <a:ext cx="76200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2005-2013 Kenneth M. Chipps Ph.D. www.chipps.com</a:t>
            </a:r>
            <a:endParaRPr lang="en-US" dirty="0"/>
          </a:p>
        </p:txBody>
      </p:sp>
      <p:sp>
        <p:nvSpPr>
          <p:cNvPr id="655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03EE70-A1D1-4994-841C-110DCD1330B5}" type="slidenum">
              <a:rPr lang="en-US" smtClean="0"/>
              <a:pPr eaLnBrk="1" hangingPunct="1"/>
              <a:t>58</a:t>
            </a:fld>
            <a:endParaRPr lang="en-US" dirty="0" smtClean="0"/>
          </a:p>
        </p:txBody>
      </p:sp>
      <p:sp>
        <p:nvSpPr>
          <p:cNvPr id="65540" name="Rectangle 2"/>
          <p:cNvSpPr>
            <a:spLocks noGrp="1" noChangeArrowheads="1"/>
          </p:cNvSpPr>
          <p:nvPr>
            <p:ph type="title"/>
          </p:nvPr>
        </p:nvSpPr>
        <p:spPr/>
        <p:txBody>
          <a:bodyPr/>
          <a:lstStyle/>
          <a:p>
            <a:pPr eaLnBrk="1" hangingPunct="1"/>
            <a:r>
              <a:rPr lang="en-US" dirty="0" smtClean="0"/>
              <a:t>Method A</a:t>
            </a:r>
          </a:p>
        </p:txBody>
      </p:sp>
      <p:pic>
        <p:nvPicPr>
          <p:cNvPr id="65541" name="Picture 4"/>
          <p:cNvPicPr>
            <a:picLocks noChangeAspect="1" noChangeArrowheads="1"/>
          </p:cNvPicPr>
          <p:nvPr/>
        </p:nvPicPr>
        <p:blipFill>
          <a:blip r:embed="rId2">
            <a:extLst>
              <a:ext uri="{28A0092B-C50C-407E-A947-70E740481C1C}">
                <a14:useLocalDpi xmlns:a14="http://schemas.microsoft.com/office/drawing/2010/main" val="0"/>
              </a:ext>
            </a:extLst>
          </a:blip>
          <a:srcRect l="999" t="25999" r="6000" b="58000"/>
          <a:stretch>
            <a:fillRect/>
          </a:stretch>
        </p:blipFill>
        <p:spPr bwMode="auto">
          <a:xfrm>
            <a:off x="990600" y="16002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eaLnBrk="1" hangingPunct="1"/>
            <a:r>
              <a:rPr lang="en-US" dirty="0" smtClean="0"/>
              <a:t>Most of this is copied directly from information provided by Fluke and Cabling and Installation magazine</a:t>
            </a:r>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59</a:t>
            </a:fld>
            <a:endParaRPr lang="en-US" dirty="0"/>
          </a:p>
        </p:txBody>
      </p:sp>
    </p:spTree>
    <p:extLst>
      <p:ext uri="{BB962C8B-B14F-4D97-AF65-F5344CB8AC3E}">
        <p14:creationId xmlns:p14="http://schemas.microsoft.com/office/powerpoint/2010/main" val="120797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Fiber</a:t>
            </a:r>
            <a:r>
              <a:rPr lang="en-US" baseline="0" dirty="0" smtClean="0"/>
              <a:t> Optic Media</a:t>
            </a:r>
            <a:endParaRPr lang="en-US" dirty="0"/>
          </a:p>
        </p:txBody>
      </p:sp>
      <p:sp>
        <p:nvSpPr>
          <p:cNvPr id="3" name="Content Placeholder 2"/>
          <p:cNvSpPr>
            <a:spLocks noGrp="1"/>
          </p:cNvSpPr>
          <p:nvPr>
            <p:ph idx="1"/>
          </p:nvPr>
        </p:nvSpPr>
        <p:spPr/>
        <p:txBody>
          <a:bodyPr/>
          <a:lstStyle/>
          <a:p>
            <a:pPr rtl="0" eaLnBrk="1" fontAlgn="base" hangingPunct="1"/>
            <a:r>
              <a:rPr lang="en-US" sz="3200" dirty="0" smtClean="0">
                <a:solidFill>
                  <a:schemeClr val="tx1"/>
                </a:solidFill>
                <a:effectLst/>
                <a:latin typeface="+mn-lt"/>
                <a:ea typeface="+mn-ea"/>
                <a:cs typeface="+mn-cs"/>
              </a:rPr>
              <a:t>This method uses an optical light source and an optical power meter to compare the difference between two power levels</a:t>
            </a:r>
            <a:endParaRPr lang="en-US" dirty="0" smtClean="0"/>
          </a:p>
          <a:p>
            <a:r>
              <a:rPr lang="en-US" dirty="0" smtClean="0"/>
              <a:t>There are several different formats</a:t>
            </a:r>
            <a:r>
              <a:rPr lang="en-US" baseline="0" dirty="0" smtClean="0"/>
              <a:t> in which this attenuation test may be done</a:t>
            </a:r>
          </a:p>
          <a:p>
            <a:r>
              <a:rPr lang="en-US" dirty="0" smtClean="0"/>
              <a:t>The </a:t>
            </a:r>
            <a:r>
              <a:rPr lang="en-US" dirty="0" smtClean="0"/>
              <a:t>most basic and most common attenuation</a:t>
            </a:r>
            <a:r>
              <a:rPr lang="en-US" baseline="0" dirty="0" smtClean="0"/>
              <a:t> test is called by one of these </a:t>
            </a:r>
            <a:r>
              <a:rPr lang="en-US" baseline="0" dirty="0" smtClean="0"/>
              <a:t>names</a:t>
            </a:r>
            <a:endParaRPr lang="en-US" baseline="0" dirty="0" smtClean="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6</a:t>
            </a:fld>
            <a:endParaRPr lang="en-US" dirty="0"/>
          </a:p>
        </p:txBody>
      </p:sp>
    </p:spTree>
    <p:extLst>
      <p:ext uri="{BB962C8B-B14F-4D97-AF65-F5344CB8AC3E}">
        <p14:creationId xmlns:p14="http://schemas.microsoft.com/office/powerpoint/2010/main" val="1507788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Fiber</a:t>
            </a:r>
            <a:r>
              <a:rPr lang="en-US" baseline="0" dirty="0" smtClean="0"/>
              <a:t> Optic Media</a:t>
            </a:r>
            <a:endParaRPr lang="en-US" dirty="0"/>
          </a:p>
        </p:txBody>
      </p:sp>
      <p:sp>
        <p:nvSpPr>
          <p:cNvPr id="3" name="Content Placeholder 2"/>
          <p:cNvSpPr>
            <a:spLocks noGrp="1"/>
          </p:cNvSpPr>
          <p:nvPr>
            <p:ph idx="1"/>
          </p:nvPr>
        </p:nvSpPr>
        <p:spPr/>
        <p:txBody>
          <a:bodyPr/>
          <a:lstStyle/>
          <a:p>
            <a:pPr lvl="1"/>
            <a:r>
              <a:rPr lang="en-US" dirty="0" smtClean="0"/>
              <a:t>One Jumper</a:t>
            </a:r>
          </a:p>
          <a:p>
            <a:pPr lvl="1"/>
            <a:r>
              <a:rPr lang="en-US" dirty="0" smtClean="0"/>
              <a:t>Method B</a:t>
            </a:r>
          </a:p>
          <a:p>
            <a:pPr lvl="1"/>
            <a:r>
              <a:rPr lang="en-US" dirty="0" smtClean="0"/>
              <a:t>Tier 1</a:t>
            </a:r>
          </a:p>
          <a:p>
            <a:pPr lvl="0"/>
            <a:r>
              <a:rPr lang="en-US" dirty="0" smtClean="0"/>
              <a:t>With the current preferred name being</a:t>
            </a:r>
            <a:r>
              <a:rPr lang="en-US" baseline="0" dirty="0" smtClean="0"/>
              <a:t> One Jumper</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7</a:t>
            </a:fld>
            <a:endParaRPr lang="en-US" dirty="0"/>
          </a:p>
        </p:txBody>
      </p:sp>
    </p:spTree>
    <p:extLst>
      <p:ext uri="{BB962C8B-B14F-4D97-AF65-F5344CB8AC3E}">
        <p14:creationId xmlns:p14="http://schemas.microsoft.com/office/powerpoint/2010/main" val="133945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Jumper Test</a:t>
            </a:r>
            <a:endParaRPr lang="en-US" dirty="0"/>
          </a:p>
        </p:txBody>
      </p:sp>
      <p:sp>
        <p:nvSpPr>
          <p:cNvPr id="3" name="Content Placeholder 2"/>
          <p:cNvSpPr>
            <a:spLocks noGrp="1"/>
          </p:cNvSpPr>
          <p:nvPr>
            <p:ph idx="1"/>
          </p:nvPr>
        </p:nvSpPr>
        <p:spPr/>
        <p:txBody>
          <a:bodyPr/>
          <a:lstStyle/>
          <a:p>
            <a:r>
              <a:rPr lang="en-US" dirty="0" smtClean="0"/>
              <a:t>The test configuration depicted in the illustration below includes a test source on one end which generates the light signal, and a test meter on the opposite end which receives the light signal</a:t>
            </a:r>
          </a:p>
          <a:p>
            <a:r>
              <a:rPr lang="en-US" dirty="0" smtClean="0"/>
              <a:t>In addition, it is interesting to note that two test jumpers are included in this configuration despite it being referred to as a “One-jumper End-to-end Test”</a:t>
            </a:r>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8</a:t>
            </a:fld>
            <a:endParaRPr lang="en-US" dirty="0"/>
          </a:p>
        </p:txBody>
      </p:sp>
    </p:spTree>
    <p:extLst>
      <p:ext uri="{BB962C8B-B14F-4D97-AF65-F5344CB8AC3E}">
        <p14:creationId xmlns:p14="http://schemas.microsoft.com/office/powerpoint/2010/main" val="1589760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Jumper Test</a:t>
            </a:r>
            <a:endParaRPr lang="en-US" dirty="0"/>
          </a:p>
        </p:txBody>
      </p:sp>
      <p:sp>
        <p:nvSpPr>
          <p:cNvPr id="3" name="Content Placeholder 2"/>
          <p:cNvSpPr>
            <a:spLocks noGrp="1"/>
          </p:cNvSpPr>
          <p:nvPr>
            <p:ph idx="1"/>
          </p:nvPr>
        </p:nvSpPr>
        <p:spPr/>
        <p:txBody>
          <a:bodyPr/>
          <a:lstStyle/>
          <a:p>
            <a:r>
              <a:rPr lang="en-US" dirty="0" smtClean="0"/>
              <a:t>The reason for this name is that only a single jumper from</a:t>
            </a:r>
            <a:r>
              <a:rPr lang="en-US" baseline="0" dirty="0" smtClean="0"/>
              <a:t> </a:t>
            </a:r>
            <a:r>
              <a:rPr lang="en-US" dirty="0" smtClean="0"/>
              <a:t>1 to 5 meters long</a:t>
            </a:r>
            <a:r>
              <a:rPr lang="en-US" baseline="0" dirty="0" smtClean="0"/>
              <a:t> </a:t>
            </a:r>
            <a:r>
              <a:rPr lang="en-US" dirty="0" smtClean="0"/>
              <a:t>is included in the initial reference of the test source to</a:t>
            </a:r>
            <a:r>
              <a:rPr lang="en-US" baseline="0" dirty="0" smtClean="0"/>
              <a:t> the test meter</a:t>
            </a:r>
          </a:p>
          <a:p>
            <a:r>
              <a:rPr lang="en-US" baseline="0" dirty="0" smtClean="0"/>
              <a:t>This test is used to tell the meter how much light the light source is sending</a:t>
            </a:r>
          </a:p>
          <a:p>
            <a:r>
              <a:rPr lang="en-US" baseline="0" dirty="0" smtClean="0"/>
              <a:t>This process removes the value of the loss of the two jumpers from the displayed output on the measuring device</a:t>
            </a:r>
          </a:p>
        </p:txBody>
      </p:sp>
      <p:sp>
        <p:nvSpPr>
          <p:cNvPr id="4" name="Footer Placeholder 3"/>
          <p:cNvSpPr>
            <a:spLocks noGrp="1"/>
          </p:cNvSpPr>
          <p:nvPr>
            <p:ph type="ftr" sz="quarter" idx="11"/>
          </p:nvPr>
        </p:nvSpPr>
        <p:spPr/>
        <p:txBody>
          <a:bodyPr/>
          <a:lstStyle/>
          <a:p>
            <a:pPr>
              <a:defRPr/>
            </a:pPr>
            <a:r>
              <a:rPr lang="en-US" dirty="0"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0C0AD0B3-221D-46BF-B138-BC2BE5F4E58B}" type="slidenum">
              <a:rPr lang="en-US" smtClean="0"/>
              <a:pPr>
                <a:defRPr/>
              </a:pPr>
              <a:t>9</a:t>
            </a:fld>
            <a:endParaRPr lang="en-US" dirty="0"/>
          </a:p>
        </p:txBody>
      </p:sp>
    </p:spTree>
    <p:extLst>
      <p:ext uri="{BB962C8B-B14F-4D97-AF65-F5344CB8AC3E}">
        <p14:creationId xmlns:p14="http://schemas.microsoft.com/office/powerpoint/2010/main" val="1532144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1927</TotalTime>
  <Words>2361</Words>
  <Application>Microsoft Office PowerPoint</Application>
  <PresentationFormat>On-screen Show (4:3)</PresentationFormat>
  <Paragraphs>282</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CiscoAcademy</vt:lpstr>
      <vt:lpstr>Testing Fiber Optic Media Last Update 2013.08.03 2.0.0</vt:lpstr>
      <vt:lpstr>Objectives</vt:lpstr>
      <vt:lpstr>Testing Fiber Optic Media</vt:lpstr>
      <vt:lpstr>Testing Fiber Optic Media</vt:lpstr>
      <vt:lpstr>Testing Fiber Optic Media</vt:lpstr>
      <vt:lpstr>Testing Fiber Optic Media</vt:lpstr>
      <vt:lpstr>Testing Fiber Optic Media</vt:lpstr>
      <vt:lpstr>One Jumper Test</vt:lpstr>
      <vt:lpstr>One Jumper Test</vt:lpstr>
      <vt:lpstr>One Jumper Test</vt:lpstr>
      <vt:lpstr>One Jumper Test</vt:lpstr>
      <vt:lpstr>One Jumper Test</vt:lpstr>
      <vt:lpstr>Testing Tools</vt:lpstr>
      <vt:lpstr>VFL</vt:lpstr>
      <vt:lpstr>VFL</vt:lpstr>
      <vt:lpstr>OLTS</vt:lpstr>
      <vt:lpstr>OLTS</vt:lpstr>
      <vt:lpstr>OLTS</vt:lpstr>
      <vt:lpstr>OTDR</vt:lpstr>
      <vt:lpstr>OTDR</vt:lpstr>
      <vt:lpstr>OTDR</vt:lpstr>
      <vt:lpstr>OTDR</vt:lpstr>
      <vt:lpstr>OTDR</vt:lpstr>
      <vt:lpstr>Example Output of an OTDR</vt:lpstr>
      <vt:lpstr>Example Output of an OTDR</vt:lpstr>
      <vt:lpstr>Example Output of an OTDR</vt:lpstr>
      <vt:lpstr>Example Output of an OTDR</vt:lpstr>
      <vt:lpstr>Example Output of an OTDR</vt:lpstr>
      <vt:lpstr>Example Output of an OTDR</vt:lpstr>
      <vt:lpstr>Example Output of an OTDR</vt:lpstr>
      <vt:lpstr>Example Output of an OTDR</vt:lpstr>
      <vt:lpstr>Example Output of an OTDR</vt:lpstr>
      <vt:lpstr>Example Output of an OTDR</vt:lpstr>
      <vt:lpstr>Example Output of an OTDR</vt:lpstr>
      <vt:lpstr>Example Output of an OTDR</vt:lpstr>
      <vt:lpstr>Example Output of an OTDR</vt:lpstr>
      <vt:lpstr>Example Output of an OTDR</vt:lpstr>
      <vt:lpstr>Output Examples in General</vt:lpstr>
      <vt:lpstr>Output Examples in General</vt:lpstr>
      <vt:lpstr>Output Examples in General</vt:lpstr>
      <vt:lpstr>Output Examples in General</vt:lpstr>
      <vt:lpstr>Output Examples in General</vt:lpstr>
      <vt:lpstr>Output Examples in General</vt:lpstr>
      <vt:lpstr>Testing Fiber Optic Media</vt:lpstr>
      <vt:lpstr>Testing Fiber Optic Media</vt:lpstr>
      <vt:lpstr>Current Test Standards</vt:lpstr>
      <vt:lpstr>Encircled Flux Testing</vt:lpstr>
      <vt:lpstr>Encircled Flux Testing</vt:lpstr>
      <vt:lpstr>Tier 2</vt:lpstr>
      <vt:lpstr>Tier 2</vt:lpstr>
      <vt:lpstr>Tier 2</vt:lpstr>
      <vt:lpstr>Tier 2</vt:lpstr>
      <vt:lpstr>Alternate Attenuation Tests</vt:lpstr>
      <vt:lpstr>Method A</vt:lpstr>
      <vt:lpstr>Method A</vt:lpstr>
      <vt:lpstr>Method A</vt:lpstr>
      <vt:lpstr>Method A</vt:lpstr>
      <vt:lpstr>Method A</vt:lpstr>
      <vt:lpstr>Sources</vt:lpstr>
    </vt:vector>
  </TitlesOfParts>
  <Company>FCCJ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Fiber Optic Media</dc:title>
  <dc:creator>Kenneth M. Chipps Ph.D.</dc:creator>
  <cp:lastModifiedBy>Kenneth M. Chipps Ph.D.</cp:lastModifiedBy>
  <cp:revision>132</cp:revision>
  <cp:lastPrinted>2013-08-03T19:21:44Z</cp:lastPrinted>
  <dcterms:created xsi:type="dcterms:W3CDTF">2003-11-16T18:03:26Z</dcterms:created>
  <dcterms:modified xsi:type="dcterms:W3CDTF">2013-08-04T21:06:07Z</dcterms:modified>
</cp:coreProperties>
</file>