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96"/>
  </p:notesMasterIdLst>
  <p:handoutMasterIdLst>
    <p:handoutMasterId r:id="rId97"/>
  </p:handoutMasterIdLst>
  <p:sldIdLst>
    <p:sldId id="481" r:id="rId2"/>
    <p:sldId id="491" r:id="rId3"/>
    <p:sldId id="324" r:id="rId4"/>
    <p:sldId id="327" r:id="rId5"/>
    <p:sldId id="496" r:id="rId6"/>
    <p:sldId id="497" r:id="rId7"/>
    <p:sldId id="498" r:id="rId8"/>
    <p:sldId id="500" r:id="rId9"/>
    <p:sldId id="502" r:id="rId10"/>
    <p:sldId id="504" r:id="rId11"/>
    <p:sldId id="506" r:id="rId12"/>
    <p:sldId id="508" r:id="rId13"/>
    <p:sldId id="402" r:id="rId14"/>
    <p:sldId id="403" r:id="rId15"/>
    <p:sldId id="405" r:id="rId16"/>
    <p:sldId id="404" r:id="rId17"/>
    <p:sldId id="349" r:id="rId18"/>
    <p:sldId id="350" r:id="rId19"/>
    <p:sldId id="473" r:id="rId20"/>
    <p:sldId id="414" r:id="rId21"/>
    <p:sldId id="415" r:id="rId22"/>
    <p:sldId id="399" r:id="rId23"/>
    <p:sldId id="335" r:id="rId24"/>
    <p:sldId id="336" r:id="rId25"/>
    <p:sldId id="307" r:id="rId26"/>
    <p:sldId id="308" r:id="rId27"/>
    <p:sldId id="342" r:id="rId28"/>
    <p:sldId id="310" r:id="rId29"/>
    <p:sldId id="509" r:id="rId30"/>
    <p:sldId id="513" r:id="rId31"/>
    <p:sldId id="514" r:id="rId32"/>
    <p:sldId id="515" r:id="rId33"/>
    <p:sldId id="339" r:id="rId34"/>
    <p:sldId id="416" r:id="rId35"/>
    <p:sldId id="417" r:id="rId36"/>
    <p:sldId id="517" r:id="rId37"/>
    <p:sldId id="518" r:id="rId38"/>
    <p:sldId id="519" r:id="rId39"/>
    <p:sldId id="520" r:id="rId40"/>
    <p:sldId id="493" r:id="rId41"/>
    <p:sldId id="494" r:id="rId42"/>
    <p:sldId id="495" r:id="rId43"/>
    <p:sldId id="355" r:id="rId44"/>
    <p:sldId id="441" r:id="rId45"/>
    <p:sldId id="474" r:id="rId46"/>
    <p:sldId id="352" r:id="rId47"/>
    <p:sldId id="353" r:id="rId48"/>
    <p:sldId id="354" r:id="rId49"/>
    <p:sldId id="475" r:id="rId50"/>
    <p:sldId id="389" r:id="rId51"/>
    <p:sldId id="325" r:id="rId52"/>
    <p:sldId id="476" r:id="rId53"/>
    <p:sldId id="318" r:id="rId54"/>
    <p:sldId id="317" r:id="rId55"/>
    <p:sldId id="313" r:id="rId56"/>
    <p:sldId id="314" r:id="rId57"/>
    <p:sldId id="316" r:id="rId58"/>
    <p:sldId id="315" r:id="rId59"/>
    <p:sldId id="407" r:id="rId60"/>
    <p:sldId id="408" r:id="rId61"/>
    <p:sldId id="477" r:id="rId62"/>
    <p:sldId id="482" r:id="rId63"/>
    <p:sldId id="483" r:id="rId64"/>
    <p:sldId id="484" r:id="rId65"/>
    <p:sldId id="485" r:id="rId66"/>
    <p:sldId id="486" r:id="rId67"/>
    <p:sldId id="487" r:id="rId68"/>
    <p:sldId id="488" r:id="rId69"/>
    <p:sldId id="489" r:id="rId70"/>
    <p:sldId id="490" r:id="rId71"/>
    <p:sldId id="409" r:id="rId72"/>
    <p:sldId id="478" r:id="rId73"/>
    <p:sldId id="411" r:id="rId74"/>
    <p:sldId id="412" r:id="rId75"/>
    <p:sldId id="419" r:id="rId76"/>
    <p:sldId id="413" r:id="rId77"/>
    <p:sldId id="457" r:id="rId78"/>
    <p:sldId id="442" r:id="rId79"/>
    <p:sldId id="443" r:id="rId80"/>
    <p:sldId id="521" r:id="rId81"/>
    <p:sldId id="522" r:id="rId82"/>
    <p:sldId id="472" r:id="rId83"/>
    <p:sldId id="444" r:id="rId84"/>
    <p:sldId id="445" r:id="rId85"/>
    <p:sldId id="447" r:id="rId86"/>
    <p:sldId id="448" r:id="rId87"/>
    <p:sldId id="455" r:id="rId88"/>
    <p:sldId id="446" r:id="rId89"/>
    <p:sldId id="450" r:id="rId90"/>
    <p:sldId id="492" r:id="rId91"/>
    <p:sldId id="516" r:id="rId92"/>
    <p:sldId id="418" r:id="rId93"/>
    <p:sldId id="431" r:id="rId94"/>
    <p:sldId id="479" r:id="rId95"/>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pitchFamily="34" charset="0"/>
      </a:defRPr>
    </a:lvl5pPr>
    <a:lvl6pPr marL="2286000" algn="l" defTabSz="914400" rtl="0" eaLnBrk="1" latinLnBrk="0" hangingPunct="1">
      <a:defRPr sz="2400" kern="1200">
        <a:solidFill>
          <a:schemeClr val="tx1"/>
        </a:solidFill>
        <a:latin typeface="Times New Roman" pitchFamily="18" charset="0"/>
        <a:ea typeface="+mn-ea"/>
        <a:cs typeface="Arial" pitchFamily="34" charset="0"/>
      </a:defRPr>
    </a:lvl6pPr>
    <a:lvl7pPr marL="2743200" algn="l" defTabSz="914400" rtl="0" eaLnBrk="1" latinLnBrk="0" hangingPunct="1">
      <a:defRPr sz="2400" kern="1200">
        <a:solidFill>
          <a:schemeClr val="tx1"/>
        </a:solidFill>
        <a:latin typeface="Times New Roman" pitchFamily="18" charset="0"/>
        <a:ea typeface="+mn-ea"/>
        <a:cs typeface="Arial" pitchFamily="34" charset="0"/>
      </a:defRPr>
    </a:lvl7pPr>
    <a:lvl8pPr marL="3200400" algn="l" defTabSz="914400" rtl="0" eaLnBrk="1" latinLnBrk="0" hangingPunct="1">
      <a:defRPr sz="2400" kern="1200">
        <a:solidFill>
          <a:schemeClr val="tx1"/>
        </a:solidFill>
        <a:latin typeface="Times New Roman" pitchFamily="18" charset="0"/>
        <a:ea typeface="+mn-ea"/>
        <a:cs typeface="Arial" pitchFamily="34" charset="0"/>
      </a:defRPr>
    </a:lvl8pPr>
    <a:lvl9pPr marL="3657600" algn="l" defTabSz="914400" rtl="0" eaLnBrk="1" latinLnBrk="0" hangingPunct="1">
      <a:defRPr sz="2400" kern="1200">
        <a:solidFill>
          <a:schemeClr val="tx1"/>
        </a:solidFill>
        <a:latin typeface="Times New Roman" pitchFamily="18"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59" autoAdjust="0"/>
    <p:restoredTop sz="86339" autoAdjust="0"/>
  </p:normalViewPr>
  <p:slideViewPr>
    <p:cSldViewPr>
      <p:cViewPr varScale="1">
        <p:scale>
          <a:sx n="58" d="100"/>
          <a:sy n="58" d="100"/>
        </p:scale>
        <p:origin x="-94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dirty="0">
                <a:cs typeface="+mn-cs"/>
              </a:defRPr>
            </a:lvl1pPr>
          </a:lstStyle>
          <a:p>
            <a:pPr>
              <a:defRPr/>
            </a:pPr>
            <a:endParaRPr lang="en-US"/>
          </a:p>
        </p:txBody>
      </p:sp>
      <p:sp>
        <p:nvSpPr>
          <p:cNvPr id="2253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dirty="0">
                <a:cs typeface="+mn-cs"/>
              </a:defRPr>
            </a:lvl1pPr>
          </a:lstStyle>
          <a:p>
            <a:pPr>
              <a:defRPr/>
            </a:pPr>
            <a:endParaRPr lang="en-US"/>
          </a:p>
        </p:txBody>
      </p:sp>
      <p:sp>
        <p:nvSpPr>
          <p:cNvPr id="2253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dirty="0">
                <a:cs typeface="+mn-cs"/>
              </a:defRPr>
            </a:lvl1pPr>
          </a:lstStyle>
          <a:p>
            <a:pPr>
              <a:defRPr/>
            </a:pPr>
            <a:endParaRPr lang="en-US"/>
          </a:p>
        </p:txBody>
      </p:sp>
      <p:sp>
        <p:nvSpPr>
          <p:cNvPr id="2253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9ED46DDE-10AE-4965-91AC-B63D18327B50}" type="slidenum">
              <a:rPr lang="en-US"/>
              <a:pPr>
                <a:defRPr/>
              </a:pPr>
              <a:t>‹#›</a:t>
            </a:fld>
            <a:endParaRPr lang="en-US" dirty="0"/>
          </a:p>
        </p:txBody>
      </p:sp>
    </p:spTree>
    <p:extLst>
      <p:ext uri="{BB962C8B-B14F-4D97-AF65-F5344CB8AC3E}">
        <p14:creationId xmlns:p14="http://schemas.microsoft.com/office/powerpoint/2010/main" val="21987418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dirty="0">
                <a:cs typeface="+mn-cs"/>
              </a:defRPr>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dirty="0">
                <a:cs typeface="+mn-cs"/>
              </a:defRPr>
            </a:lvl1pPr>
          </a:lstStyle>
          <a:p>
            <a:pPr>
              <a:defRPr/>
            </a:pPr>
            <a:endParaRPr lang="en-US"/>
          </a:p>
        </p:txBody>
      </p:sp>
      <p:sp>
        <p:nvSpPr>
          <p:cNvPr id="1003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dirty="0">
                <a:cs typeface="+mn-cs"/>
              </a:defRPr>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B0DE811C-D450-4718-8F63-CCCD94C5AF68}" type="slidenum">
              <a:rPr lang="en-US"/>
              <a:pPr>
                <a:defRPr/>
              </a:pPr>
              <a:t>‹#›</a:t>
            </a:fld>
            <a:endParaRPr lang="en-US" dirty="0"/>
          </a:p>
        </p:txBody>
      </p:sp>
    </p:spTree>
    <p:extLst>
      <p:ext uri="{BB962C8B-B14F-4D97-AF65-F5344CB8AC3E}">
        <p14:creationId xmlns:p14="http://schemas.microsoft.com/office/powerpoint/2010/main" val="5970674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Includes pedestrian trenchers and mini-skid steers with multiple attachments for versatility</a:t>
            </a:r>
          </a:p>
          <a:p>
            <a:r>
              <a:rPr lang="en-US" smtClean="0"/>
              <a:t>Rubber tires and tracks</a:t>
            </a:r>
          </a:p>
          <a:p>
            <a:r>
              <a:rPr lang="en-US" smtClean="0"/>
              <a:t>Typically 10 to 25 hp machines</a:t>
            </a:r>
          </a:p>
          <a:p>
            <a:r>
              <a:rPr lang="en-US" smtClean="0"/>
              <a:t>Capital investment for all slides:</a:t>
            </a:r>
          </a:p>
          <a:p>
            <a:pPr>
              <a:buFontTx/>
              <a:buChar char="•"/>
            </a:pPr>
            <a:r>
              <a:rPr lang="en-US" smtClean="0"/>
              <a:t>Low: $0 - $20k</a:t>
            </a:r>
          </a:p>
          <a:p>
            <a:pPr>
              <a:buFontTx/>
              <a:buChar char="•"/>
            </a:pPr>
            <a:r>
              <a:rPr lang="en-US" smtClean="0"/>
              <a:t>Med: $20k - $100k</a:t>
            </a:r>
          </a:p>
          <a:p>
            <a:pPr>
              <a:buFontTx/>
              <a:buChar char="•"/>
            </a:pPr>
            <a:r>
              <a:rPr lang="en-US" smtClean="0"/>
              <a:t>High: over $100k</a:t>
            </a:r>
          </a:p>
          <a:p>
            <a:endParaRPr lang="en-US" smtClean="0"/>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8378A56-80BD-4CB0-BCB5-3838375BF96F}" type="slidenum">
              <a:rPr lang="en-US" sz="1200" smtClean="0"/>
              <a:pPr eaLnBrk="1" hangingPunct="1"/>
              <a:t>8</a:t>
            </a:fld>
            <a:endParaRPr lang="en-US" sz="12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Typically 40 hp and up</a:t>
            </a:r>
          </a:p>
        </p:txBody>
      </p:sp>
      <p:sp>
        <p:nvSpPr>
          <p:cNvPr id="102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DA06879-ECBD-4EA7-89E0-C8B43BDA59F8}" type="slidenum">
              <a:rPr lang="en-US" sz="1200" smtClean="0"/>
              <a:pPr eaLnBrk="1" hangingPunct="1"/>
              <a:t>9</a:t>
            </a:fld>
            <a:endParaRPr lang="en-US" sz="12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Best choice if no existing utilities and proper ground conditions</a:t>
            </a:r>
          </a:p>
          <a:p>
            <a:r>
              <a:rPr lang="en-US" smtClean="0"/>
              <a:t>Pedestrian units 10 hp to dedicated 40 hp plows</a:t>
            </a:r>
          </a:p>
          <a:p>
            <a:r>
              <a:rPr lang="en-US" smtClean="0"/>
              <a:t>Riders from 40 hp and up</a:t>
            </a:r>
          </a:p>
          <a:p>
            <a:r>
              <a:rPr lang="en-US" smtClean="0"/>
              <a:t>Compact utility equip has multiple attachments for versatility – the same unit can be trencher and plow</a:t>
            </a:r>
          </a:p>
          <a:p>
            <a:r>
              <a:rPr lang="en-US" smtClean="0"/>
              <a:t>Combo units on riders – both trencher and plow in same attachment</a:t>
            </a:r>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B59B3C8-86F3-448C-B5C0-FC81A9B97B90}" type="slidenum">
              <a:rPr lang="en-US" sz="1200" smtClean="0"/>
              <a:pPr eaLnBrk="1" hangingPunct="1"/>
              <a:t>10</a:t>
            </a:fld>
            <a:endParaRPr lang="en-US" sz="12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Theory – cut through solid upper layer (asphalt layer) into base material but stay above existing utilities (target zone: 6” to 12” depth)</a:t>
            </a:r>
          </a:p>
        </p:txBody>
      </p:sp>
      <p:sp>
        <p:nvSpPr>
          <p:cNvPr id="104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061A663-EC13-48ED-8F22-905847AE1267}" type="slidenum">
              <a:rPr lang="en-US" sz="1200" smtClean="0"/>
              <a:pPr eaLnBrk="1" hangingPunct="1"/>
              <a:t>11</a:t>
            </a:fld>
            <a:endParaRPr lang="en-US" sz="12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Utilized initially for HDD support…utilization growing rapidly for excavation and damage prevention</a:t>
            </a:r>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64812A8-9DF0-4770-936F-30BBB20B69B9}" type="slidenum">
              <a:rPr lang="en-US" sz="1200" smtClean="0"/>
              <a:pPr eaLnBrk="1" hangingPunct="1"/>
              <a:t>12</a:t>
            </a:fld>
            <a:endParaRPr lang="en-US" sz="120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Most popular installation method </a:t>
            </a:r>
          </a:p>
          <a:p>
            <a:r>
              <a:rPr lang="en-US" smtClean="0"/>
              <a:t>Rock drilling can get expensive, but is the only method in some conditions</a:t>
            </a:r>
          </a:p>
        </p:txBody>
      </p:sp>
      <p:sp>
        <p:nvSpPr>
          <p:cNvPr id="106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2CB6D00-8AE4-4A4C-BEBC-EE81B96B9B95}" type="slidenum">
              <a:rPr lang="en-US" sz="1200" smtClean="0"/>
              <a:pPr eaLnBrk="1" hangingPunct="1"/>
              <a:t>30</a:t>
            </a:fld>
            <a:endParaRPr lang="en-US" sz="120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AKA piercing tool or mole</a:t>
            </a:r>
          </a:p>
          <a:p>
            <a:r>
              <a:rPr lang="en-US" smtClean="0"/>
              <a:t>Compressed air actuates striker and forces tool through soil</a:t>
            </a:r>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AC6D517-4519-4D0D-A835-412435C0361B}" type="slidenum">
              <a:rPr lang="en-US" sz="1200" smtClean="0"/>
              <a:pPr eaLnBrk="1" hangingPunct="1"/>
              <a:t>31</a:t>
            </a:fld>
            <a:endParaRPr lang="en-US" sz="120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a:xfrm>
            <a:off x="685800" y="2130425"/>
            <a:ext cx="7772400" cy="1470025"/>
          </a:xfrm>
        </p:spPr>
        <p:txBody>
          <a:bodyPr/>
          <a:lstStyle>
            <a:lvl1pPr>
              <a:defRPr/>
            </a:lvl1pPr>
          </a:lstStyle>
          <a:p>
            <a:r>
              <a:rPr lang="en-US" smtClean="0"/>
              <a:t>Click to edit Master title style</a:t>
            </a:r>
            <a:endParaRPr lang="en-US"/>
          </a:p>
        </p:txBody>
      </p:sp>
      <p:sp>
        <p:nvSpPr>
          <p:cNvPr id="747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dirty="0"/>
            </a:lvl1pPr>
          </a:lstStyle>
          <a:p>
            <a:pPr>
              <a:defRPr/>
            </a:pPr>
            <a:endParaRPr lang="en-US"/>
          </a:p>
        </p:txBody>
      </p:sp>
      <p:sp>
        <p:nvSpPr>
          <p:cNvPr id="5" name="Rectangle 5"/>
          <p:cNvSpPr>
            <a:spLocks noGrp="1" noChangeArrowheads="1"/>
          </p:cNvSpPr>
          <p:nvPr>
            <p:ph type="ftr" sz="quarter" idx="11"/>
          </p:nvPr>
        </p:nvSpPr>
        <p:spPr>
          <a:xfrm>
            <a:off x="2667000" y="6245225"/>
            <a:ext cx="3886200" cy="476250"/>
          </a:xfrm>
        </p:spPr>
        <p:txBody>
          <a:bodyPr/>
          <a:lstStyle>
            <a:lvl1pPr>
              <a:defRPr sz="1400" smtClean="0"/>
            </a:lvl1pPr>
          </a:lstStyle>
          <a:p>
            <a:pPr>
              <a:defRPr/>
            </a:pPr>
            <a:r>
              <a:rPr lang="en-US" smtClean="0"/>
              <a:t>Copyright 2000-2014 Kenneth M. Chipps Ph.D. www.chipps.com</a:t>
            </a:r>
            <a:endParaRPr lang="en-US" dirty="0"/>
          </a:p>
        </p:txBody>
      </p:sp>
      <p:sp>
        <p:nvSpPr>
          <p:cNvPr id="6" name="Rectangle 6"/>
          <p:cNvSpPr>
            <a:spLocks noGrp="1" noChangeArrowheads="1"/>
          </p:cNvSpPr>
          <p:nvPr>
            <p:ph type="sldNum" sz="quarter" idx="12"/>
          </p:nvPr>
        </p:nvSpPr>
        <p:spPr>
          <a:xfrm>
            <a:off x="6553200" y="6245225"/>
            <a:ext cx="2133600" cy="476250"/>
          </a:xfrm>
        </p:spPr>
        <p:txBody>
          <a:bodyPr/>
          <a:lstStyle>
            <a:lvl1pPr>
              <a:defRPr/>
            </a:lvl1pPr>
          </a:lstStyle>
          <a:p>
            <a:pPr>
              <a:defRPr/>
            </a:pPr>
            <a:fld id="{CB967505-2A7B-4230-A1C2-0DB1EB7DE1D9}" type="slidenum">
              <a:rPr lang="en-US"/>
              <a:pPr>
                <a:defRPr/>
              </a:pPr>
              <a:t>‹#›</a:t>
            </a:fld>
            <a:endParaRPr lang="en-US" dirty="0"/>
          </a:p>
        </p:txBody>
      </p:sp>
    </p:spTree>
    <p:extLst>
      <p:ext uri="{BB962C8B-B14F-4D97-AF65-F5344CB8AC3E}">
        <p14:creationId xmlns:p14="http://schemas.microsoft.com/office/powerpoint/2010/main" val="4093862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Copyright 2000-2014 Kenneth M. Chipps Ph.D. www.chipps.com</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6172220-05C4-4968-AC7C-2E76B9E8905F}" type="slidenum">
              <a:rPr lang="en-US"/>
              <a:pPr>
                <a:defRPr/>
              </a:pPr>
              <a:t>‹#›</a:t>
            </a:fld>
            <a:endParaRPr lang="en-US" dirty="0"/>
          </a:p>
        </p:txBody>
      </p:sp>
    </p:spTree>
    <p:extLst>
      <p:ext uri="{BB962C8B-B14F-4D97-AF65-F5344CB8AC3E}">
        <p14:creationId xmlns:p14="http://schemas.microsoft.com/office/powerpoint/2010/main" val="1633203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Copyright 2000-2014 Kenneth M. Chipps Ph.D. www.chipps.com</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C527C3E-F3EE-4D6A-9CC3-70EC29FE3A03}" type="slidenum">
              <a:rPr lang="en-US"/>
              <a:pPr>
                <a:defRPr/>
              </a:pPr>
              <a:t>‹#›</a:t>
            </a:fld>
            <a:endParaRPr lang="en-US" dirty="0"/>
          </a:p>
        </p:txBody>
      </p:sp>
    </p:spTree>
    <p:extLst>
      <p:ext uri="{BB962C8B-B14F-4D97-AF65-F5344CB8AC3E}">
        <p14:creationId xmlns:p14="http://schemas.microsoft.com/office/powerpoint/2010/main" val="3769747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Copyright 2000-2014 Kenneth M. Chipps Ph.D. www.chipps.com</a:t>
            </a: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66415559-1709-452B-91C6-A7137DECD39A}" type="slidenum">
              <a:rPr lang="en-US"/>
              <a:pPr>
                <a:defRPr/>
              </a:pPr>
              <a:t>‹#›</a:t>
            </a:fld>
            <a:endParaRPr lang="en-US" dirty="0"/>
          </a:p>
        </p:txBody>
      </p:sp>
    </p:spTree>
    <p:extLst>
      <p:ext uri="{BB962C8B-B14F-4D97-AF65-F5344CB8AC3E}">
        <p14:creationId xmlns:p14="http://schemas.microsoft.com/office/powerpoint/2010/main" val="1533983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Copyright 2000-2014 Kenneth M. Chipps Ph.D. www.chipps.com</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3D37C45C-9A05-4ACE-9494-A09F32A1B11E}" type="slidenum">
              <a:rPr lang="en-US"/>
              <a:pPr>
                <a:defRPr/>
              </a:pPr>
              <a:t>‹#›</a:t>
            </a:fld>
            <a:endParaRPr lang="en-US" dirty="0"/>
          </a:p>
        </p:txBody>
      </p:sp>
    </p:spTree>
    <p:extLst>
      <p:ext uri="{BB962C8B-B14F-4D97-AF65-F5344CB8AC3E}">
        <p14:creationId xmlns:p14="http://schemas.microsoft.com/office/powerpoint/2010/main" val="3059398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r>
              <a:rPr lang="en-US" noProof="0" dirty="0" smtClean="0"/>
              <a:t>Click icon to add table</a:t>
            </a:r>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Copyright 2000-2014 Kenneth M. Chipps Ph.D. www.chipps.com</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5480E93-4C76-40B0-AABE-55B99FE2FAF1}" type="slidenum">
              <a:rPr lang="en-US"/>
              <a:pPr>
                <a:defRPr/>
              </a:pPr>
              <a:t>‹#›</a:t>
            </a:fld>
            <a:endParaRPr lang="en-US" dirty="0"/>
          </a:p>
        </p:txBody>
      </p:sp>
    </p:spTree>
    <p:extLst>
      <p:ext uri="{BB962C8B-B14F-4D97-AF65-F5344CB8AC3E}">
        <p14:creationId xmlns:p14="http://schemas.microsoft.com/office/powerpoint/2010/main" val="2272041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495800" y="274638"/>
            <a:ext cx="4191000" cy="1143000"/>
          </a:xfrm>
        </p:spPr>
        <p:txBody>
          <a:bodyPr/>
          <a:lstStyle/>
          <a:p>
            <a:r>
              <a:rPr lang="en-US" dirty="0" smtClean="0"/>
              <a:t>Click to edit Master title style</a:t>
            </a:r>
            <a:endParaRPr lang="en-US" dirty="0"/>
          </a:p>
        </p:txBody>
      </p:sp>
      <p:sp>
        <p:nvSpPr>
          <p:cNvPr id="6" name="Content Placeholder 2"/>
          <p:cNvSpPr>
            <a:spLocks noGrp="1"/>
          </p:cNvSpPr>
          <p:nvPr>
            <p:ph sz="half" idx="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
          <p:cNvSpPr>
            <a:spLocks noGrp="1"/>
          </p:cNvSpPr>
          <p:nvPr>
            <p:ph type="dt" sz="half" idx="10"/>
          </p:nvPr>
        </p:nvSpPr>
        <p:spPr/>
        <p:txBody>
          <a:bodyPr/>
          <a:lstStyle>
            <a:lvl1pPr>
              <a:defRPr smtClean="0"/>
            </a:lvl1pPr>
          </a:lstStyle>
          <a:p>
            <a:pPr>
              <a:defRPr/>
            </a:pPr>
            <a:endParaRPr lang="en-US"/>
          </a:p>
        </p:txBody>
      </p:sp>
      <p:sp>
        <p:nvSpPr>
          <p:cNvPr id="5" name="Footer Placeholder 3"/>
          <p:cNvSpPr>
            <a:spLocks noGrp="1"/>
          </p:cNvSpPr>
          <p:nvPr>
            <p:ph type="ftr" sz="quarter" idx="11"/>
          </p:nvPr>
        </p:nvSpPr>
        <p:spPr/>
        <p:txBody>
          <a:bodyPr/>
          <a:lstStyle>
            <a:lvl1pPr>
              <a:defRPr dirty="0"/>
            </a:lvl1pPr>
          </a:lstStyle>
          <a:p>
            <a:pPr>
              <a:defRPr/>
            </a:pPr>
            <a:r>
              <a:rPr lang="en-US" smtClean="0"/>
              <a:t>Copyright 2000-2014 Kenneth M. Chipps Ph.D. www.chipps.com</a:t>
            </a:r>
            <a:endParaRPr lang="en-US"/>
          </a:p>
        </p:txBody>
      </p:sp>
      <p:sp>
        <p:nvSpPr>
          <p:cNvPr id="7" name="Slide Number Placeholder 4"/>
          <p:cNvSpPr>
            <a:spLocks noGrp="1"/>
          </p:cNvSpPr>
          <p:nvPr>
            <p:ph type="sldNum" sz="quarter" idx="12"/>
          </p:nvPr>
        </p:nvSpPr>
        <p:spPr/>
        <p:txBody>
          <a:bodyPr/>
          <a:lstStyle>
            <a:lvl1pPr>
              <a:defRPr smtClean="0"/>
            </a:lvl1pPr>
          </a:lstStyle>
          <a:p>
            <a:pPr>
              <a:defRPr/>
            </a:pPr>
            <a:fld id="{0692FAE2-B210-4F2A-AD27-3CD3EAFACD77}" type="slidenum">
              <a:rPr lang="en-US"/>
              <a:pPr>
                <a:defRPr/>
              </a:pPr>
              <a:t>‹#›</a:t>
            </a:fld>
            <a:endParaRPr lang="en-US" dirty="0"/>
          </a:p>
        </p:txBody>
      </p:sp>
    </p:spTree>
    <p:extLst>
      <p:ext uri="{BB962C8B-B14F-4D97-AF65-F5344CB8AC3E}">
        <p14:creationId xmlns:p14="http://schemas.microsoft.com/office/powerpoint/2010/main" val="85214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Copyright 2000-2014 Kenneth M. Chipps Ph.D. www.chipps.com</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8835C91-7AEA-4061-9A60-98409002E4E7}" type="slidenum">
              <a:rPr lang="en-US"/>
              <a:pPr>
                <a:defRPr/>
              </a:pPr>
              <a:t>‹#›</a:t>
            </a:fld>
            <a:endParaRPr lang="en-US" dirty="0"/>
          </a:p>
        </p:txBody>
      </p:sp>
    </p:spTree>
    <p:extLst>
      <p:ext uri="{BB962C8B-B14F-4D97-AF65-F5344CB8AC3E}">
        <p14:creationId xmlns:p14="http://schemas.microsoft.com/office/powerpoint/2010/main" val="1173483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Copyright 2000-2014 Kenneth M. Chipps Ph.D. www.chipps.com</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C774A51-9126-479A-97FD-74BCD6E8F73A}" type="slidenum">
              <a:rPr lang="en-US"/>
              <a:pPr>
                <a:defRPr/>
              </a:pPr>
              <a:t>‹#›</a:t>
            </a:fld>
            <a:endParaRPr lang="en-US" dirty="0"/>
          </a:p>
        </p:txBody>
      </p:sp>
    </p:spTree>
    <p:extLst>
      <p:ext uri="{BB962C8B-B14F-4D97-AF65-F5344CB8AC3E}">
        <p14:creationId xmlns:p14="http://schemas.microsoft.com/office/powerpoint/2010/main" val="2908007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Copyright 2000-2014 Kenneth M. Chipps Ph.D. www.chipps.com</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2472C77-534E-4032-B6AE-1AED97C6F516}" type="slidenum">
              <a:rPr lang="en-US"/>
              <a:pPr>
                <a:defRPr/>
              </a:pPr>
              <a:t>‹#›</a:t>
            </a:fld>
            <a:endParaRPr lang="en-US" dirty="0"/>
          </a:p>
        </p:txBody>
      </p:sp>
    </p:spTree>
    <p:extLst>
      <p:ext uri="{BB962C8B-B14F-4D97-AF65-F5344CB8AC3E}">
        <p14:creationId xmlns:p14="http://schemas.microsoft.com/office/powerpoint/2010/main" val="3182296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Copyright 2000-2014 Kenneth M. Chipps Ph.D. www.chipps.com</a:t>
            </a: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A46417F6-19C2-488B-9FCC-E6870B387B70}" type="slidenum">
              <a:rPr lang="en-US"/>
              <a:pPr>
                <a:defRPr/>
              </a:pPr>
              <a:t>‹#›</a:t>
            </a:fld>
            <a:endParaRPr lang="en-US" dirty="0"/>
          </a:p>
        </p:txBody>
      </p:sp>
    </p:spTree>
    <p:extLst>
      <p:ext uri="{BB962C8B-B14F-4D97-AF65-F5344CB8AC3E}">
        <p14:creationId xmlns:p14="http://schemas.microsoft.com/office/powerpoint/2010/main" val="1585981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Copyright 2000-2014 Kenneth M. Chipps Ph.D. www.chipps.com</a:t>
            </a: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97607C2F-10C3-4BB7-90F6-AEC0856A1B62}" type="slidenum">
              <a:rPr lang="en-US"/>
              <a:pPr>
                <a:defRPr/>
              </a:pPr>
              <a:t>‹#›</a:t>
            </a:fld>
            <a:endParaRPr lang="en-US" dirty="0"/>
          </a:p>
        </p:txBody>
      </p:sp>
    </p:spTree>
    <p:extLst>
      <p:ext uri="{BB962C8B-B14F-4D97-AF65-F5344CB8AC3E}">
        <p14:creationId xmlns:p14="http://schemas.microsoft.com/office/powerpoint/2010/main" val="2408817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Copyright 2000-2014 Kenneth M. Chipps Ph.D. www.chipps.com</a:t>
            </a: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017608CA-325F-4B00-A010-732C8C01C3CC}" type="slidenum">
              <a:rPr lang="en-US"/>
              <a:pPr>
                <a:defRPr/>
              </a:pPr>
              <a:t>‹#›</a:t>
            </a:fld>
            <a:endParaRPr lang="en-US" dirty="0"/>
          </a:p>
        </p:txBody>
      </p:sp>
    </p:spTree>
    <p:extLst>
      <p:ext uri="{BB962C8B-B14F-4D97-AF65-F5344CB8AC3E}">
        <p14:creationId xmlns:p14="http://schemas.microsoft.com/office/powerpoint/2010/main" val="3681724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Copyright 2000-2014 Kenneth M. Chipps Ph.D. www.chipps.com</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71ECA7A6-CB30-46BD-B2C6-2CF72D7172E0}" type="slidenum">
              <a:rPr lang="en-US"/>
              <a:pPr>
                <a:defRPr/>
              </a:pPr>
              <a:t>‹#›</a:t>
            </a:fld>
            <a:endParaRPr lang="en-US" dirty="0"/>
          </a:p>
        </p:txBody>
      </p:sp>
    </p:spTree>
    <p:extLst>
      <p:ext uri="{BB962C8B-B14F-4D97-AF65-F5344CB8AC3E}">
        <p14:creationId xmlns:p14="http://schemas.microsoft.com/office/powerpoint/2010/main" val="3913244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Copyright 2000-2014 Kenneth M. Chipps Ph.D. www.chipps.com</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9FDCD5FE-B371-4DA9-8AF3-7B1435BE78A3}" type="slidenum">
              <a:rPr lang="en-US"/>
              <a:pPr>
                <a:defRPr/>
              </a:pPr>
              <a:t>‹#›</a:t>
            </a:fld>
            <a:endParaRPr lang="en-US" dirty="0"/>
          </a:p>
        </p:txBody>
      </p:sp>
    </p:spTree>
    <p:extLst>
      <p:ext uri="{BB962C8B-B14F-4D97-AF65-F5344CB8AC3E}">
        <p14:creationId xmlns:p14="http://schemas.microsoft.com/office/powerpoint/2010/main" val="3134716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A6BBF8"/>
            </a:gs>
            <a:gs pos="100000">
              <a:srgbClr val="FFFF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37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dirty="0">
                <a:cs typeface="+mn-cs"/>
              </a:defRPr>
            </a:lvl1pPr>
          </a:lstStyle>
          <a:p>
            <a:pPr>
              <a:defRPr/>
            </a:pPr>
            <a:endParaRPr lang="en-US"/>
          </a:p>
        </p:txBody>
      </p:sp>
      <p:sp>
        <p:nvSpPr>
          <p:cNvPr id="73733" name="Rectangle 5"/>
          <p:cNvSpPr>
            <a:spLocks noGrp="1" noChangeArrowheads="1"/>
          </p:cNvSpPr>
          <p:nvPr>
            <p:ph type="ftr" sz="quarter" idx="3"/>
          </p:nvPr>
        </p:nvSpPr>
        <p:spPr bwMode="auto">
          <a:xfrm>
            <a:off x="2743200" y="6245225"/>
            <a:ext cx="3657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smtClean="0">
                <a:cs typeface="+mn-cs"/>
              </a:defRPr>
            </a:lvl1pPr>
          </a:lstStyle>
          <a:p>
            <a:pPr>
              <a:defRPr/>
            </a:pPr>
            <a:r>
              <a:rPr lang="en-US" smtClean="0"/>
              <a:t>Copyright 2000-2014 Kenneth M. Chipps Ph.D. www.chipps.com</a:t>
            </a:r>
            <a:endParaRPr lang="en-US" dirty="0"/>
          </a:p>
        </p:txBody>
      </p:sp>
      <p:sp>
        <p:nvSpPr>
          <p:cNvPr id="73734" name="Rectangle 6"/>
          <p:cNvSpPr>
            <a:spLocks noGrp="1" noChangeArrowheads="1"/>
          </p:cNvSpPr>
          <p:nvPr>
            <p:ph type="sldNum" sz="quarter" idx="4"/>
          </p:nvPr>
        </p:nvSpPr>
        <p:spPr bwMode="auto">
          <a:xfrm>
            <a:off x="6553200" y="62293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7AECAE86-FDD6-4708-8291-1C35EA696376}"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38"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9" r:id="rId15"/>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23.png"/><Relationship Id="rId4" Type="http://schemas.openxmlformats.org/officeDocument/2006/relationships/image" Target="../media/image22.jpe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2286000"/>
            <a:ext cx="7772400" cy="1143000"/>
          </a:xfrm>
        </p:spPr>
        <p:txBody>
          <a:bodyPr/>
          <a:lstStyle/>
          <a:p>
            <a:pPr eaLnBrk="1" hangingPunct="1"/>
            <a:r>
              <a:rPr lang="en-US" dirty="0" smtClean="0"/>
              <a:t>Fiber Optic Cable</a:t>
            </a:r>
            <a:br>
              <a:rPr lang="en-US" dirty="0" smtClean="0"/>
            </a:br>
            <a:r>
              <a:rPr lang="en-US" dirty="0" smtClean="0"/>
              <a:t>Installation </a:t>
            </a:r>
            <a:r>
              <a:rPr lang="en-US" dirty="0" smtClean="0"/>
              <a:t>Outdoors</a:t>
            </a:r>
            <a:endParaRPr lang="en-US" dirty="0" smtClean="0"/>
          </a:p>
        </p:txBody>
      </p:sp>
      <p:sp>
        <p:nvSpPr>
          <p:cNvPr id="4099" name="Rectangle 3"/>
          <p:cNvSpPr>
            <a:spLocks noGrp="1" noChangeArrowheads="1"/>
          </p:cNvSpPr>
          <p:nvPr>
            <p:ph type="subTitle" idx="1"/>
          </p:nvPr>
        </p:nvSpPr>
        <p:spPr>
          <a:xfrm>
            <a:off x="1371600" y="4495800"/>
            <a:ext cx="6400800" cy="1752600"/>
          </a:xfrm>
        </p:spPr>
        <p:txBody>
          <a:bodyPr/>
          <a:lstStyle/>
          <a:p>
            <a:pPr eaLnBrk="1" hangingPunct="1"/>
            <a:r>
              <a:rPr lang="en-US" sz="2400" dirty="0" smtClean="0"/>
              <a:t>Last Update </a:t>
            </a:r>
            <a:r>
              <a:rPr lang="en-US" sz="2400" dirty="0" smtClean="0"/>
              <a:t>2014.07.31</a:t>
            </a:r>
            <a:endParaRPr lang="en-US" sz="2400" dirty="0" smtClean="0"/>
          </a:p>
          <a:p>
            <a:pPr eaLnBrk="1" hangingPunct="1"/>
            <a:r>
              <a:rPr lang="en-US" sz="2400" dirty="0" smtClean="0"/>
              <a:t>1.5.1</a:t>
            </a:r>
            <a:endParaRPr lang="en-US" sz="2400" dirty="0" smtClean="0"/>
          </a:p>
        </p:txBody>
      </p:sp>
      <p:sp>
        <p:nvSpPr>
          <p:cNvPr id="4100" name="Footer Placeholder 4"/>
          <p:cNvSpPr>
            <a:spLocks noGrp="1"/>
          </p:cNvSpPr>
          <p:nvPr>
            <p:ph type="ftr" sz="quarter" idx="11"/>
          </p:nvPr>
        </p:nvSpPr>
        <p:spPr>
          <a:xfrm>
            <a:off x="2667000" y="6245225"/>
            <a:ext cx="4038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latin typeface="Arial" pitchFamily="34" charset="0"/>
                <a:cs typeface="Arial" pitchFamily="34" charset="0"/>
              </a:rPr>
              <a:t>Copyright 2000-2014 Kenneth M. Chipps Ph.D. www.chipps.com</a:t>
            </a:r>
            <a:endParaRPr lang="en-US" sz="1400">
              <a:latin typeface="Arial" pitchFamily="34" charset="0"/>
              <a:cs typeface="Arial" pitchFamily="34" charset="0"/>
            </a:endParaRPr>
          </a:p>
        </p:txBody>
      </p:sp>
      <p:sp>
        <p:nvSpPr>
          <p:cNvPr id="410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4599899-F7B5-4AE5-AB55-3B3F17CD1BF0}" type="slidenum">
              <a:rPr lang="en-US" sz="1400" smtClean="0"/>
              <a:pPr eaLnBrk="1" hangingPunct="1"/>
              <a:t>1</a:t>
            </a:fld>
            <a:endParaRPr lang="en-US" sz="140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0" y="609600"/>
            <a:ext cx="4191000" cy="1981200"/>
          </a:xfrm>
        </p:spPr>
        <p:txBody>
          <a:bodyPr>
            <a:normAutofit fontScale="90000"/>
          </a:bodyPr>
          <a:lstStyle/>
          <a:p>
            <a:pPr algn="l">
              <a:defRPr/>
            </a:pPr>
            <a:r>
              <a:rPr lang="en-US" b="1" dirty="0" smtClean="0"/>
              <a:t>Vibratory Plowing</a:t>
            </a:r>
            <a:r>
              <a:rPr lang="en-US" sz="4000" b="1" dirty="0" smtClean="0"/>
              <a:t/>
            </a:r>
            <a:br>
              <a:rPr lang="en-US" sz="4000" b="1" dirty="0" smtClean="0"/>
            </a:br>
            <a:r>
              <a:rPr lang="en-US" sz="2700" dirty="0" smtClean="0"/>
              <a:t>Walk-Behind, Ride-On, and Compact Utility Equipment</a:t>
            </a:r>
            <a:endParaRPr lang="en-US" sz="2900" dirty="0"/>
          </a:p>
        </p:txBody>
      </p:sp>
      <p:sp>
        <p:nvSpPr>
          <p:cNvPr id="13315" name="Content Placeholder 2"/>
          <p:cNvSpPr>
            <a:spLocks noGrp="1"/>
          </p:cNvSpPr>
          <p:nvPr>
            <p:ph sz="half" idx="1"/>
          </p:nvPr>
        </p:nvSpPr>
        <p:spPr>
          <a:xfrm>
            <a:off x="3505200" y="3276600"/>
            <a:ext cx="5334000" cy="3505200"/>
          </a:xfrm>
        </p:spPr>
        <p:txBody>
          <a:bodyPr/>
          <a:lstStyle/>
          <a:p>
            <a:r>
              <a:rPr lang="en-US" sz="2600" smtClean="0"/>
              <a:t>Fast and proven method for fiber</a:t>
            </a:r>
          </a:p>
          <a:p>
            <a:r>
              <a:rPr lang="en-US" sz="2600" smtClean="0"/>
              <a:t>Cuts slot and installs product </a:t>
            </a:r>
            <a:br>
              <a:rPr lang="en-US" sz="2600" smtClean="0"/>
            </a:br>
            <a:r>
              <a:rPr lang="en-US" sz="2600" smtClean="0"/>
              <a:t>in one pass</a:t>
            </a:r>
          </a:p>
          <a:p>
            <a:r>
              <a:rPr lang="en-US" sz="2600" smtClean="0"/>
              <a:t>Minimal surface disturbance means reduced restoration</a:t>
            </a:r>
          </a:p>
          <a:p>
            <a:r>
              <a:rPr lang="en-US" sz="2600" smtClean="0"/>
              <a:t>Walk-behind and ride-on units offer jobsite versatility.</a:t>
            </a:r>
          </a:p>
        </p:txBody>
      </p:sp>
      <p:pic>
        <p:nvPicPr>
          <p:cNvPr id="13316" name="Picture 6" descr="zahn plow track.jpg"/>
          <p:cNvPicPr>
            <a:picLocks noChangeAspect="1"/>
          </p:cNvPicPr>
          <p:nvPr/>
        </p:nvPicPr>
        <p:blipFill>
          <a:blip r:embed="rId3">
            <a:extLst>
              <a:ext uri="{28A0092B-C50C-407E-A947-70E740481C1C}">
                <a14:useLocalDpi xmlns:a14="http://schemas.microsoft.com/office/drawing/2010/main" val="0"/>
              </a:ext>
            </a:extLst>
          </a:blip>
          <a:srcRect t="6569" r="3650"/>
          <a:stretch>
            <a:fillRect/>
          </a:stretch>
        </p:blipFill>
        <p:spPr bwMode="auto">
          <a:xfrm>
            <a:off x="0" y="0"/>
            <a:ext cx="48323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276600"/>
            <a:ext cx="307657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pPr>
              <a:defRPr/>
            </a:pPr>
            <a:r>
              <a:rPr lang="en-US" smtClean="0"/>
              <a:t>Copyright 2000-2014 Kenneth M. Chipps Ph.D. www.chipps.com</a:t>
            </a:r>
            <a:endParaRPr lang="en-US" dirty="0"/>
          </a:p>
        </p:txBody>
      </p:sp>
      <p:sp>
        <p:nvSpPr>
          <p:cNvPr id="4" name="Slide Number Placeholder 3"/>
          <p:cNvSpPr>
            <a:spLocks noGrp="1"/>
          </p:cNvSpPr>
          <p:nvPr>
            <p:ph type="sldNum" sz="quarter" idx="12"/>
          </p:nvPr>
        </p:nvSpPr>
        <p:spPr/>
        <p:txBody>
          <a:bodyPr/>
          <a:lstStyle/>
          <a:p>
            <a:pPr>
              <a:defRPr/>
            </a:pPr>
            <a:fld id="{D2472C77-534E-4032-B6AE-1AED97C6F516}" type="slidenum">
              <a:rPr lang="en-US" smtClean="0"/>
              <a:pPr>
                <a:defRPr/>
              </a:pPr>
              <a:t>10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3657600" y="2743200"/>
            <a:ext cx="5486400" cy="914400"/>
          </a:xfrm>
        </p:spPr>
        <p:txBody>
          <a:bodyPr/>
          <a:lstStyle/>
          <a:p>
            <a:pPr algn="l"/>
            <a:r>
              <a:rPr lang="en-US" sz="4000" b="1" dirty="0" err="1" smtClean="0"/>
              <a:t>Microtrenching</a:t>
            </a:r>
            <a:endParaRPr lang="en-US" sz="4000" b="1" dirty="0" smtClean="0"/>
          </a:p>
        </p:txBody>
      </p:sp>
      <p:pic>
        <p:nvPicPr>
          <p:cNvPr id="14339" name="Content Placeholder 4" descr="DW_MT_040.jpg"/>
          <p:cNvPicPr>
            <a:picLocks noGrp="1" noChangeAspect="1"/>
          </p:cNvPicPr>
          <p:nvPr>
            <p:ph sz="half" idx="1"/>
          </p:nvPr>
        </p:nvPicPr>
        <p:blipFill>
          <a:blip r:embed="rId3">
            <a:lum bright="10000" contrast="-10000"/>
            <a:extLst>
              <a:ext uri="{28A0092B-C50C-407E-A947-70E740481C1C}">
                <a14:useLocalDpi xmlns:a14="http://schemas.microsoft.com/office/drawing/2010/main" val="0"/>
              </a:ext>
            </a:extLst>
          </a:blip>
          <a:srcRect t="37967" b="2774"/>
          <a:stretch>
            <a:fillRect/>
          </a:stretch>
        </p:blipFill>
        <p:spPr>
          <a:xfrm>
            <a:off x="1173163" y="0"/>
            <a:ext cx="6751637" cy="2667000"/>
          </a:xfrm>
        </p:spPr>
      </p:pic>
      <p:sp>
        <p:nvSpPr>
          <p:cNvPr id="14340" name="Content Placeholder 2"/>
          <p:cNvSpPr txBox="1">
            <a:spLocks/>
          </p:cNvSpPr>
          <p:nvPr/>
        </p:nvSpPr>
        <p:spPr bwMode="auto">
          <a:xfrm>
            <a:off x="3581400" y="3581400"/>
            <a:ext cx="5334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20000"/>
              </a:spcBef>
              <a:buFont typeface="Arial" pitchFamily="34" charset="0"/>
              <a:buChar char="•"/>
            </a:pPr>
            <a:r>
              <a:rPr lang="en-US" sz="2600">
                <a:latin typeface="Franklin Gothic Book" pitchFamily="34" charset="0"/>
              </a:rPr>
              <a:t>Emerging technology designed for fiber installation</a:t>
            </a:r>
          </a:p>
          <a:p>
            <a:pPr eaLnBrk="1" hangingPunct="1">
              <a:spcBef>
                <a:spcPct val="20000"/>
              </a:spcBef>
              <a:buFont typeface="Arial" pitchFamily="34" charset="0"/>
              <a:buChar char="•"/>
            </a:pPr>
            <a:r>
              <a:rPr lang="en-US" sz="2600">
                <a:latin typeface="Franklin Gothic Book" pitchFamily="34" charset="0"/>
              </a:rPr>
              <a:t>Cuts through asphalt, vacuum removes spoils</a:t>
            </a:r>
          </a:p>
          <a:p>
            <a:pPr eaLnBrk="1" hangingPunct="1">
              <a:spcBef>
                <a:spcPct val="20000"/>
              </a:spcBef>
              <a:buFont typeface="Arial" pitchFamily="34" charset="0"/>
              <a:buChar char="•"/>
            </a:pPr>
            <a:r>
              <a:rPr lang="en-US" sz="2600">
                <a:latin typeface="Franklin Gothic Book" pitchFamily="34" charset="0"/>
              </a:rPr>
              <a:t>Minimal traffic interruption</a:t>
            </a:r>
          </a:p>
          <a:p>
            <a:pPr eaLnBrk="1" hangingPunct="1">
              <a:spcBef>
                <a:spcPct val="20000"/>
              </a:spcBef>
              <a:buFont typeface="Arial" pitchFamily="34" charset="0"/>
              <a:buChar char="•"/>
            </a:pPr>
            <a:r>
              <a:rPr lang="en-US" sz="2600">
                <a:latin typeface="Franklin Gothic Book" pitchFamily="34" charset="0"/>
              </a:rPr>
              <a:t>Minimal surface disruption</a:t>
            </a:r>
          </a:p>
          <a:p>
            <a:pPr eaLnBrk="1" hangingPunct="1">
              <a:spcBef>
                <a:spcPct val="20000"/>
              </a:spcBef>
              <a:buFont typeface="Arial" pitchFamily="34" charset="0"/>
              <a:buChar char="•"/>
            </a:pPr>
            <a:endParaRPr lang="en-US" sz="2600">
              <a:latin typeface="Franklin Gothic Book" pitchFamily="34" charset="0"/>
            </a:endParaRPr>
          </a:p>
          <a:p>
            <a:pPr eaLnBrk="1" hangingPunct="1">
              <a:spcBef>
                <a:spcPct val="20000"/>
              </a:spcBef>
              <a:buFont typeface="Arial" pitchFamily="34" charset="0"/>
              <a:buChar char="•"/>
            </a:pPr>
            <a:endParaRPr lang="en-US" sz="2600">
              <a:latin typeface="Franklin Gothic Book" pitchFamily="34" charset="0"/>
            </a:endParaRPr>
          </a:p>
          <a:p>
            <a:pPr eaLnBrk="1" hangingPunct="1">
              <a:spcBef>
                <a:spcPct val="20000"/>
              </a:spcBef>
            </a:pPr>
            <a:endParaRPr lang="en-US" sz="2600">
              <a:latin typeface="Franklin Gothic Book"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895600"/>
            <a:ext cx="325755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smtClean="0"/>
              <a:t>Copyright 2000-2014 Kenneth M. Chipps Ph.D. www.chipps.com</a:t>
            </a:r>
            <a:endParaRPr lang="en-US" dirty="0"/>
          </a:p>
        </p:txBody>
      </p:sp>
      <p:sp>
        <p:nvSpPr>
          <p:cNvPr id="3" name="Slide Number Placeholder 2"/>
          <p:cNvSpPr>
            <a:spLocks noGrp="1"/>
          </p:cNvSpPr>
          <p:nvPr>
            <p:ph type="sldNum" sz="quarter" idx="12"/>
          </p:nvPr>
        </p:nvSpPr>
        <p:spPr/>
        <p:txBody>
          <a:bodyPr/>
          <a:lstStyle/>
          <a:p>
            <a:pPr>
              <a:defRPr/>
            </a:pPr>
            <a:fld id="{D2472C77-534E-4032-B6AE-1AED97C6F516}" type="slidenum">
              <a:rPr lang="en-US" smtClean="0"/>
              <a:pPr>
                <a:defRPr/>
              </a:pPr>
              <a:t>11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95400"/>
            <a:ext cx="4267200" cy="1143000"/>
          </a:xfrm>
        </p:spPr>
        <p:txBody>
          <a:bodyPr>
            <a:normAutofit fontScale="90000"/>
          </a:bodyPr>
          <a:lstStyle/>
          <a:p>
            <a:pPr>
              <a:defRPr/>
            </a:pPr>
            <a:r>
              <a:rPr lang="en-US" b="1" dirty="0" smtClean="0"/>
              <a:t>Soft Excavation </a:t>
            </a:r>
            <a:r>
              <a:rPr lang="en-US" dirty="0" smtClean="0"/>
              <a:t/>
            </a:r>
            <a:br>
              <a:rPr lang="en-US" dirty="0" smtClean="0"/>
            </a:br>
            <a:r>
              <a:rPr lang="en-US" sz="2700" dirty="0" smtClean="0"/>
              <a:t>(</a:t>
            </a:r>
            <a:r>
              <a:rPr lang="en-US" sz="2700" dirty="0" err="1" smtClean="0"/>
              <a:t>HydroVac</a:t>
            </a:r>
            <a:r>
              <a:rPr lang="en-US" sz="2700" dirty="0" smtClean="0"/>
              <a:t>)</a:t>
            </a:r>
            <a:endParaRPr lang="en-US" sz="2700" dirty="0"/>
          </a:p>
        </p:txBody>
      </p:sp>
      <p:pic>
        <p:nvPicPr>
          <p:cNvPr id="15363" name="Content Placeholder 3" descr="fx30_500_w01.jpg"/>
          <p:cNvPicPr>
            <a:picLocks noGrp="1" noChangeAspect="1"/>
          </p:cNvPicPr>
          <p:nvPr>
            <p:ph idx="1"/>
          </p:nvPr>
        </p:nvPicPr>
        <p:blipFill>
          <a:blip r:embed="rId3">
            <a:extLst>
              <a:ext uri="{28A0092B-C50C-407E-A947-70E740481C1C}">
                <a14:useLocalDpi xmlns:a14="http://schemas.microsoft.com/office/drawing/2010/main" val="0"/>
              </a:ext>
            </a:extLst>
          </a:blip>
          <a:srcRect l="3787" t="14583" b="4167"/>
          <a:stretch>
            <a:fillRect/>
          </a:stretch>
        </p:blipFill>
        <p:spPr>
          <a:xfrm>
            <a:off x="4271963" y="0"/>
            <a:ext cx="4872037" cy="2743200"/>
          </a:xfrm>
        </p:spPr>
      </p:pic>
      <p:sp>
        <p:nvSpPr>
          <p:cNvPr id="15364" name="Content Placeholder 2"/>
          <p:cNvSpPr txBox="1">
            <a:spLocks/>
          </p:cNvSpPr>
          <p:nvPr/>
        </p:nvSpPr>
        <p:spPr bwMode="auto">
          <a:xfrm>
            <a:off x="228600" y="2895600"/>
            <a:ext cx="5029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20000"/>
              </a:spcBef>
              <a:buFont typeface="Arial" pitchFamily="34" charset="0"/>
              <a:buChar char="•"/>
            </a:pPr>
            <a:r>
              <a:rPr lang="en-US" sz="2600">
                <a:latin typeface="Franklin Gothic Book" pitchFamily="34" charset="0"/>
              </a:rPr>
              <a:t>Safest digging option </a:t>
            </a:r>
            <a:br>
              <a:rPr lang="en-US" sz="2600">
                <a:latin typeface="Franklin Gothic Book" pitchFamily="34" charset="0"/>
              </a:rPr>
            </a:br>
            <a:r>
              <a:rPr lang="en-US" sz="2600">
                <a:latin typeface="Franklin Gothic Book" pitchFamily="34" charset="0"/>
              </a:rPr>
              <a:t>near other utilities</a:t>
            </a:r>
          </a:p>
          <a:p>
            <a:pPr eaLnBrk="1" hangingPunct="1">
              <a:spcBef>
                <a:spcPct val="20000"/>
              </a:spcBef>
              <a:buFont typeface="Arial" pitchFamily="34" charset="0"/>
              <a:buChar char="•"/>
            </a:pPr>
            <a:r>
              <a:rPr lang="en-US" sz="2600">
                <a:latin typeface="Franklin Gothic Book" pitchFamily="34" charset="0"/>
              </a:rPr>
              <a:t>Creates clean, efficient jobsite</a:t>
            </a:r>
          </a:p>
          <a:p>
            <a:pPr eaLnBrk="1" hangingPunct="1">
              <a:spcBef>
                <a:spcPct val="20000"/>
              </a:spcBef>
              <a:buFont typeface="Arial" pitchFamily="34" charset="0"/>
              <a:buChar char="•"/>
            </a:pPr>
            <a:r>
              <a:rPr lang="en-US" sz="2600">
                <a:latin typeface="Franklin Gothic Book" pitchFamily="34" charset="0"/>
              </a:rPr>
              <a:t>Minimal turf, landscape disturbance</a:t>
            </a:r>
          </a:p>
          <a:p>
            <a:pPr eaLnBrk="1" hangingPunct="1">
              <a:spcBef>
                <a:spcPct val="20000"/>
              </a:spcBef>
              <a:buFont typeface="Arial" pitchFamily="34" charset="0"/>
              <a:buChar char="•"/>
            </a:pPr>
            <a:r>
              <a:rPr lang="en-US" sz="2600">
                <a:latin typeface="Franklin Gothic Book" pitchFamily="34" charset="0"/>
              </a:rPr>
              <a:t>Equipment can be used with other excavation methods.</a:t>
            </a:r>
          </a:p>
          <a:p>
            <a:pPr eaLnBrk="1" hangingPunct="1">
              <a:spcBef>
                <a:spcPct val="20000"/>
              </a:spcBef>
            </a:pPr>
            <a:endParaRPr lang="en-US" sz="2600">
              <a:latin typeface="Franklin Gothic Book" pitchFamily="34" charset="0"/>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895600"/>
            <a:ext cx="3181350"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pPr>
              <a:defRPr/>
            </a:pPr>
            <a:r>
              <a:rPr lang="en-US" smtClean="0"/>
              <a:t>Copyright 2000-2014 Kenneth M. Chipps Ph.D. www.chipps.com</a:t>
            </a:r>
            <a:endParaRPr lang="en-US" dirty="0"/>
          </a:p>
        </p:txBody>
      </p:sp>
      <p:sp>
        <p:nvSpPr>
          <p:cNvPr id="4" name="Slide Number Placeholder 3"/>
          <p:cNvSpPr>
            <a:spLocks noGrp="1"/>
          </p:cNvSpPr>
          <p:nvPr>
            <p:ph type="sldNum" sz="quarter" idx="12"/>
          </p:nvPr>
        </p:nvSpPr>
        <p:spPr/>
        <p:txBody>
          <a:bodyPr/>
          <a:lstStyle/>
          <a:p>
            <a:pPr>
              <a:defRPr/>
            </a:pPr>
            <a:fld id="{88835C91-7AEA-4061-9A60-98409002E4E7}" type="slidenum">
              <a:rPr lang="en-US" smtClean="0"/>
              <a:pPr>
                <a:defRPr/>
              </a:pPr>
              <a:t>12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dirty="0" smtClean="0"/>
              <a:t>Backhoe</a:t>
            </a:r>
          </a:p>
        </p:txBody>
      </p:sp>
      <p:sp>
        <p:nvSpPr>
          <p:cNvPr id="1638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163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785E640-9966-4FBC-9569-C7E1E12648BD}" type="slidenum">
              <a:rPr lang="en-US" sz="1400" smtClean="0"/>
              <a:pPr eaLnBrk="1" hangingPunct="1"/>
              <a:t>13</a:t>
            </a:fld>
            <a:endParaRPr lang="en-US" sz="1400" smtClean="0"/>
          </a:p>
        </p:txBody>
      </p:sp>
      <p:pic>
        <p:nvPicPr>
          <p:cNvPr id="16389" name="Picture 4" descr="Backhoe1"/>
          <p:cNvPicPr>
            <a:picLocks noChangeAspect="1" noChangeArrowheads="1"/>
          </p:cNvPicPr>
          <p:nvPr/>
        </p:nvPicPr>
        <p:blipFill>
          <a:blip r:embed="rId2">
            <a:extLst>
              <a:ext uri="{28A0092B-C50C-407E-A947-70E740481C1C}">
                <a14:useLocalDpi xmlns:a14="http://schemas.microsoft.com/office/drawing/2010/main" val="0"/>
              </a:ext>
            </a:extLst>
          </a:blip>
          <a:srcRect l="30304" t="27029" r="31511" b="38565"/>
          <a:stretch>
            <a:fillRect/>
          </a:stretch>
        </p:blipFill>
        <p:spPr bwMode="auto">
          <a:xfrm>
            <a:off x="762000" y="1447800"/>
            <a:ext cx="7696200" cy="46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dirty="0" smtClean="0"/>
              <a:t>Specialized Plow</a:t>
            </a:r>
          </a:p>
        </p:txBody>
      </p:sp>
      <p:sp>
        <p:nvSpPr>
          <p:cNvPr id="1741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1741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618F054-4A13-4DB2-8BD8-E97D7B27C18E}" type="slidenum">
              <a:rPr lang="en-US" sz="1400" smtClean="0"/>
              <a:pPr eaLnBrk="1" hangingPunct="1"/>
              <a:t>14</a:t>
            </a:fld>
            <a:endParaRPr lang="en-US" sz="1400" smtClean="0"/>
          </a:p>
        </p:txBody>
      </p:sp>
      <p:pic>
        <p:nvPicPr>
          <p:cNvPr id="17413" name="Picture 4" descr="FiberPlow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447800"/>
            <a:ext cx="69342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dirty="0" smtClean="0"/>
              <a:t>Specialized Plow</a:t>
            </a:r>
          </a:p>
        </p:txBody>
      </p:sp>
      <p:sp>
        <p:nvSpPr>
          <p:cNvPr id="1843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1843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2E57DBC-D9B8-4AB8-A56F-FF0A866A6B88}" type="slidenum">
              <a:rPr lang="en-US" sz="1400" smtClean="0"/>
              <a:pPr eaLnBrk="1" hangingPunct="1"/>
              <a:t>15</a:t>
            </a:fld>
            <a:endParaRPr lang="en-US" sz="1400" smtClean="0"/>
          </a:p>
        </p:txBody>
      </p:sp>
      <p:pic>
        <p:nvPicPr>
          <p:cNvPr id="18437" name="Picture 4" descr="FiberPlow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447800"/>
            <a:ext cx="7010400"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dirty="0" smtClean="0"/>
              <a:t>Specialized Plow</a:t>
            </a:r>
          </a:p>
        </p:txBody>
      </p:sp>
      <p:sp>
        <p:nvSpPr>
          <p:cNvPr id="1945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1946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55A8424-032C-4AAE-BA3D-016A89501ADE}" type="slidenum">
              <a:rPr lang="en-US" sz="1400" smtClean="0"/>
              <a:pPr eaLnBrk="1" hangingPunct="1"/>
              <a:t>16</a:t>
            </a:fld>
            <a:endParaRPr lang="en-US" sz="1400" smtClean="0"/>
          </a:p>
        </p:txBody>
      </p:sp>
      <p:pic>
        <p:nvPicPr>
          <p:cNvPr id="19461" name="Picture 4" descr="FiberPlow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473200"/>
            <a:ext cx="69342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dirty="0" smtClean="0">
                <a:solidFill>
                  <a:srgbClr val="000000"/>
                </a:solidFill>
                <a:cs typeface="Times New Roman" pitchFamily="18" charset="0"/>
              </a:rPr>
              <a:t>Cut and Replace</a:t>
            </a:r>
          </a:p>
        </p:txBody>
      </p:sp>
      <p:sp>
        <p:nvSpPr>
          <p:cNvPr id="20483"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To do cut and replace the surface is removed if required, such as a concrete in a parking lot, then a trench is dug using a backhoe or trenching machine</a:t>
            </a:r>
          </a:p>
          <a:p>
            <a:pPr eaLnBrk="1" hangingPunct="1"/>
            <a:r>
              <a:rPr lang="en-US" smtClean="0">
                <a:solidFill>
                  <a:srgbClr val="000000"/>
                </a:solidFill>
                <a:cs typeface="Times New Roman" pitchFamily="18" charset="0"/>
              </a:rPr>
              <a:t>Once the cable is laid and the dirt put back in place the dirt must be compacted</a:t>
            </a:r>
          </a:p>
          <a:p>
            <a:pPr eaLnBrk="1" hangingPunct="1"/>
            <a:r>
              <a:rPr lang="en-US" smtClean="0">
                <a:solidFill>
                  <a:srgbClr val="000000"/>
                </a:solidFill>
                <a:cs typeface="Times New Roman" pitchFamily="18" charset="0"/>
              </a:rPr>
              <a:t>Compacting is done by a machine designed for this purpose</a:t>
            </a:r>
          </a:p>
        </p:txBody>
      </p:sp>
      <p:sp>
        <p:nvSpPr>
          <p:cNvPr id="2048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2048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0ADDE09-0B29-4576-8992-551EA105CE74}" type="slidenum">
              <a:rPr lang="en-US" sz="1400" smtClean="0"/>
              <a:pPr eaLnBrk="1" hangingPunct="1"/>
              <a:t>17</a:t>
            </a:fld>
            <a:endParaRPr lang="en-US" sz="140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dirty="0" smtClean="0">
                <a:solidFill>
                  <a:srgbClr val="000000"/>
                </a:solidFill>
                <a:cs typeface="Times New Roman" pitchFamily="18" charset="0"/>
              </a:rPr>
              <a:t>Cut and Replace</a:t>
            </a:r>
          </a:p>
        </p:txBody>
      </p:sp>
      <p:sp>
        <p:nvSpPr>
          <p:cNvPr id="21507"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It just compresses the dirt so a dip in the surface does not develop later on</a:t>
            </a:r>
          </a:p>
          <a:p>
            <a:pPr eaLnBrk="1" hangingPunct="1">
              <a:lnSpc>
                <a:spcPct val="90000"/>
              </a:lnSpc>
            </a:pPr>
            <a:r>
              <a:rPr lang="en-US" smtClean="0">
                <a:solidFill>
                  <a:srgbClr val="000000"/>
                </a:solidFill>
                <a:cs typeface="Times New Roman" pitchFamily="18" charset="0"/>
              </a:rPr>
              <a:t>Especially in a city street, a city inspector will have to test the compaction to ensure it meets requirements before the concrete or asphalt is put back in place</a:t>
            </a:r>
          </a:p>
          <a:p>
            <a:pPr eaLnBrk="1" hangingPunct="1">
              <a:lnSpc>
                <a:spcPct val="90000"/>
              </a:lnSpc>
            </a:pPr>
            <a:r>
              <a:rPr lang="en-US" smtClean="0">
                <a:solidFill>
                  <a:srgbClr val="000000"/>
                </a:solidFill>
                <a:cs typeface="Times New Roman" pitchFamily="18" charset="0"/>
              </a:rPr>
              <a:t>If the test fails the dirt is left to sit or be compacted again, then the test is performed again</a:t>
            </a:r>
          </a:p>
        </p:txBody>
      </p:sp>
      <p:sp>
        <p:nvSpPr>
          <p:cNvPr id="2150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2150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9350107-7184-42F4-915F-4BFBF9758891}" type="slidenum">
              <a:rPr lang="en-US" sz="1400" smtClean="0"/>
              <a:pPr eaLnBrk="1" hangingPunct="1"/>
              <a:t>18</a:t>
            </a:fld>
            <a:endParaRPr lang="en-US" sz="140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dirty="0" smtClean="0"/>
              <a:t>Cut and Replace</a:t>
            </a:r>
          </a:p>
        </p:txBody>
      </p:sp>
      <p:sp>
        <p:nvSpPr>
          <p:cNvPr id="22531" name="Content Placeholder 2"/>
          <p:cNvSpPr>
            <a:spLocks noGrp="1"/>
          </p:cNvSpPr>
          <p:nvPr>
            <p:ph idx="1"/>
          </p:nvPr>
        </p:nvSpPr>
        <p:spPr/>
        <p:txBody>
          <a:bodyPr/>
          <a:lstStyle/>
          <a:p>
            <a:pPr eaLnBrk="1" hangingPunct="1">
              <a:lnSpc>
                <a:spcPct val="90000"/>
              </a:lnSpc>
            </a:pPr>
            <a:r>
              <a:rPr lang="en-US" smtClean="0">
                <a:solidFill>
                  <a:srgbClr val="000000"/>
                </a:solidFill>
                <a:cs typeface="Times New Roman" pitchFamily="18" charset="0"/>
              </a:rPr>
              <a:t>All of this of course takes time and disrupts traffic</a:t>
            </a:r>
          </a:p>
          <a:p>
            <a:pPr eaLnBrk="1" hangingPunct="1">
              <a:lnSpc>
                <a:spcPct val="90000"/>
              </a:lnSpc>
            </a:pPr>
            <a:r>
              <a:rPr lang="en-US" smtClean="0">
                <a:solidFill>
                  <a:srgbClr val="000000"/>
                </a:solidFill>
                <a:cs typeface="Times New Roman" pitchFamily="18" charset="0"/>
              </a:rPr>
              <a:t>So cities require that trenching be done in small sections so as to impede traffic as little as possible</a:t>
            </a:r>
          </a:p>
          <a:p>
            <a:pPr eaLnBrk="1" hangingPunct="1">
              <a:lnSpc>
                <a:spcPct val="90000"/>
              </a:lnSpc>
            </a:pPr>
            <a:r>
              <a:rPr lang="en-US" smtClean="0">
                <a:solidFill>
                  <a:srgbClr val="000000"/>
                </a:solidFill>
                <a:cs typeface="Times New Roman" pitchFamily="18" charset="0"/>
              </a:rPr>
              <a:t>For example</a:t>
            </a:r>
            <a:endParaRPr lang="en-US" smtClean="0"/>
          </a:p>
        </p:txBody>
      </p:sp>
      <p:sp>
        <p:nvSpPr>
          <p:cNvPr id="2253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2253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0B1FFD8-B451-4594-8757-EB8A4A0A837C}" type="slidenum">
              <a:rPr lang="en-US" sz="1400" smtClean="0"/>
              <a:pPr eaLnBrk="1" hangingPunct="1"/>
              <a:t>19</a:t>
            </a:fld>
            <a:endParaRPr lang="en-US" sz="140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dirty="0" smtClean="0"/>
              <a:t>Objectives</a:t>
            </a:r>
          </a:p>
        </p:txBody>
      </p:sp>
      <p:sp>
        <p:nvSpPr>
          <p:cNvPr id="5123" name="Content Placeholder 2"/>
          <p:cNvSpPr>
            <a:spLocks noGrp="1"/>
          </p:cNvSpPr>
          <p:nvPr>
            <p:ph idx="1"/>
          </p:nvPr>
        </p:nvSpPr>
        <p:spPr/>
        <p:txBody>
          <a:bodyPr/>
          <a:lstStyle/>
          <a:p>
            <a:r>
              <a:rPr lang="en-US" smtClean="0"/>
              <a:t>Learn how to install fiber optic media outdoors</a:t>
            </a:r>
          </a:p>
        </p:txBody>
      </p:sp>
      <p:sp>
        <p:nvSpPr>
          <p:cNvPr id="51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51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A636C7D-0615-4F5B-90BA-9CAF36278E45}" type="slidenum">
              <a:rPr lang="en-US" sz="1400" smtClean="0"/>
              <a:pPr eaLnBrk="1" hangingPunct="1"/>
              <a:t>2</a:t>
            </a:fld>
            <a:endParaRPr lang="en-US" sz="140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dirty="0" smtClean="0"/>
              <a:t>Cut and Replace</a:t>
            </a:r>
          </a:p>
        </p:txBody>
      </p:sp>
      <p:sp>
        <p:nvSpPr>
          <p:cNvPr id="2355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2355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31AE172-6D68-423D-9CC4-CF5E6CA83A25}" type="slidenum">
              <a:rPr lang="en-US" sz="1400" smtClean="0"/>
              <a:pPr eaLnBrk="1" hangingPunct="1"/>
              <a:t>20</a:t>
            </a:fld>
            <a:endParaRPr lang="en-US" sz="1400" smtClean="0"/>
          </a:p>
        </p:txBody>
      </p:sp>
      <p:pic>
        <p:nvPicPr>
          <p:cNvPr id="23557" name="Picture 4" descr="CutReplac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422400"/>
            <a:ext cx="7015163"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dirty="0" smtClean="0">
                <a:solidFill>
                  <a:srgbClr val="000000"/>
                </a:solidFill>
                <a:cs typeface="Times New Roman" pitchFamily="18" charset="0"/>
              </a:rPr>
              <a:t>Cut and Replace</a:t>
            </a:r>
          </a:p>
        </p:txBody>
      </p:sp>
      <p:sp>
        <p:nvSpPr>
          <p:cNvPr id="24579"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Such a requirement slows the rate of the job and therefore raises the cost</a:t>
            </a:r>
          </a:p>
          <a:p>
            <a:pPr eaLnBrk="1" hangingPunct="1"/>
            <a:r>
              <a:rPr lang="en-US" smtClean="0">
                <a:solidFill>
                  <a:srgbClr val="000000"/>
                </a:solidFill>
                <a:cs typeface="Times New Roman" pitchFamily="18" charset="0"/>
              </a:rPr>
              <a:t>In general as seen next cities do not like cut and replace</a:t>
            </a:r>
          </a:p>
        </p:txBody>
      </p:sp>
      <p:sp>
        <p:nvSpPr>
          <p:cNvPr id="2458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2458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75B29A7-73E4-4980-8C1E-3F0914B4AC94}" type="slidenum">
              <a:rPr lang="en-US" sz="1400" smtClean="0"/>
              <a:pPr eaLnBrk="1" hangingPunct="1"/>
              <a:t>21</a:t>
            </a:fld>
            <a:endParaRPr lang="en-US" sz="140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dirty="0" smtClean="0">
                <a:solidFill>
                  <a:srgbClr val="000000"/>
                </a:solidFill>
                <a:cs typeface="Times New Roman" pitchFamily="18" charset="0"/>
              </a:rPr>
              <a:t>Cut and Replace</a:t>
            </a:r>
          </a:p>
        </p:txBody>
      </p:sp>
      <p:sp>
        <p:nvSpPr>
          <p:cNvPr id="2560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256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35EDDC3-EA54-44C2-9ADF-51369A0B6B2F}" type="slidenum">
              <a:rPr lang="en-US" sz="1400" smtClean="0"/>
              <a:pPr eaLnBrk="1" hangingPunct="1"/>
              <a:t>22</a:t>
            </a:fld>
            <a:endParaRPr lang="en-US" sz="1400" smtClean="0"/>
          </a:p>
        </p:txBody>
      </p:sp>
      <p:pic>
        <p:nvPicPr>
          <p:cNvPr id="2560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47800"/>
            <a:ext cx="617220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dirty="0" smtClean="0">
                <a:solidFill>
                  <a:srgbClr val="000000"/>
                </a:solidFill>
                <a:cs typeface="Times New Roman" pitchFamily="18" charset="0"/>
              </a:rPr>
              <a:t>Directional Boring</a:t>
            </a:r>
          </a:p>
        </p:txBody>
      </p:sp>
      <p:sp>
        <p:nvSpPr>
          <p:cNvPr id="26627" name="Rectangle 3"/>
          <p:cNvSpPr>
            <a:spLocks noGrp="1" noChangeArrowheads="1"/>
          </p:cNvSpPr>
          <p:nvPr>
            <p:ph idx="1"/>
          </p:nvPr>
        </p:nvSpPr>
        <p:spPr/>
        <p:txBody>
          <a:bodyPr/>
          <a:lstStyle/>
          <a:p>
            <a:pPr eaLnBrk="1" hangingPunct="1">
              <a:lnSpc>
                <a:spcPct val="90000"/>
              </a:lnSpc>
            </a:pPr>
            <a:r>
              <a:rPr lang="en-US" smtClean="0">
                <a:solidFill>
                  <a:srgbClr val="000000"/>
                </a:solidFill>
                <a:cs typeface="Times New Roman" pitchFamily="18" charset="0"/>
              </a:rPr>
              <a:t>Boring then has become a popular alternative</a:t>
            </a:r>
          </a:p>
          <a:p>
            <a:pPr eaLnBrk="1" hangingPunct="1">
              <a:lnSpc>
                <a:spcPct val="90000"/>
              </a:lnSpc>
            </a:pPr>
            <a:r>
              <a:rPr lang="en-US" smtClean="0">
                <a:solidFill>
                  <a:srgbClr val="000000"/>
                </a:solidFill>
                <a:cs typeface="Times New Roman" pitchFamily="18" charset="0"/>
              </a:rPr>
              <a:t>To bore, a backhoe is used to dig a single hole at each end of the cable run</a:t>
            </a:r>
          </a:p>
          <a:p>
            <a:pPr eaLnBrk="1" hangingPunct="1">
              <a:lnSpc>
                <a:spcPct val="90000"/>
              </a:lnSpc>
            </a:pPr>
            <a:r>
              <a:rPr lang="en-US" smtClean="0">
                <a:solidFill>
                  <a:srgbClr val="000000"/>
                </a:solidFill>
                <a:cs typeface="Times New Roman" pitchFamily="18" charset="0"/>
              </a:rPr>
              <a:t>The boring machine is then used to bore a small tunnel, about 6 inches for most fiber runs, from one hole to the other</a:t>
            </a:r>
          </a:p>
          <a:p>
            <a:pPr eaLnBrk="1" hangingPunct="1">
              <a:lnSpc>
                <a:spcPct val="90000"/>
              </a:lnSpc>
            </a:pPr>
            <a:r>
              <a:rPr lang="en-US" smtClean="0">
                <a:solidFill>
                  <a:srgbClr val="000000"/>
                </a:solidFill>
                <a:cs typeface="Times New Roman" pitchFamily="18" charset="0"/>
              </a:rPr>
              <a:t>A pipe is run through the tunnel and the cable is threaded inside the pipe</a:t>
            </a:r>
          </a:p>
        </p:txBody>
      </p:sp>
      <p:sp>
        <p:nvSpPr>
          <p:cNvPr id="2662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2662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8F3BB40-9474-4DD3-A3A2-E0FAAE649D09}" type="slidenum">
              <a:rPr lang="en-US" sz="1400" smtClean="0"/>
              <a:pPr eaLnBrk="1" hangingPunct="1"/>
              <a:t>23</a:t>
            </a:fld>
            <a:endParaRPr lang="en-US" sz="140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dirty="0" smtClean="0">
                <a:solidFill>
                  <a:srgbClr val="000000"/>
                </a:solidFill>
                <a:cs typeface="Times New Roman" pitchFamily="18" charset="0"/>
              </a:rPr>
              <a:t>Directional Boring</a:t>
            </a:r>
          </a:p>
        </p:txBody>
      </p:sp>
      <p:sp>
        <p:nvSpPr>
          <p:cNvPr id="27651" name="Rectangle 3"/>
          <p:cNvSpPr>
            <a:spLocks noGrp="1" noChangeArrowheads="1"/>
          </p:cNvSpPr>
          <p:nvPr>
            <p:ph idx="1"/>
          </p:nvPr>
        </p:nvSpPr>
        <p:spPr/>
        <p:txBody>
          <a:bodyPr/>
          <a:lstStyle/>
          <a:p>
            <a:pPr eaLnBrk="1" hangingPunct="1">
              <a:lnSpc>
                <a:spcPct val="90000"/>
              </a:lnSpc>
            </a:pPr>
            <a:r>
              <a:rPr lang="en-US" smtClean="0">
                <a:solidFill>
                  <a:srgbClr val="000000"/>
                </a:solidFill>
                <a:cs typeface="Times New Roman" pitchFamily="18" charset="0"/>
              </a:rPr>
              <a:t>The usual distance between the two holes is a few hundred feet, when doing utility work like this</a:t>
            </a:r>
          </a:p>
          <a:p>
            <a:pPr eaLnBrk="1" hangingPunct="1"/>
            <a:r>
              <a:rPr lang="en-US" smtClean="0">
                <a:solidFill>
                  <a:srgbClr val="000000"/>
                </a:solidFill>
                <a:cs typeface="Times New Roman" pitchFamily="18" charset="0"/>
              </a:rPr>
              <a:t>This method is not foolproof</a:t>
            </a:r>
          </a:p>
          <a:p>
            <a:pPr eaLnBrk="1" hangingPunct="1"/>
            <a:r>
              <a:rPr lang="en-US" smtClean="0">
                <a:solidFill>
                  <a:srgbClr val="000000"/>
                </a:solidFill>
                <a:cs typeface="Times New Roman" pitchFamily="18" charset="0"/>
              </a:rPr>
              <a:t>Problems encountered include dirt or rock that is difficult to bore through and potholes from shifting of the dirt</a:t>
            </a:r>
          </a:p>
        </p:txBody>
      </p:sp>
      <p:sp>
        <p:nvSpPr>
          <p:cNvPr id="2765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2765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4EDDE77-4427-46F7-85E9-C222E6F48210}" type="slidenum">
              <a:rPr lang="en-US" sz="1400" smtClean="0"/>
              <a:pPr eaLnBrk="1" hangingPunct="1"/>
              <a:t>24</a:t>
            </a:fld>
            <a:endParaRPr lang="en-US" sz="1400"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dirty="0" smtClean="0"/>
              <a:t>Directional Boring</a:t>
            </a:r>
          </a:p>
        </p:txBody>
      </p:sp>
      <p:sp>
        <p:nvSpPr>
          <p:cNvPr id="2867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2867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5FFD6EC-5BC5-4E35-B62C-AE336277F94F}" type="slidenum">
              <a:rPr lang="en-US" sz="1400" smtClean="0"/>
              <a:pPr eaLnBrk="1" hangingPunct="1"/>
              <a:t>25</a:t>
            </a:fld>
            <a:endParaRPr lang="en-US" sz="1400" smtClean="0"/>
          </a:p>
        </p:txBody>
      </p:sp>
      <p:pic>
        <p:nvPicPr>
          <p:cNvPr id="28677" name="Picture 4" descr="Directionalbore1"/>
          <p:cNvPicPr>
            <a:picLocks noChangeAspect="1" noChangeArrowheads="1"/>
          </p:cNvPicPr>
          <p:nvPr/>
        </p:nvPicPr>
        <p:blipFill>
          <a:blip r:embed="rId2">
            <a:extLst>
              <a:ext uri="{28A0092B-C50C-407E-A947-70E740481C1C}">
                <a14:useLocalDpi xmlns:a14="http://schemas.microsoft.com/office/drawing/2010/main" val="0"/>
              </a:ext>
            </a:extLst>
          </a:blip>
          <a:srcRect r="4286" b="7416"/>
          <a:stretch>
            <a:fillRect/>
          </a:stretch>
        </p:blipFill>
        <p:spPr bwMode="auto">
          <a:xfrm>
            <a:off x="1066800" y="1447800"/>
            <a:ext cx="70104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dirty="0" smtClean="0"/>
              <a:t>Directional Boring</a:t>
            </a:r>
          </a:p>
        </p:txBody>
      </p:sp>
      <p:sp>
        <p:nvSpPr>
          <p:cNvPr id="2969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297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A0B894D-5F95-42B3-B6F0-967402550A93}" type="slidenum">
              <a:rPr lang="en-US" sz="1400" smtClean="0"/>
              <a:pPr eaLnBrk="1" hangingPunct="1"/>
              <a:t>26</a:t>
            </a:fld>
            <a:endParaRPr lang="en-US" sz="1400" smtClean="0"/>
          </a:p>
        </p:txBody>
      </p:sp>
      <p:pic>
        <p:nvPicPr>
          <p:cNvPr id="29701" name="Picture 4" descr="Directionalbore2"/>
          <p:cNvPicPr>
            <a:picLocks noChangeAspect="1" noChangeArrowheads="1"/>
          </p:cNvPicPr>
          <p:nvPr/>
        </p:nvPicPr>
        <p:blipFill>
          <a:blip r:embed="rId2">
            <a:extLst>
              <a:ext uri="{28A0092B-C50C-407E-A947-70E740481C1C}">
                <a14:useLocalDpi xmlns:a14="http://schemas.microsoft.com/office/drawing/2010/main" val="0"/>
              </a:ext>
            </a:extLst>
          </a:blip>
          <a:srcRect t="3275" b="3410"/>
          <a:stretch>
            <a:fillRect/>
          </a:stretch>
        </p:blipFill>
        <p:spPr bwMode="auto">
          <a:xfrm>
            <a:off x="2895600" y="1447800"/>
            <a:ext cx="336391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dirty="0" smtClean="0"/>
              <a:t>Directional Boring</a:t>
            </a:r>
          </a:p>
        </p:txBody>
      </p:sp>
      <p:sp>
        <p:nvSpPr>
          <p:cNvPr id="307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307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4D2657E-D52E-4010-9371-024C768C99D8}" type="slidenum">
              <a:rPr lang="en-US" sz="1400" smtClean="0"/>
              <a:pPr eaLnBrk="1" hangingPunct="1"/>
              <a:t>27</a:t>
            </a:fld>
            <a:endParaRPr lang="en-US" sz="1400" smtClean="0"/>
          </a:p>
        </p:txBody>
      </p:sp>
      <p:pic>
        <p:nvPicPr>
          <p:cNvPr id="30725" name="Picture 4" descr="BoringMachineB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447800"/>
            <a:ext cx="6938963"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dirty="0" smtClean="0"/>
              <a:t>Directional Boring Example</a:t>
            </a:r>
          </a:p>
        </p:txBody>
      </p:sp>
      <p:sp>
        <p:nvSpPr>
          <p:cNvPr id="3174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317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667979C-C61B-4AF3-AC11-45C76836EF5B}" type="slidenum">
              <a:rPr lang="en-US" sz="1400" smtClean="0"/>
              <a:pPr eaLnBrk="1" hangingPunct="1"/>
              <a:t>28</a:t>
            </a:fld>
            <a:endParaRPr lang="en-US" sz="1400" smtClean="0"/>
          </a:p>
        </p:txBody>
      </p:sp>
      <p:pic>
        <p:nvPicPr>
          <p:cNvPr id="31749" name="Picture 4" descr="DirectionalBoreAnimati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435225"/>
            <a:ext cx="777240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dirty="0" smtClean="0"/>
              <a:t>Directional Boring</a:t>
            </a:r>
          </a:p>
        </p:txBody>
      </p:sp>
      <p:sp>
        <p:nvSpPr>
          <p:cNvPr id="32771" name="Content Placeholder 2"/>
          <p:cNvSpPr>
            <a:spLocks noGrp="1"/>
          </p:cNvSpPr>
          <p:nvPr>
            <p:ph idx="1"/>
          </p:nvPr>
        </p:nvSpPr>
        <p:spPr/>
        <p:txBody>
          <a:bodyPr/>
          <a:lstStyle/>
          <a:p>
            <a:r>
              <a:rPr lang="en-US" smtClean="0"/>
              <a:t>Ditch Witch adds this concerning directional boring</a:t>
            </a:r>
          </a:p>
        </p:txBody>
      </p:sp>
      <p:sp>
        <p:nvSpPr>
          <p:cNvPr id="3277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3277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DB69B96-4D2B-4574-8C42-C05284AA49ED}" type="slidenum">
              <a:rPr lang="en-US" sz="1400" smtClean="0"/>
              <a:pPr eaLnBrk="1" hangingPunct="1"/>
              <a:t>29</a:t>
            </a:fld>
            <a:endParaRPr lang="en-US" sz="140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dirty="0" smtClean="0">
                <a:solidFill>
                  <a:srgbClr val="000000"/>
                </a:solidFill>
                <a:cs typeface="Times New Roman" pitchFamily="18" charset="0"/>
              </a:rPr>
              <a:t>Installation Outdoors</a:t>
            </a:r>
          </a:p>
        </p:txBody>
      </p:sp>
      <p:sp>
        <p:nvSpPr>
          <p:cNvPr id="6147"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To have fiber optic cable installed outside a utility contractor is normally used</a:t>
            </a:r>
          </a:p>
          <a:p>
            <a:pPr eaLnBrk="1" hangingPunct="1"/>
            <a:r>
              <a:rPr lang="en-US" smtClean="0">
                <a:solidFill>
                  <a:srgbClr val="000000"/>
                </a:solidFill>
                <a:cs typeface="Times New Roman" pitchFamily="18" charset="0"/>
              </a:rPr>
              <a:t>They will use one of two basic methods to run the cable</a:t>
            </a:r>
          </a:p>
          <a:p>
            <a:pPr lvl="1" eaLnBrk="1" hangingPunct="1"/>
            <a:r>
              <a:rPr lang="en-US" smtClean="0">
                <a:solidFill>
                  <a:srgbClr val="000000"/>
                </a:solidFill>
                <a:cs typeface="Times New Roman" pitchFamily="18" charset="0"/>
              </a:rPr>
              <a:t>Cut and replace or trenching</a:t>
            </a:r>
          </a:p>
          <a:p>
            <a:pPr lvl="1" eaLnBrk="1" hangingPunct="1"/>
            <a:r>
              <a:rPr lang="en-US" smtClean="0">
                <a:solidFill>
                  <a:srgbClr val="000000"/>
                </a:solidFill>
                <a:cs typeface="Times New Roman" pitchFamily="18" charset="0"/>
              </a:rPr>
              <a:t>Directional boring</a:t>
            </a:r>
          </a:p>
        </p:txBody>
      </p:sp>
      <p:sp>
        <p:nvSpPr>
          <p:cNvPr id="614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614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F55E2EB-8E6A-44CC-ACB0-9EEDB3097874}" type="slidenum">
              <a:rPr lang="en-US" sz="1400" smtClean="0"/>
              <a:pPr eaLnBrk="1" hangingPunct="1"/>
              <a:t>3</a:t>
            </a:fld>
            <a:endParaRPr lang="en-US" sz="140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5410200" y="1066800"/>
            <a:ext cx="3733800" cy="1858963"/>
          </a:xfrm>
        </p:spPr>
        <p:txBody>
          <a:bodyPr/>
          <a:lstStyle/>
          <a:p>
            <a:pPr algn="l">
              <a:lnSpc>
                <a:spcPts val="3800"/>
              </a:lnSpc>
            </a:pPr>
            <a:r>
              <a:rPr lang="en-US" sz="3800" b="1" dirty="0" smtClean="0"/>
              <a:t>Horizontal Directional </a:t>
            </a:r>
            <a:br>
              <a:rPr lang="en-US" sz="3800" b="1" dirty="0" smtClean="0"/>
            </a:br>
            <a:r>
              <a:rPr lang="en-US" sz="3800" b="1" dirty="0" smtClean="0"/>
              <a:t>Drilling</a:t>
            </a:r>
            <a:endParaRPr lang="en-US" sz="3800" dirty="0" smtClean="0"/>
          </a:p>
        </p:txBody>
      </p:sp>
      <p:pic>
        <p:nvPicPr>
          <p:cNvPr id="33795" name="Content Placeholder 4" descr="JT2020_Wk_shots 30.jpg"/>
          <p:cNvPicPr>
            <a:picLocks noGrp="1" noChangeAspect="1"/>
          </p:cNvPicPr>
          <p:nvPr>
            <p:ph sz="half" idx="1"/>
          </p:nvPr>
        </p:nvPicPr>
        <p:blipFill>
          <a:blip r:embed="rId3">
            <a:extLst>
              <a:ext uri="{28A0092B-C50C-407E-A947-70E740481C1C}">
                <a14:useLocalDpi xmlns:a14="http://schemas.microsoft.com/office/drawing/2010/main" val="0"/>
              </a:ext>
            </a:extLst>
          </a:blip>
          <a:srcRect l="3085" t="16006" r="1234" b="12396"/>
          <a:stretch>
            <a:fillRect/>
          </a:stretch>
        </p:blipFill>
        <p:spPr>
          <a:xfrm>
            <a:off x="0" y="0"/>
            <a:ext cx="5211763" cy="2590800"/>
          </a:xfrm>
        </p:spPr>
      </p:pic>
      <p:sp>
        <p:nvSpPr>
          <p:cNvPr id="33796" name="Content Placeholder 2"/>
          <p:cNvSpPr txBox="1">
            <a:spLocks/>
          </p:cNvSpPr>
          <p:nvPr/>
        </p:nvSpPr>
        <p:spPr bwMode="auto">
          <a:xfrm>
            <a:off x="3581400" y="2819400"/>
            <a:ext cx="5334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20000"/>
              </a:spcBef>
              <a:buFont typeface="Arial" pitchFamily="34" charset="0"/>
              <a:buChar char="•"/>
            </a:pPr>
            <a:r>
              <a:rPr lang="en-US" sz="2600">
                <a:latin typeface="Franklin Gothic Book" pitchFamily="34" charset="0"/>
              </a:rPr>
              <a:t>Minimizes surface disturbance </a:t>
            </a:r>
            <a:br>
              <a:rPr lang="en-US" sz="2600">
                <a:latin typeface="Franklin Gothic Book" pitchFamily="34" charset="0"/>
              </a:rPr>
            </a:br>
            <a:r>
              <a:rPr lang="en-US" sz="2600">
                <a:latin typeface="Franklin Gothic Book" pitchFamily="34" charset="0"/>
              </a:rPr>
              <a:t>and hard-surface restoration</a:t>
            </a:r>
          </a:p>
          <a:p>
            <a:pPr eaLnBrk="1" hangingPunct="1">
              <a:spcBef>
                <a:spcPct val="20000"/>
              </a:spcBef>
              <a:buFont typeface="Arial" pitchFamily="34" charset="0"/>
              <a:buChar char="•"/>
            </a:pPr>
            <a:r>
              <a:rPr lang="en-US" sz="2600">
                <a:latin typeface="Franklin Gothic Book" pitchFamily="34" charset="0"/>
              </a:rPr>
              <a:t>Steerable path can avoid most buried and surface obstacles</a:t>
            </a:r>
          </a:p>
          <a:p>
            <a:pPr eaLnBrk="1" hangingPunct="1">
              <a:spcBef>
                <a:spcPct val="20000"/>
              </a:spcBef>
              <a:buFont typeface="Arial" pitchFamily="34" charset="0"/>
              <a:buChar char="•"/>
            </a:pPr>
            <a:r>
              <a:rPr lang="en-US" sz="2600">
                <a:latin typeface="Franklin Gothic Book" pitchFamily="34" charset="0"/>
              </a:rPr>
              <a:t>Limited traffic disruption</a:t>
            </a:r>
          </a:p>
          <a:p>
            <a:pPr eaLnBrk="1" hangingPunct="1">
              <a:spcBef>
                <a:spcPct val="20000"/>
              </a:spcBef>
              <a:buFont typeface="Arial" pitchFamily="34" charset="0"/>
              <a:buChar char="•"/>
            </a:pPr>
            <a:r>
              <a:rPr lang="en-US" sz="2600">
                <a:latin typeface="Franklin Gothic Book" pitchFamily="34" charset="0"/>
              </a:rPr>
              <a:t>Low environmental impact</a:t>
            </a:r>
          </a:p>
          <a:p>
            <a:pPr eaLnBrk="1" hangingPunct="1">
              <a:spcBef>
                <a:spcPct val="20000"/>
              </a:spcBef>
              <a:buFont typeface="Arial" pitchFamily="34" charset="0"/>
              <a:buChar char="•"/>
            </a:pPr>
            <a:r>
              <a:rPr lang="en-US" sz="2600">
                <a:latin typeface="Franklin Gothic Book" pitchFamily="34" charset="0"/>
              </a:rPr>
              <a:t>All Terrain technology provides </a:t>
            </a:r>
            <a:br>
              <a:rPr lang="en-US" sz="2600">
                <a:latin typeface="Franklin Gothic Book" pitchFamily="34" charset="0"/>
              </a:rPr>
            </a:br>
            <a:r>
              <a:rPr lang="en-US" sz="2600">
                <a:latin typeface="Franklin Gothic Book" pitchFamily="34" charset="0"/>
              </a:rPr>
              <a:t>solutions to drilling in rock</a:t>
            </a:r>
          </a:p>
          <a:p>
            <a:pPr eaLnBrk="1" hangingPunct="1">
              <a:spcBef>
                <a:spcPct val="20000"/>
              </a:spcBef>
              <a:buFont typeface="Arial" pitchFamily="34" charset="0"/>
              <a:buChar char="•"/>
            </a:pPr>
            <a:endParaRPr lang="en-US" sz="2800">
              <a:latin typeface="Franklin Gothic Book" pitchFamily="34" charset="0"/>
            </a:endParaRPr>
          </a:p>
          <a:p>
            <a:pPr eaLnBrk="1" hangingPunct="1">
              <a:spcBef>
                <a:spcPct val="20000"/>
              </a:spcBef>
              <a:buFont typeface="Arial" pitchFamily="34" charset="0"/>
              <a:buNone/>
            </a:pPr>
            <a:endParaRPr lang="en-US" sz="2800">
              <a:latin typeface="Franklin Gothic Book" pitchFamily="34" charset="0"/>
            </a:endParaRPr>
          </a:p>
          <a:p>
            <a:pPr eaLnBrk="1" hangingPunct="1">
              <a:spcBef>
                <a:spcPct val="20000"/>
              </a:spcBef>
              <a:buFont typeface="Arial" pitchFamily="34" charset="0"/>
              <a:buChar char="•"/>
            </a:pPr>
            <a:endParaRPr lang="en-US" sz="2800">
              <a:latin typeface="Franklin Gothic Book" pitchFamily="34" charset="0"/>
            </a:endParaRPr>
          </a:p>
        </p:txBody>
      </p:sp>
      <p:pic>
        <p:nvPicPr>
          <p:cNvPr id="33797" name="Picture 6" descr="HDD-02.jpg"/>
          <p:cNvPicPr>
            <a:picLocks noChangeAspect="1"/>
          </p:cNvPicPr>
          <p:nvPr/>
        </p:nvPicPr>
        <p:blipFill>
          <a:blip r:embed="rId4">
            <a:extLst>
              <a:ext uri="{28A0092B-C50C-407E-A947-70E740481C1C}">
                <a14:useLocalDpi xmlns:a14="http://schemas.microsoft.com/office/drawing/2010/main" val="0"/>
              </a:ext>
            </a:extLst>
          </a:blip>
          <a:srcRect l="615" t="45206" r="615" b="19637"/>
          <a:stretch>
            <a:fillRect/>
          </a:stretch>
        </p:blipFill>
        <p:spPr bwMode="auto">
          <a:xfrm>
            <a:off x="4332288" y="0"/>
            <a:ext cx="4811712"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75" y="2667000"/>
            <a:ext cx="3171825"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smtClean="0"/>
              <a:t>Copyright 2000-2014 Kenneth M. Chipps Ph.D. www.chipps.com</a:t>
            </a:r>
            <a:endParaRPr lang="en-US"/>
          </a:p>
        </p:txBody>
      </p:sp>
      <p:sp>
        <p:nvSpPr>
          <p:cNvPr id="3" name="Slide Number Placeholder 2"/>
          <p:cNvSpPr>
            <a:spLocks noGrp="1"/>
          </p:cNvSpPr>
          <p:nvPr>
            <p:ph type="sldNum" sz="quarter" idx="12"/>
          </p:nvPr>
        </p:nvSpPr>
        <p:spPr/>
        <p:txBody>
          <a:bodyPr/>
          <a:lstStyle/>
          <a:p>
            <a:pPr>
              <a:defRPr/>
            </a:pPr>
            <a:fld id="{0692FAE2-B210-4F2A-AD27-3CD3EAFACD77}" type="slidenum">
              <a:rPr lang="en-US" smtClean="0"/>
              <a:pPr>
                <a:defRPr/>
              </a:pPr>
              <a:t>30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0" y="1524000"/>
            <a:ext cx="4343400" cy="1143000"/>
          </a:xfrm>
        </p:spPr>
        <p:txBody>
          <a:bodyPr/>
          <a:lstStyle/>
          <a:p>
            <a:pPr algn="r"/>
            <a:r>
              <a:rPr lang="en-US" sz="4000" b="1" dirty="0" smtClean="0"/>
              <a:t>Stitch Boring</a:t>
            </a:r>
          </a:p>
        </p:txBody>
      </p:sp>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l="1797" r="5392"/>
          <a:stretch>
            <a:fillRect/>
          </a:stretch>
        </p:blipFill>
        <p:spPr bwMode="auto">
          <a:xfrm>
            <a:off x="4554538" y="0"/>
            <a:ext cx="4589462"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Content Placeholder 2"/>
          <p:cNvSpPr txBox="1">
            <a:spLocks/>
          </p:cNvSpPr>
          <p:nvPr/>
        </p:nvSpPr>
        <p:spPr bwMode="auto">
          <a:xfrm>
            <a:off x="228600" y="2819400"/>
            <a:ext cx="4800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20000"/>
              </a:spcBef>
              <a:buFont typeface="Arial" pitchFamily="34" charset="0"/>
              <a:buChar char="•"/>
            </a:pPr>
            <a:r>
              <a:rPr lang="en-US" sz="2600">
                <a:latin typeface="Franklin Gothic Book" pitchFamily="34" charset="0"/>
              </a:rPr>
              <a:t>Ideal for FTTx installations and under curbs, sidewalks and driveways</a:t>
            </a:r>
          </a:p>
          <a:p>
            <a:pPr eaLnBrk="1" hangingPunct="1">
              <a:spcBef>
                <a:spcPct val="20000"/>
              </a:spcBef>
              <a:buFont typeface="Arial" pitchFamily="34" charset="0"/>
              <a:buChar char="•"/>
            </a:pPr>
            <a:r>
              <a:rPr lang="en-US" sz="2600">
                <a:latin typeface="Franklin Gothic Book" pitchFamily="34" charset="0"/>
              </a:rPr>
              <a:t>Low cost on all points: investment, operation, labor</a:t>
            </a:r>
          </a:p>
          <a:p>
            <a:pPr eaLnBrk="1" hangingPunct="1">
              <a:spcBef>
                <a:spcPct val="20000"/>
              </a:spcBef>
              <a:buFont typeface="Arial" pitchFamily="34" charset="0"/>
              <a:buChar char="•"/>
            </a:pPr>
            <a:r>
              <a:rPr lang="en-US" sz="2600">
                <a:latin typeface="Franklin Gothic Book" pitchFamily="34" charset="0"/>
              </a:rPr>
              <a:t>Single compressor runs multiple tools simultaneously </a:t>
            </a:r>
          </a:p>
          <a:p>
            <a:pPr eaLnBrk="1" hangingPunct="1">
              <a:spcBef>
                <a:spcPct val="20000"/>
              </a:spcBef>
              <a:buFont typeface="Arial" pitchFamily="34" charset="0"/>
              <a:buChar char="•"/>
            </a:pPr>
            <a:r>
              <a:rPr lang="en-US" sz="2600">
                <a:latin typeface="Franklin Gothic Book" pitchFamily="34" charset="0"/>
              </a:rPr>
              <a:t>Minimal training required</a:t>
            </a:r>
          </a:p>
          <a:p>
            <a:pPr eaLnBrk="1" hangingPunct="1">
              <a:spcBef>
                <a:spcPct val="20000"/>
              </a:spcBef>
              <a:buFont typeface="Arial" pitchFamily="34" charset="0"/>
              <a:buChar char="•"/>
            </a:pPr>
            <a:endParaRPr lang="en-US" sz="2600">
              <a:latin typeface="Franklin Gothic Book" pitchFamily="34" charset="0"/>
            </a:endParaRPr>
          </a:p>
          <a:p>
            <a:pPr eaLnBrk="1" hangingPunct="1">
              <a:spcBef>
                <a:spcPct val="20000"/>
              </a:spcBef>
            </a:pPr>
            <a:endParaRPr lang="en-US" sz="2600">
              <a:latin typeface="Franklin Gothic Book" pitchFamily="34" charset="0"/>
            </a:endParaRPr>
          </a:p>
        </p:txBody>
      </p:sp>
      <p:pic>
        <p:nvPicPr>
          <p:cNvPr id="34821" name="Picture 2"/>
          <p:cNvPicPr>
            <a:picLocks noChangeAspect="1" noChangeArrowheads="1"/>
          </p:cNvPicPr>
          <p:nvPr/>
        </p:nvPicPr>
        <p:blipFill>
          <a:blip r:embed="rId4">
            <a:extLst>
              <a:ext uri="{28A0092B-C50C-407E-A947-70E740481C1C}">
                <a14:useLocalDpi xmlns:a14="http://schemas.microsoft.com/office/drawing/2010/main" val="0"/>
              </a:ext>
            </a:extLst>
          </a:blip>
          <a:srcRect t="6621" r="15854"/>
          <a:stretch>
            <a:fillRect/>
          </a:stretch>
        </p:blipFill>
        <p:spPr bwMode="auto">
          <a:xfrm>
            <a:off x="0" y="0"/>
            <a:ext cx="5638800"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2819400"/>
            <a:ext cx="3181350"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smtClean="0"/>
              <a:t>Copyright 2000-2014 Kenneth M. Chipps Ph.D. www.chipps.com</a:t>
            </a:r>
            <a:endParaRPr lang="en-US" dirty="0"/>
          </a:p>
        </p:txBody>
      </p:sp>
      <p:sp>
        <p:nvSpPr>
          <p:cNvPr id="4" name="Slide Number Placeholder 3"/>
          <p:cNvSpPr>
            <a:spLocks noGrp="1"/>
          </p:cNvSpPr>
          <p:nvPr>
            <p:ph type="sldNum" sz="quarter" idx="12"/>
          </p:nvPr>
        </p:nvSpPr>
        <p:spPr/>
        <p:txBody>
          <a:bodyPr/>
          <a:lstStyle/>
          <a:p>
            <a:pPr>
              <a:defRPr/>
            </a:pPr>
            <a:fld id="{97607C2F-10C3-4BB7-90F6-AEC0856A1B62}" type="slidenum">
              <a:rPr lang="en-US" smtClean="0"/>
              <a:pPr>
                <a:defRPr/>
              </a:pPr>
              <a:t>31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5562600" y="1219200"/>
            <a:ext cx="3429000" cy="1706563"/>
          </a:xfrm>
        </p:spPr>
        <p:txBody>
          <a:bodyPr/>
          <a:lstStyle/>
          <a:p>
            <a:pPr algn="l">
              <a:lnSpc>
                <a:spcPts val="4000"/>
              </a:lnSpc>
            </a:pPr>
            <a:r>
              <a:rPr lang="en-US" sz="4000" b="1" dirty="0" smtClean="0"/>
              <a:t>Unguided </a:t>
            </a:r>
            <a:br>
              <a:rPr lang="en-US" sz="4000" b="1" dirty="0" smtClean="0"/>
            </a:br>
            <a:r>
              <a:rPr lang="en-US" sz="4000" b="1" dirty="0" smtClean="0"/>
              <a:t>Boring</a:t>
            </a:r>
          </a:p>
        </p:txBody>
      </p:sp>
      <p:pic>
        <p:nvPicPr>
          <p:cNvPr id="35843" name="Content Placeholder 5" descr="RT12 roto witch.JPG"/>
          <p:cNvPicPr>
            <a:picLocks noGrp="1" noChangeAspect="1"/>
          </p:cNvPicPr>
          <p:nvPr>
            <p:ph sz="half" idx="2"/>
          </p:nvPr>
        </p:nvPicPr>
        <p:blipFill>
          <a:blip r:embed="rId2">
            <a:extLst>
              <a:ext uri="{28A0092B-C50C-407E-A947-70E740481C1C}">
                <a14:useLocalDpi xmlns:a14="http://schemas.microsoft.com/office/drawing/2010/main" val="0"/>
              </a:ext>
            </a:extLst>
          </a:blip>
          <a:srcRect t="17073" b="2438"/>
          <a:stretch>
            <a:fillRect/>
          </a:stretch>
        </p:blipFill>
        <p:spPr>
          <a:xfrm>
            <a:off x="0" y="0"/>
            <a:ext cx="5522913" cy="2667000"/>
          </a:xfrm>
        </p:spPr>
      </p:pic>
      <p:sp>
        <p:nvSpPr>
          <p:cNvPr id="35844" name="Content Placeholder 2"/>
          <p:cNvSpPr>
            <a:spLocks noGrp="1"/>
          </p:cNvSpPr>
          <p:nvPr>
            <p:ph sz="half" idx="1"/>
          </p:nvPr>
        </p:nvSpPr>
        <p:spPr>
          <a:xfrm>
            <a:off x="3657600" y="2819400"/>
            <a:ext cx="5486400" cy="3581400"/>
          </a:xfrm>
        </p:spPr>
        <p:txBody>
          <a:bodyPr/>
          <a:lstStyle/>
          <a:p>
            <a:r>
              <a:rPr lang="en-US" sz="2600" smtClean="0"/>
              <a:t>Excellent for crossing driveways </a:t>
            </a:r>
            <a:br>
              <a:rPr lang="en-US" sz="2600" smtClean="0"/>
            </a:br>
            <a:r>
              <a:rPr lang="en-US" sz="2600" smtClean="0"/>
              <a:t>and sidewalks</a:t>
            </a:r>
          </a:p>
          <a:p>
            <a:r>
              <a:rPr lang="en-US" sz="2600" smtClean="0"/>
              <a:t>Easily mounts to other equipment (walk-behinds and riders)</a:t>
            </a:r>
          </a:p>
          <a:p>
            <a:r>
              <a:rPr lang="en-US" sz="2600" smtClean="0"/>
              <a:t>Increases asset utilization by expanding capabilities</a:t>
            </a:r>
          </a:p>
          <a:p>
            <a:r>
              <a:rPr lang="en-US" sz="2600" smtClean="0"/>
              <a:t>Counterpart to open-cut </a:t>
            </a:r>
            <a:br>
              <a:rPr lang="en-US" sz="2600" smtClean="0"/>
            </a:br>
            <a:r>
              <a:rPr lang="en-US" sz="2600" smtClean="0"/>
              <a:t>trenching methods</a:t>
            </a:r>
          </a:p>
        </p:txBody>
      </p:sp>
      <p:pic>
        <p:nvPicPr>
          <p:cNvPr id="35845" name="Picture 9" descr="t27om040h.eps"/>
          <p:cNvPicPr>
            <a:picLocks noChangeAspect="1"/>
          </p:cNvPicPr>
          <p:nvPr/>
        </p:nvPicPr>
        <p:blipFill>
          <a:blip r:embed="rId3">
            <a:extLst>
              <a:ext uri="{28A0092B-C50C-407E-A947-70E740481C1C}">
                <a14:useLocalDpi xmlns:a14="http://schemas.microsoft.com/office/drawing/2010/main" val="0"/>
              </a:ext>
            </a:extLst>
          </a:blip>
          <a:srcRect t="5161" r="2129" b="22244"/>
          <a:stretch>
            <a:fillRect/>
          </a:stretch>
        </p:blipFill>
        <p:spPr bwMode="auto">
          <a:xfrm flipH="1">
            <a:off x="5532438" y="0"/>
            <a:ext cx="3565525"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819400"/>
            <a:ext cx="316230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smtClean="0"/>
              <a:t>Copyright 2000-2014 Kenneth M. Chipps Ph.D. www.chipps.com</a:t>
            </a:r>
            <a:endParaRPr lang="en-US" dirty="0"/>
          </a:p>
        </p:txBody>
      </p:sp>
      <p:sp>
        <p:nvSpPr>
          <p:cNvPr id="3" name="Slide Number Placeholder 2"/>
          <p:cNvSpPr>
            <a:spLocks noGrp="1"/>
          </p:cNvSpPr>
          <p:nvPr>
            <p:ph type="sldNum" sz="quarter" idx="12"/>
          </p:nvPr>
        </p:nvSpPr>
        <p:spPr/>
        <p:txBody>
          <a:bodyPr/>
          <a:lstStyle/>
          <a:p>
            <a:pPr>
              <a:defRPr/>
            </a:pPr>
            <a:fld id="{D2472C77-534E-4032-B6AE-1AED97C6F516}" type="slidenum">
              <a:rPr lang="en-US" smtClean="0"/>
              <a:pPr>
                <a:defRPr/>
              </a:pPr>
              <a:t>32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dirty="0" smtClean="0"/>
              <a:t>Cable in Ground</a:t>
            </a:r>
          </a:p>
        </p:txBody>
      </p:sp>
      <p:sp>
        <p:nvSpPr>
          <p:cNvPr id="3686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3686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A36FC3D-3B31-4CC8-A740-4FE78228FBE0}" type="slidenum">
              <a:rPr lang="en-US" sz="1400" smtClean="0"/>
              <a:pPr eaLnBrk="1" hangingPunct="1"/>
              <a:t>33</a:t>
            </a:fld>
            <a:endParaRPr lang="en-US" sz="1400" smtClean="0"/>
          </a:p>
        </p:txBody>
      </p:sp>
      <p:pic>
        <p:nvPicPr>
          <p:cNvPr id="36869" name="Picture 4" descr="CablesIn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447800"/>
            <a:ext cx="69342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dirty="0" smtClean="0"/>
              <a:t>Tubes in Conduit</a:t>
            </a:r>
          </a:p>
        </p:txBody>
      </p:sp>
      <p:sp>
        <p:nvSpPr>
          <p:cNvPr id="3789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3789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0652D51-81B0-4EEF-A650-69330432CEDF}" type="slidenum">
              <a:rPr lang="en-US" sz="1400" smtClean="0"/>
              <a:pPr eaLnBrk="1" hangingPunct="1"/>
              <a:t>34</a:t>
            </a:fld>
            <a:endParaRPr lang="en-US" sz="1400" smtClean="0"/>
          </a:p>
        </p:txBody>
      </p:sp>
      <p:pic>
        <p:nvPicPr>
          <p:cNvPr id="37893" name="Picture 4" descr="FiberTubeInsert2"/>
          <p:cNvPicPr>
            <a:picLocks noChangeAspect="1" noChangeArrowheads="1"/>
          </p:cNvPicPr>
          <p:nvPr/>
        </p:nvPicPr>
        <p:blipFill>
          <a:blip r:embed="rId2">
            <a:extLst>
              <a:ext uri="{28A0092B-C50C-407E-A947-70E740481C1C}">
                <a14:useLocalDpi xmlns:a14="http://schemas.microsoft.com/office/drawing/2010/main" val="0"/>
              </a:ext>
            </a:extLst>
          </a:blip>
          <a:srcRect l="17429" t="15698" r="25636" b="11046"/>
          <a:stretch>
            <a:fillRect/>
          </a:stretch>
        </p:blipFill>
        <p:spPr bwMode="auto">
          <a:xfrm>
            <a:off x="1905000" y="1490663"/>
            <a:ext cx="54102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dirty="0" smtClean="0"/>
              <a:t>Tubes in Conduit</a:t>
            </a:r>
          </a:p>
        </p:txBody>
      </p:sp>
      <p:sp>
        <p:nvSpPr>
          <p:cNvPr id="3891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3891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A8AD2F5-DE38-41AB-A287-E7E5E143FE00}" type="slidenum">
              <a:rPr lang="en-US" sz="1400" smtClean="0"/>
              <a:pPr eaLnBrk="1" hangingPunct="1"/>
              <a:t>35</a:t>
            </a:fld>
            <a:endParaRPr lang="en-US" sz="1400" smtClean="0"/>
          </a:p>
        </p:txBody>
      </p:sp>
      <p:pic>
        <p:nvPicPr>
          <p:cNvPr id="38917" name="Picture 4" descr="FiberTubeInsert1"/>
          <p:cNvPicPr>
            <a:picLocks noChangeAspect="1" noChangeArrowheads="1"/>
          </p:cNvPicPr>
          <p:nvPr/>
        </p:nvPicPr>
        <p:blipFill>
          <a:blip r:embed="rId2">
            <a:extLst>
              <a:ext uri="{28A0092B-C50C-407E-A947-70E740481C1C}">
                <a14:useLocalDpi xmlns:a14="http://schemas.microsoft.com/office/drawing/2010/main" val="0"/>
              </a:ext>
            </a:extLst>
          </a:blip>
          <a:srcRect l="17708" t="3796" r="26640" b="6999"/>
          <a:stretch>
            <a:fillRect/>
          </a:stretch>
        </p:blipFill>
        <p:spPr bwMode="auto">
          <a:xfrm>
            <a:off x="2506663" y="1447800"/>
            <a:ext cx="4351337"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dirty="0" smtClean="0"/>
              <a:t>Service Loops</a:t>
            </a:r>
          </a:p>
        </p:txBody>
      </p:sp>
      <p:sp>
        <p:nvSpPr>
          <p:cNvPr id="39939" name="Content Placeholder 2"/>
          <p:cNvSpPr>
            <a:spLocks noGrp="1"/>
          </p:cNvSpPr>
          <p:nvPr>
            <p:ph idx="1"/>
          </p:nvPr>
        </p:nvSpPr>
        <p:spPr/>
        <p:txBody>
          <a:bodyPr/>
          <a:lstStyle/>
          <a:p>
            <a:r>
              <a:rPr lang="en-US" dirty="0" smtClean="0"/>
              <a:t>In the February 2012 issue of Cabling Installation and Maintenance magazine Eric Pearson points out the need for service loops in outdoor fiber optic cable installations</a:t>
            </a:r>
          </a:p>
          <a:p>
            <a:r>
              <a:rPr lang="en-US" dirty="0" smtClean="0"/>
              <a:t>He says</a:t>
            </a:r>
          </a:p>
        </p:txBody>
      </p:sp>
      <p:sp>
        <p:nvSpPr>
          <p:cNvPr id="3994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3994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3A995AC-A772-4392-ABDA-580F53ACD581}" type="slidenum">
              <a:rPr lang="en-US" sz="1400" smtClean="0"/>
              <a:pPr eaLnBrk="1" hangingPunct="1"/>
              <a:t>36</a:t>
            </a:fld>
            <a:endParaRPr lang="en-US" sz="140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dirty="0" smtClean="0"/>
              <a:t>Service Loops</a:t>
            </a:r>
          </a:p>
        </p:txBody>
      </p:sp>
      <p:sp>
        <p:nvSpPr>
          <p:cNvPr id="40963"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4096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FF178B5-1FBD-4738-8BD3-B6FC8759A17C}" type="slidenum">
              <a:rPr lang="en-US" sz="1400" smtClean="0"/>
              <a:pPr eaLnBrk="1" hangingPunct="1"/>
              <a:t>37</a:t>
            </a:fld>
            <a:endParaRPr lang="en-US" sz="1400" smtClean="0"/>
          </a:p>
        </p:txBody>
      </p:sp>
      <p:pic>
        <p:nvPicPr>
          <p:cNvPr id="40965" name="Picture 2"/>
          <p:cNvPicPr>
            <a:picLocks noChangeAspect="1" noChangeArrowheads="1"/>
          </p:cNvPicPr>
          <p:nvPr/>
        </p:nvPicPr>
        <p:blipFill>
          <a:blip r:embed="rId2">
            <a:extLst>
              <a:ext uri="{28A0092B-C50C-407E-A947-70E740481C1C}">
                <a14:useLocalDpi xmlns:a14="http://schemas.microsoft.com/office/drawing/2010/main" val="0"/>
              </a:ext>
            </a:extLst>
          </a:blip>
          <a:srcRect l="19531" t="50000" r="53906" b="9721"/>
          <a:stretch>
            <a:fillRect/>
          </a:stretch>
        </p:blipFill>
        <p:spPr bwMode="auto">
          <a:xfrm>
            <a:off x="2895600" y="1600200"/>
            <a:ext cx="3238500"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45313" t="40279" r="29063" b="35278"/>
          <a:stretch>
            <a:fillRect/>
          </a:stretch>
        </p:blipFill>
        <p:spPr>
          <a:xfrm>
            <a:off x="2895600" y="4276725"/>
            <a:ext cx="3249613" cy="17430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dirty="0" smtClean="0"/>
              <a:t>Thermal Expansion</a:t>
            </a:r>
          </a:p>
        </p:txBody>
      </p:sp>
      <p:sp>
        <p:nvSpPr>
          <p:cNvPr id="41987" name="Content Placeholder 2"/>
          <p:cNvSpPr>
            <a:spLocks noGrp="1"/>
          </p:cNvSpPr>
          <p:nvPr>
            <p:ph idx="1"/>
          </p:nvPr>
        </p:nvSpPr>
        <p:spPr/>
        <p:txBody>
          <a:bodyPr/>
          <a:lstStyle/>
          <a:p>
            <a:r>
              <a:rPr lang="en-US" dirty="0" smtClean="0"/>
              <a:t>He also </a:t>
            </a:r>
            <a:r>
              <a:rPr lang="en-US" dirty="0" smtClean="0"/>
              <a:t>points </a:t>
            </a:r>
            <a:r>
              <a:rPr lang="en-US" dirty="0" smtClean="0"/>
              <a:t>out the need to allow for thermal expansion by using sags in the cable</a:t>
            </a:r>
          </a:p>
          <a:p>
            <a:r>
              <a:rPr lang="en-US" dirty="0" smtClean="0"/>
              <a:t>As he says</a:t>
            </a:r>
          </a:p>
        </p:txBody>
      </p:sp>
      <p:sp>
        <p:nvSpPr>
          <p:cNvPr id="4198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4198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C96932D-FA98-4B19-9ADD-903D47BD92E0}" type="slidenum">
              <a:rPr lang="en-US" sz="1400" smtClean="0"/>
              <a:pPr eaLnBrk="1" hangingPunct="1"/>
              <a:t>38</a:t>
            </a:fld>
            <a:endParaRPr lang="en-US" sz="140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dirty="0" smtClean="0"/>
              <a:t>Thermal Expansion</a:t>
            </a:r>
          </a:p>
        </p:txBody>
      </p:sp>
      <p:sp>
        <p:nvSpPr>
          <p:cNvPr id="43011" name="Content Placeholder 2"/>
          <p:cNvSpPr>
            <a:spLocks noGrp="1"/>
          </p:cNvSpPr>
          <p:nvPr>
            <p:ph idx="1"/>
          </p:nvPr>
        </p:nvSpPr>
        <p:spPr/>
        <p:txBody>
          <a:bodyPr/>
          <a:lstStyle/>
          <a:p>
            <a:endParaRPr lang="en-US" smtClean="0"/>
          </a:p>
        </p:txBody>
      </p:sp>
      <p:sp>
        <p:nvSpPr>
          <p:cNvPr id="4301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4301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2F35446-A539-433A-8F1D-AC1BAD717038}" type="slidenum">
              <a:rPr lang="en-US" sz="1400" smtClean="0"/>
              <a:pPr eaLnBrk="1" hangingPunct="1"/>
              <a:t>39</a:t>
            </a:fld>
            <a:endParaRPr lang="en-US" sz="1400" smtClean="0"/>
          </a:p>
        </p:txBody>
      </p:sp>
      <p:pic>
        <p:nvPicPr>
          <p:cNvPr id="43014" name="Picture 2"/>
          <p:cNvPicPr>
            <a:picLocks noChangeAspect="1" noChangeArrowheads="1"/>
          </p:cNvPicPr>
          <p:nvPr/>
        </p:nvPicPr>
        <p:blipFill>
          <a:blip r:embed="rId2">
            <a:extLst>
              <a:ext uri="{28A0092B-C50C-407E-A947-70E740481C1C}">
                <a14:useLocalDpi xmlns:a14="http://schemas.microsoft.com/office/drawing/2010/main" val="0"/>
              </a:ext>
            </a:extLst>
          </a:blip>
          <a:srcRect l="44844" t="45557" r="27657" b="19444"/>
          <a:stretch>
            <a:fillRect/>
          </a:stretch>
        </p:blipFill>
        <p:spPr bwMode="auto">
          <a:xfrm>
            <a:off x="3048000" y="1600200"/>
            <a:ext cx="3352800"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dirty="0" smtClean="0">
                <a:solidFill>
                  <a:srgbClr val="000000"/>
                </a:solidFill>
                <a:cs typeface="Times New Roman" pitchFamily="18" charset="0"/>
              </a:rPr>
              <a:t>Cut and Replace</a:t>
            </a:r>
          </a:p>
        </p:txBody>
      </p:sp>
      <p:sp>
        <p:nvSpPr>
          <p:cNvPr id="7171" name="Rectangle 3"/>
          <p:cNvSpPr>
            <a:spLocks noGrp="1" noChangeArrowheads="1"/>
          </p:cNvSpPr>
          <p:nvPr>
            <p:ph idx="1"/>
          </p:nvPr>
        </p:nvSpPr>
        <p:spPr/>
        <p:txBody>
          <a:bodyPr/>
          <a:lstStyle/>
          <a:p>
            <a:pPr eaLnBrk="1" hangingPunct="1">
              <a:lnSpc>
                <a:spcPct val="90000"/>
              </a:lnSpc>
            </a:pPr>
            <a:r>
              <a:rPr lang="en-US" smtClean="0">
                <a:solidFill>
                  <a:srgbClr val="000000"/>
                </a:solidFill>
                <a:cs typeface="Times New Roman" pitchFamily="18" charset="0"/>
              </a:rPr>
              <a:t>In cut and replace a trench is dug between the two points to be connected</a:t>
            </a:r>
          </a:p>
          <a:p>
            <a:pPr eaLnBrk="1" hangingPunct="1">
              <a:lnSpc>
                <a:spcPct val="90000"/>
              </a:lnSpc>
            </a:pPr>
            <a:r>
              <a:rPr lang="en-US" smtClean="0">
                <a:solidFill>
                  <a:srgbClr val="000000"/>
                </a:solidFill>
                <a:cs typeface="Times New Roman" pitchFamily="18" charset="0"/>
              </a:rPr>
              <a:t>If just dirt is there, it is a simple process</a:t>
            </a:r>
          </a:p>
          <a:p>
            <a:pPr eaLnBrk="1" hangingPunct="1">
              <a:lnSpc>
                <a:spcPct val="90000"/>
              </a:lnSpc>
            </a:pPr>
            <a:r>
              <a:rPr lang="en-US" smtClean="0">
                <a:solidFill>
                  <a:srgbClr val="000000"/>
                </a:solidFill>
                <a:cs typeface="Times New Roman" pitchFamily="18" charset="0"/>
              </a:rPr>
              <a:t>If it is covered by concrete or asphalt, then that must be removed and replaced</a:t>
            </a:r>
          </a:p>
        </p:txBody>
      </p:sp>
      <p:sp>
        <p:nvSpPr>
          <p:cNvPr id="717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717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08FBD6D-2B93-41E6-9627-EAA8E3724FEB}" type="slidenum">
              <a:rPr lang="en-US" sz="1400" smtClean="0"/>
              <a:pPr eaLnBrk="1" hangingPunct="1"/>
              <a:t>4</a:t>
            </a:fld>
            <a:endParaRPr lang="en-US" sz="140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dirty="0" smtClean="0"/>
              <a:t>Armored Cable</a:t>
            </a:r>
          </a:p>
        </p:txBody>
      </p:sp>
      <p:sp>
        <p:nvSpPr>
          <p:cNvPr id="44035" name="Content Placeholder 2"/>
          <p:cNvSpPr>
            <a:spLocks noGrp="1"/>
          </p:cNvSpPr>
          <p:nvPr>
            <p:ph idx="1"/>
          </p:nvPr>
        </p:nvSpPr>
        <p:spPr/>
        <p:txBody>
          <a:bodyPr/>
          <a:lstStyle/>
          <a:p>
            <a:r>
              <a:rPr lang="en-US" smtClean="0"/>
              <a:t>Instead of fiber and conduit armored cable can be used</a:t>
            </a:r>
          </a:p>
          <a:p>
            <a:r>
              <a:rPr lang="en-US" smtClean="0"/>
              <a:t>This is just placed in the ground</a:t>
            </a:r>
          </a:p>
          <a:p>
            <a:r>
              <a:rPr lang="en-US" smtClean="0"/>
              <a:t>There are three types of cable for this use</a:t>
            </a:r>
          </a:p>
          <a:p>
            <a:pPr lvl="1"/>
            <a:r>
              <a:rPr lang="en-US" smtClean="0"/>
              <a:t>Interlocking</a:t>
            </a:r>
          </a:p>
          <a:p>
            <a:pPr lvl="1"/>
            <a:r>
              <a:rPr lang="en-US" smtClean="0"/>
              <a:t>Corrugated</a:t>
            </a:r>
          </a:p>
          <a:p>
            <a:pPr lvl="1"/>
            <a:r>
              <a:rPr lang="en-US" smtClean="0"/>
              <a:t>Dielectric Armored</a:t>
            </a:r>
          </a:p>
        </p:txBody>
      </p:sp>
      <p:sp>
        <p:nvSpPr>
          <p:cNvPr id="440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440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BF1A119-52D6-49A8-9C09-42505434E238}" type="slidenum">
              <a:rPr lang="en-US" sz="1400" smtClean="0"/>
              <a:pPr eaLnBrk="1" hangingPunct="1"/>
              <a:t>40</a:t>
            </a:fld>
            <a:endParaRPr lang="en-US" sz="1400"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dirty="0" smtClean="0"/>
              <a:t>Armored Cable</a:t>
            </a:r>
          </a:p>
        </p:txBody>
      </p:sp>
      <p:sp>
        <p:nvSpPr>
          <p:cNvPr id="45059" name="Content Placeholder 2"/>
          <p:cNvSpPr>
            <a:spLocks noGrp="1"/>
          </p:cNvSpPr>
          <p:nvPr>
            <p:ph idx="1"/>
          </p:nvPr>
        </p:nvSpPr>
        <p:spPr/>
        <p:txBody>
          <a:bodyPr/>
          <a:lstStyle/>
          <a:p>
            <a:r>
              <a:rPr lang="en-US" smtClean="0"/>
              <a:t>Both interlocking and armored must be grounded as they contain metal</a:t>
            </a:r>
          </a:p>
          <a:p>
            <a:r>
              <a:rPr lang="en-US" smtClean="0"/>
              <a:t>Dielectric armored does not</a:t>
            </a:r>
          </a:p>
          <a:p>
            <a:r>
              <a:rPr lang="en-US" smtClean="0"/>
              <a:t>Here is a photograph from Corning on the grounding process</a:t>
            </a:r>
          </a:p>
        </p:txBody>
      </p:sp>
      <p:sp>
        <p:nvSpPr>
          <p:cNvPr id="4506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4506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C150C86-14AE-4905-93AE-58D85C9D7C46}" type="slidenum">
              <a:rPr lang="en-US" sz="1400" smtClean="0"/>
              <a:pPr eaLnBrk="1" hangingPunct="1"/>
              <a:t>41</a:t>
            </a:fld>
            <a:endParaRPr lang="en-US" sz="1400"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dirty="0" smtClean="0"/>
              <a:t>Armored Cable</a:t>
            </a:r>
          </a:p>
        </p:txBody>
      </p:sp>
      <p:sp>
        <p:nvSpPr>
          <p:cNvPr id="46083" name="Content Placeholder 2"/>
          <p:cNvSpPr>
            <a:spLocks noGrp="1"/>
          </p:cNvSpPr>
          <p:nvPr>
            <p:ph idx="1"/>
          </p:nvPr>
        </p:nvSpPr>
        <p:spPr/>
        <p:txBody>
          <a:bodyPr/>
          <a:lstStyle/>
          <a:p>
            <a:endParaRPr lang="en-US" smtClean="0"/>
          </a:p>
        </p:txBody>
      </p:sp>
      <p:sp>
        <p:nvSpPr>
          <p:cNvPr id="4608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4608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73A0AC5-D5CA-46AF-9CF2-2C9DF4507D1C}" type="slidenum">
              <a:rPr lang="en-US" sz="1400" smtClean="0"/>
              <a:pPr eaLnBrk="1" hangingPunct="1"/>
              <a:t>42</a:t>
            </a:fld>
            <a:endParaRPr lang="en-US" sz="1400" smtClean="0"/>
          </a:p>
        </p:txBody>
      </p:sp>
      <p:pic>
        <p:nvPicPr>
          <p:cNvPr id="46086" name="Picture 3"/>
          <p:cNvPicPr>
            <a:picLocks noChangeAspect="1" noChangeArrowheads="1"/>
          </p:cNvPicPr>
          <p:nvPr/>
        </p:nvPicPr>
        <p:blipFill>
          <a:blip r:embed="rId2">
            <a:extLst>
              <a:ext uri="{28A0092B-C50C-407E-A947-70E740481C1C}">
                <a14:useLocalDpi xmlns:a14="http://schemas.microsoft.com/office/drawing/2010/main" val="0"/>
              </a:ext>
            </a:extLst>
          </a:blip>
          <a:srcRect l="10243" t="30556" r="25868" b="4936"/>
          <a:stretch>
            <a:fillRect/>
          </a:stretch>
        </p:blipFill>
        <p:spPr bwMode="auto">
          <a:xfrm>
            <a:off x="1485900" y="1600200"/>
            <a:ext cx="59817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dirty="0" smtClean="0">
                <a:solidFill>
                  <a:srgbClr val="000000"/>
                </a:solidFill>
                <a:cs typeface="Times New Roman" pitchFamily="18" charset="0"/>
              </a:rPr>
              <a:t>Outdoor Installation Cost</a:t>
            </a:r>
          </a:p>
        </p:txBody>
      </p:sp>
      <p:sp>
        <p:nvSpPr>
          <p:cNvPr id="47107"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What does all of this cost</a:t>
            </a:r>
          </a:p>
          <a:p>
            <a:pPr eaLnBrk="1" hangingPunct="1"/>
            <a:r>
              <a:rPr lang="en-US" smtClean="0">
                <a:solidFill>
                  <a:srgbClr val="000000"/>
                </a:solidFill>
                <a:cs typeface="Times New Roman" pitchFamily="18" charset="0"/>
              </a:rPr>
              <a:t>Typical prices as of 2005 for small jobs, such as across the street to connect a CAN together, are</a:t>
            </a:r>
          </a:p>
          <a:p>
            <a:pPr lvl="1" eaLnBrk="1" hangingPunct="1"/>
            <a:r>
              <a:rPr lang="en-US" smtClean="0">
                <a:solidFill>
                  <a:srgbClr val="000000"/>
                </a:solidFill>
                <a:cs typeface="Times New Roman" pitchFamily="18" charset="0"/>
              </a:rPr>
              <a:t>$4 per foot for trenching through open ground</a:t>
            </a:r>
          </a:p>
          <a:p>
            <a:pPr lvl="1" eaLnBrk="1" hangingPunct="1"/>
            <a:r>
              <a:rPr lang="en-US" smtClean="0">
                <a:solidFill>
                  <a:srgbClr val="000000"/>
                </a:solidFill>
                <a:cs typeface="Times New Roman" pitchFamily="18" charset="0"/>
              </a:rPr>
              <a:t>$12 to $15 per foot for cut and replace</a:t>
            </a:r>
          </a:p>
          <a:p>
            <a:pPr lvl="1" eaLnBrk="1" hangingPunct="1"/>
            <a:r>
              <a:rPr lang="en-US" smtClean="0">
                <a:solidFill>
                  <a:srgbClr val="000000"/>
                </a:solidFill>
                <a:cs typeface="Times New Roman" pitchFamily="18" charset="0"/>
              </a:rPr>
              <a:t>$6 to $15 per foot for boring</a:t>
            </a:r>
          </a:p>
        </p:txBody>
      </p:sp>
      <p:sp>
        <p:nvSpPr>
          <p:cNvPr id="4710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4710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509CF9F-70F3-4E77-BB65-2A27882BA10B}" type="slidenum">
              <a:rPr lang="en-US" sz="1400" smtClean="0"/>
              <a:pPr eaLnBrk="1" hangingPunct="1"/>
              <a:t>43</a:t>
            </a:fld>
            <a:endParaRPr lang="en-US" sz="1400"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Outdoor Installation Cost</a:t>
            </a:r>
          </a:p>
        </p:txBody>
      </p:sp>
      <p:sp>
        <p:nvSpPr>
          <p:cNvPr id="48131"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In many cases trenching is used in areas controlled by the organization and boring is used to cross public right-of-way</a:t>
            </a:r>
          </a:p>
          <a:p>
            <a:pPr eaLnBrk="1" hangingPunct="1">
              <a:lnSpc>
                <a:spcPct val="90000"/>
              </a:lnSpc>
            </a:pPr>
            <a:r>
              <a:rPr lang="en-US" smtClean="0">
                <a:solidFill>
                  <a:srgbClr val="000000"/>
                </a:solidFill>
                <a:cs typeface="Times New Roman" pitchFamily="18" charset="0"/>
              </a:rPr>
              <a:t>For larger jobs, such as a MAN or dark fiber installation it very much depends on the location</a:t>
            </a:r>
          </a:p>
          <a:p>
            <a:pPr eaLnBrk="1" hangingPunct="1">
              <a:lnSpc>
                <a:spcPct val="90000"/>
              </a:lnSpc>
            </a:pPr>
            <a:r>
              <a:rPr lang="en-US" smtClean="0">
                <a:solidFill>
                  <a:srgbClr val="000000"/>
                </a:solidFill>
                <a:cs typeface="Times New Roman" pitchFamily="18" charset="0"/>
              </a:rPr>
              <a:t>Out in some parts of West Texas where cows outnumber people costs can be as low as $20,000 per mile</a:t>
            </a:r>
          </a:p>
        </p:txBody>
      </p:sp>
      <p:sp>
        <p:nvSpPr>
          <p:cNvPr id="4813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4813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A92A38E-EEB5-44DF-B85C-70E809C07105}" type="slidenum">
              <a:rPr lang="en-US" sz="1400" smtClean="0"/>
              <a:pPr eaLnBrk="1" hangingPunct="1"/>
              <a:t>44</a:t>
            </a:fld>
            <a:endParaRPr lang="en-US" sz="140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r>
              <a:rPr lang="en-US" smtClean="0"/>
              <a:t>Outdoor Installation Costs</a:t>
            </a:r>
          </a:p>
        </p:txBody>
      </p:sp>
      <p:sp>
        <p:nvSpPr>
          <p:cNvPr id="49155" name="Content Placeholder 2"/>
          <p:cNvSpPr>
            <a:spLocks noGrp="1"/>
          </p:cNvSpPr>
          <p:nvPr>
            <p:ph idx="1"/>
          </p:nvPr>
        </p:nvSpPr>
        <p:spPr/>
        <p:txBody>
          <a:bodyPr/>
          <a:lstStyle/>
          <a:p>
            <a:pPr eaLnBrk="1" hangingPunct="1">
              <a:lnSpc>
                <a:spcPct val="90000"/>
              </a:lnSpc>
            </a:pPr>
            <a:r>
              <a:rPr lang="en-US" smtClean="0">
                <a:solidFill>
                  <a:srgbClr val="000000"/>
                </a:solidFill>
                <a:cs typeface="Times New Roman" pitchFamily="18" charset="0"/>
              </a:rPr>
              <a:t>In large built up cities cost can be either side of $500,000 per mile</a:t>
            </a:r>
          </a:p>
          <a:p>
            <a:pPr eaLnBrk="1" hangingPunct="1">
              <a:lnSpc>
                <a:spcPct val="90000"/>
              </a:lnSpc>
            </a:pPr>
            <a:r>
              <a:rPr lang="en-US" smtClean="0">
                <a:solidFill>
                  <a:srgbClr val="000000"/>
                </a:solidFill>
                <a:cs typeface="Times New Roman" pitchFamily="18" charset="0"/>
              </a:rPr>
              <a:t>With the minimum being $100,000 per mile</a:t>
            </a:r>
          </a:p>
          <a:p>
            <a:pPr eaLnBrk="1" hangingPunct="1">
              <a:lnSpc>
                <a:spcPct val="90000"/>
              </a:lnSpc>
            </a:pPr>
            <a:r>
              <a:rPr lang="en-US" smtClean="0">
                <a:solidFill>
                  <a:srgbClr val="000000"/>
                </a:solidFill>
                <a:cs typeface="Times New Roman" pitchFamily="18" charset="0"/>
              </a:rPr>
              <a:t>These are underground costs</a:t>
            </a:r>
          </a:p>
          <a:p>
            <a:pPr eaLnBrk="1" hangingPunct="1">
              <a:lnSpc>
                <a:spcPct val="90000"/>
              </a:lnSpc>
            </a:pPr>
            <a:r>
              <a:rPr lang="en-US" smtClean="0">
                <a:solidFill>
                  <a:srgbClr val="000000"/>
                </a:solidFill>
                <a:cs typeface="Times New Roman" pitchFamily="18" charset="0"/>
              </a:rPr>
              <a:t>Aerial installation is much less, but rarely done</a:t>
            </a:r>
            <a:endParaRPr lang="en-US" smtClean="0"/>
          </a:p>
        </p:txBody>
      </p:sp>
      <p:sp>
        <p:nvSpPr>
          <p:cNvPr id="4915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4915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F070D8F-BD56-4BE4-88BB-2D9ABE5CFDF4}" type="slidenum">
              <a:rPr lang="en-US" sz="1400" smtClean="0"/>
              <a:pPr eaLnBrk="1" hangingPunct="1"/>
              <a:t>45</a:t>
            </a:fld>
            <a:endParaRPr lang="en-US" sz="1400"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Right of Way Issues</a:t>
            </a:r>
          </a:p>
        </p:txBody>
      </p:sp>
      <p:sp>
        <p:nvSpPr>
          <p:cNvPr id="50179"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These days right of way can be a major problem</a:t>
            </a:r>
          </a:p>
          <a:p>
            <a:pPr eaLnBrk="1" hangingPunct="1"/>
            <a:r>
              <a:rPr lang="en-US" smtClean="0">
                <a:solidFill>
                  <a:srgbClr val="000000"/>
                </a:solidFill>
                <a:cs typeface="Times New Roman" pitchFamily="18" charset="0"/>
              </a:rPr>
              <a:t>If you own the right of way, then the only problem will be the appearance</a:t>
            </a:r>
          </a:p>
          <a:p>
            <a:pPr eaLnBrk="1" hangingPunct="1"/>
            <a:r>
              <a:rPr lang="en-US" smtClean="0">
                <a:solidFill>
                  <a:srgbClr val="000000"/>
                </a:solidFill>
                <a:cs typeface="Times New Roman" pitchFamily="18" charset="0"/>
              </a:rPr>
              <a:t>If you do not own the right of way, you may find the owner is reluctant to have their property disturbed</a:t>
            </a:r>
          </a:p>
          <a:p>
            <a:pPr eaLnBrk="1" hangingPunct="1"/>
            <a:r>
              <a:rPr lang="en-US" smtClean="0">
                <a:solidFill>
                  <a:srgbClr val="000000"/>
                </a:solidFill>
                <a:cs typeface="Times New Roman" pitchFamily="18" charset="0"/>
              </a:rPr>
              <a:t>In this case public right-of-way will have to be used, if it is available</a:t>
            </a:r>
          </a:p>
        </p:txBody>
      </p:sp>
      <p:sp>
        <p:nvSpPr>
          <p:cNvPr id="5018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5018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7EA052D-99CE-4B08-AF40-DB051F4C5794}" type="slidenum">
              <a:rPr lang="en-US" sz="1400" smtClean="0"/>
              <a:pPr eaLnBrk="1" hangingPunct="1"/>
              <a:t>46</a:t>
            </a:fld>
            <a:endParaRPr lang="en-US" sz="1400"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Right of Way Issues</a:t>
            </a:r>
          </a:p>
        </p:txBody>
      </p:sp>
      <p:sp>
        <p:nvSpPr>
          <p:cNvPr id="51203"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Most governmental entities, especially cities, will allow the easement area that runs along the edge of the street to be used for a fee</a:t>
            </a:r>
          </a:p>
          <a:p>
            <a:pPr eaLnBrk="1" hangingPunct="1"/>
            <a:r>
              <a:rPr lang="en-US" smtClean="0">
                <a:solidFill>
                  <a:srgbClr val="000000"/>
                </a:solidFill>
                <a:cs typeface="Times New Roman" pitchFamily="18" charset="0"/>
              </a:rPr>
              <a:t>This is the same place water and sewer lines run</a:t>
            </a:r>
          </a:p>
          <a:p>
            <a:pPr eaLnBrk="1" hangingPunct="1"/>
            <a:r>
              <a:rPr lang="en-US" smtClean="0">
                <a:solidFill>
                  <a:srgbClr val="000000"/>
                </a:solidFill>
                <a:cs typeface="Times New Roman" pitchFamily="18" charset="0"/>
              </a:rPr>
              <a:t>Their will be rules about when and how this is done</a:t>
            </a:r>
          </a:p>
        </p:txBody>
      </p:sp>
      <p:sp>
        <p:nvSpPr>
          <p:cNvPr id="5120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5120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ABBEECD-BEC6-4722-BE34-6979B6B77793}" type="slidenum">
              <a:rPr lang="en-US" sz="1400" smtClean="0"/>
              <a:pPr eaLnBrk="1" hangingPunct="1"/>
              <a:t>47</a:t>
            </a:fld>
            <a:endParaRPr lang="en-US" sz="1400"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Right of Way Issues</a:t>
            </a:r>
          </a:p>
        </p:txBody>
      </p:sp>
      <p:sp>
        <p:nvSpPr>
          <p:cNvPr id="52227"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Most cities have come to prefer boring over cut and replace when you cross their property or easements</a:t>
            </a:r>
          </a:p>
          <a:p>
            <a:pPr eaLnBrk="1" hangingPunct="1">
              <a:lnSpc>
                <a:spcPct val="90000"/>
              </a:lnSpc>
            </a:pPr>
            <a:r>
              <a:rPr lang="en-US" smtClean="0">
                <a:solidFill>
                  <a:srgbClr val="000000"/>
                </a:solidFill>
                <a:cs typeface="Times New Roman" pitchFamily="18" charset="0"/>
              </a:rPr>
              <a:t>Dealing with the government can also lead to delays</a:t>
            </a:r>
          </a:p>
          <a:p>
            <a:pPr eaLnBrk="1" hangingPunct="1">
              <a:lnSpc>
                <a:spcPct val="90000"/>
              </a:lnSpc>
            </a:pPr>
            <a:r>
              <a:rPr lang="en-US" smtClean="0">
                <a:solidFill>
                  <a:srgbClr val="000000"/>
                </a:solidFill>
                <a:cs typeface="Times New Roman" pitchFamily="18" charset="0"/>
              </a:rPr>
              <a:t>A permit is typically required</a:t>
            </a:r>
          </a:p>
          <a:p>
            <a:pPr eaLnBrk="1" hangingPunct="1">
              <a:lnSpc>
                <a:spcPct val="90000"/>
              </a:lnSpc>
            </a:pPr>
            <a:r>
              <a:rPr lang="en-US" smtClean="0">
                <a:solidFill>
                  <a:srgbClr val="000000"/>
                </a:solidFill>
                <a:cs typeface="Times New Roman" pitchFamily="18" charset="0"/>
              </a:rPr>
              <a:t>Such a permit often must be approved by the city council</a:t>
            </a:r>
          </a:p>
        </p:txBody>
      </p:sp>
      <p:sp>
        <p:nvSpPr>
          <p:cNvPr id="5222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5222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B487D19-B62D-4BA8-A2C2-C8D4D54CDB6E}" type="slidenum">
              <a:rPr lang="en-US" sz="1400" smtClean="0"/>
              <a:pPr eaLnBrk="1" hangingPunct="1"/>
              <a:t>48</a:t>
            </a:fld>
            <a:endParaRPr lang="en-US" sz="1400"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eaLnBrk="1" hangingPunct="1"/>
            <a:r>
              <a:rPr lang="en-US" smtClean="0"/>
              <a:t>Right of Way Issues</a:t>
            </a:r>
          </a:p>
        </p:txBody>
      </p:sp>
      <p:sp>
        <p:nvSpPr>
          <p:cNvPr id="53251" name="Content Placeholder 2"/>
          <p:cNvSpPr>
            <a:spLocks noGrp="1"/>
          </p:cNvSpPr>
          <p:nvPr>
            <p:ph idx="1"/>
          </p:nvPr>
        </p:nvSpPr>
        <p:spPr/>
        <p:txBody>
          <a:bodyPr/>
          <a:lstStyle/>
          <a:p>
            <a:pPr eaLnBrk="1" hangingPunct="1">
              <a:lnSpc>
                <a:spcPct val="90000"/>
              </a:lnSpc>
            </a:pPr>
            <a:r>
              <a:rPr lang="en-US" smtClean="0">
                <a:solidFill>
                  <a:srgbClr val="000000"/>
                </a:solidFill>
                <a:cs typeface="Times New Roman" pitchFamily="18" charset="0"/>
              </a:rPr>
              <a:t>This can require several readings to allow for public input</a:t>
            </a:r>
          </a:p>
          <a:p>
            <a:pPr eaLnBrk="1" hangingPunct="1">
              <a:lnSpc>
                <a:spcPct val="90000"/>
              </a:lnSpc>
            </a:pPr>
            <a:r>
              <a:rPr lang="en-US" smtClean="0">
                <a:solidFill>
                  <a:srgbClr val="000000"/>
                </a:solidFill>
                <a:cs typeface="Times New Roman" pitchFamily="18" charset="0"/>
              </a:rPr>
              <a:t>All of this can take one to two months easily</a:t>
            </a:r>
          </a:p>
          <a:p>
            <a:pPr eaLnBrk="1" hangingPunct="1">
              <a:lnSpc>
                <a:spcPct val="90000"/>
              </a:lnSpc>
            </a:pPr>
            <a:r>
              <a:rPr lang="en-US" smtClean="0">
                <a:solidFill>
                  <a:srgbClr val="000000"/>
                </a:solidFill>
                <a:cs typeface="Times New Roman" pitchFamily="18" charset="0"/>
              </a:rPr>
              <a:t>Further, several sets of detailed engineering plans must be submitted for approval at the same time</a:t>
            </a:r>
            <a:endParaRPr lang="en-US" smtClean="0"/>
          </a:p>
        </p:txBody>
      </p:sp>
      <p:sp>
        <p:nvSpPr>
          <p:cNvPr id="5325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5325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5FBF5FC-EEF1-4C6A-A96D-EF2BDAA09307}" type="slidenum">
              <a:rPr lang="en-US" sz="1400" smtClean="0"/>
              <a:pPr eaLnBrk="1" hangingPunct="1"/>
              <a:t>49</a:t>
            </a:fld>
            <a:endParaRPr lang="en-US" sz="140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dirty="0" smtClean="0"/>
              <a:t>Cut and Replace</a:t>
            </a:r>
          </a:p>
        </p:txBody>
      </p:sp>
      <p:sp>
        <p:nvSpPr>
          <p:cNvPr id="3" name="Content Placeholder 2"/>
          <p:cNvSpPr>
            <a:spLocks noGrp="1"/>
          </p:cNvSpPr>
          <p:nvPr>
            <p:ph idx="1"/>
          </p:nvPr>
        </p:nvSpPr>
        <p:spPr/>
        <p:txBody>
          <a:bodyPr/>
          <a:lstStyle/>
          <a:p>
            <a:pPr eaLnBrk="1" hangingPunct="1">
              <a:defRPr/>
            </a:pPr>
            <a:r>
              <a:rPr lang="en-US" dirty="0" smtClean="0"/>
              <a:t>There are four ways of doing this</a:t>
            </a:r>
          </a:p>
          <a:p>
            <a:pPr lvl="1" eaLnBrk="1" hangingPunct="1">
              <a:defRPr/>
            </a:pPr>
            <a:r>
              <a:rPr lang="en-US" dirty="0" smtClean="0">
                <a:ea typeface="+mn-ea"/>
                <a:cs typeface="+mn-cs"/>
              </a:rPr>
              <a:t>Traditional Trenching</a:t>
            </a:r>
            <a:endParaRPr lang="en-US" dirty="0" smtClean="0"/>
          </a:p>
          <a:p>
            <a:pPr lvl="1" eaLnBrk="1" hangingPunct="1">
              <a:defRPr/>
            </a:pPr>
            <a:r>
              <a:rPr lang="en-US" dirty="0" smtClean="0">
                <a:ea typeface="+mn-ea"/>
                <a:cs typeface="+mn-cs"/>
              </a:rPr>
              <a:t>Vibratory Plowing</a:t>
            </a:r>
            <a:endParaRPr lang="en-US" dirty="0" smtClean="0"/>
          </a:p>
          <a:p>
            <a:pPr lvl="1" eaLnBrk="1" hangingPunct="1">
              <a:defRPr/>
            </a:pPr>
            <a:r>
              <a:rPr lang="en-US" dirty="0" smtClean="0">
                <a:ea typeface="+mn-ea"/>
                <a:cs typeface="+mn-cs"/>
              </a:rPr>
              <a:t>Soft Excavation</a:t>
            </a:r>
            <a:endParaRPr lang="en-US" dirty="0" smtClean="0"/>
          </a:p>
          <a:p>
            <a:pPr lvl="1" eaLnBrk="1" hangingPunct="1">
              <a:defRPr/>
            </a:pPr>
            <a:r>
              <a:rPr lang="en-US" dirty="0" err="1" smtClean="0">
                <a:ea typeface="+mn-ea"/>
                <a:cs typeface="+mn-cs"/>
              </a:rPr>
              <a:t>Microtrenching</a:t>
            </a:r>
            <a:endParaRPr lang="en-US" dirty="0" smtClean="0"/>
          </a:p>
        </p:txBody>
      </p:sp>
      <p:sp>
        <p:nvSpPr>
          <p:cNvPr id="819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819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DB8A14B-533B-4877-83BB-E3108FE8D322}" type="slidenum">
              <a:rPr lang="en-US" sz="1400" smtClean="0"/>
              <a:pPr eaLnBrk="1" hangingPunct="1"/>
              <a:t>5</a:t>
            </a:fld>
            <a:endParaRPr lang="en-US" sz="1400"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smtClean="0"/>
              <a:t>Right of Way</a:t>
            </a:r>
          </a:p>
        </p:txBody>
      </p:sp>
      <p:sp>
        <p:nvSpPr>
          <p:cNvPr id="54275" name="Rectangle 3"/>
          <p:cNvSpPr>
            <a:spLocks noGrp="1" noChangeArrowheads="1"/>
          </p:cNvSpPr>
          <p:nvPr>
            <p:ph idx="1"/>
          </p:nvPr>
        </p:nvSpPr>
        <p:spPr/>
        <p:txBody>
          <a:bodyPr/>
          <a:lstStyle/>
          <a:p>
            <a:pPr eaLnBrk="1" hangingPunct="1"/>
            <a:r>
              <a:rPr lang="en-US" smtClean="0"/>
              <a:t>Why all the hassle</a:t>
            </a:r>
          </a:p>
          <a:p>
            <a:pPr eaLnBrk="1" hangingPunct="1"/>
            <a:r>
              <a:rPr lang="en-US" smtClean="0"/>
              <a:t>Well on 5 September 2000 in Downtown Dallas Texas, as the local paper said</a:t>
            </a:r>
          </a:p>
          <a:p>
            <a:pPr lvl="1" eaLnBrk="1" hangingPunct="1"/>
            <a:r>
              <a:rPr lang="en-US" smtClean="0">
                <a:solidFill>
                  <a:srgbClr val="000000"/>
                </a:solidFill>
                <a:latin typeface=" times new roman"/>
              </a:rPr>
              <a:t>A construction crew drilling to install fiber-optic cable struck a major downtown water line Monday afternoon, flooding streets for blocks around and inundating the basements of at least four buildings before city workers could stop the deluge</a:t>
            </a:r>
            <a:endParaRPr lang="en-US" smtClean="0"/>
          </a:p>
        </p:txBody>
      </p:sp>
      <p:sp>
        <p:nvSpPr>
          <p:cNvPr id="5427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5427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9A0DF15-F42B-49AE-805C-D2A80AC76DCA}" type="slidenum">
              <a:rPr lang="en-US" sz="1400" smtClean="0"/>
              <a:pPr eaLnBrk="1" hangingPunct="1"/>
              <a:t>50</a:t>
            </a:fld>
            <a:endParaRPr lang="en-US" sz="1400"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smtClean="0"/>
              <a:t>Right of Way</a:t>
            </a:r>
          </a:p>
        </p:txBody>
      </p:sp>
      <p:sp>
        <p:nvSpPr>
          <p:cNvPr id="55299"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An easier place to run cable is along a railroad line</a:t>
            </a:r>
          </a:p>
          <a:p>
            <a:pPr eaLnBrk="1" hangingPunct="1"/>
            <a:r>
              <a:rPr lang="en-US" smtClean="0">
                <a:solidFill>
                  <a:srgbClr val="000000"/>
                </a:solidFill>
                <a:cs typeface="Times New Roman" pitchFamily="18" charset="0"/>
              </a:rPr>
              <a:t>In this case fiber optic cable already installed under the ground is being marked so work being done along this area does not disrupt it</a:t>
            </a:r>
          </a:p>
          <a:p>
            <a:pPr eaLnBrk="1" hangingPunct="1"/>
            <a:r>
              <a:rPr lang="en-US" smtClean="0">
                <a:solidFill>
                  <a:srgbClr val="000000"/>
                </a:solidFill>
                <a:cs typeface="Times New Roman" pitchFamily="18" charset="0"/>
              </a:rPr>
              <a:t>The cable in this case is owned by Sprint</a:t>
            </a:r>
          </a:p>
        </p:txBody>
      </p:sp>
      <p:sp>
        <p:nvSpPr>
          <p:cNvPr id="5530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5530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7A1C47E-6AA8-4EC7-96D1-A5E40907B5A9}" type="slidenum">
              <a:rPr lang="en-US" sz="1400" smtClean="0"/>
              <a:pPr eaLnBrk="1" hangingPunct="1"/>
              <a:t>51</a:t>
            </a:fld>
            <a:endParaRPr lang="en-US" sz="1400"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r>
              <a:rPr lang="en-US" smtClean="0"/>
              <a:t>Right of Way</a:t>
            </a:r>
          </a:p>
        </p:txBody>
      </p:sp>
      <p:sp>
        <p:nvSpPr>
          <p:cNvPr id="56323" name="Content Placeholder 2"/>
          <p:cNvSpPr>
            <a:spLocks noGrp="1"/>
          </p:cNvSpPr>
          <p:nvPr>
            <p:ph idx="1"/>
          </p:nvPr>
        </p:nvSpPr>
        <p:spPr/>
        <p:txBody>
          <a:bodyPr/>
          <a:lstStyle/>
          <a:p>
            <a:pPr eaLnBrk="1" hangingPunct="1"/>
            <a:r>
              <a:rPr lang="en-US" smtClean="0">
                <a:solidFill>
                  <a:srgbClr val="000000"/>
                </a:solidFill>
                <a:cs typeface="Times New Roman" pitchFamily="18" charset="0"/>
              </a:rPr>
              <a:t>The white arrow, for traffic control, is pointing to where the cable has been marked using orange paint as can be seen better in the following photos</a:t>
            </a:r>
            <a:endParaRPr lang="en-US" smtClean="0"/>
          </a:p>
        </p:txBody>
      </p:sp>
      <p:sp>
        <p:nvSpPr>
          <p:cNvPr id="563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563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E2A24A0-6CF4-4D68-B157-89E96E53A45D}" type="slidenum">
              <a:rPr lang="en-US" sz="1400" smtClean="0"/>
              <a:pPr eaLnBrk="1" hangingPunct="1"/>
              <a:t>52</a:t>
            </a:fld>
            <a:endParaRPr lang="en-US" sz="1400"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smtClean="0"/>
              <a:t>Right of Way</a:t>
            </a:r>
          </a:p>
        </p:txBody>
      </p:sp>
      <p:sp>
        <p:nvSpPr>
          <p:cNvPr id="5734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573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C7E2EDD-4101-4685-BB8A-323A21464E85}" type="slidenum">
              <a:rPr lang="en-US" sz="1400" smtClean="0"/>
              <a:pPr eaLnBrk="1" hangingPunct="1"/>
              <a:t>53</a:t>
            </a:fld>
            <a:endParaRPr lang="en-US" sz="1400" smtClean="0"/>
          </a:p>
        </p:txBody>
      </p:sp>
      <p:pic>
        <p:nvPicPr>
          <p:cNvPr id="57349" name="Picture 4" descr="RR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447800"/>
            <a:ext cx="3098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Text Box 5"/>
          <p:cNvSpPr txBox="1">
            <a:spLocks noChangeArrowheads="1"/>
          </p:cNvSpPr>
          <p:nvPr/>
        </p:nvSpPr>
        <p:spPr bwMode="auto">
          <a:xfrm>
            <a:off x="5638800" y="1524000"/>
            <a:ext cx="3276600" cy="1187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t>Flags and paint used to mark existing cable in this railroad right of way</a:t>
            </a:r>
          </a:p>
        </p:txBody>
      </p:sp>
      <p:sp>
        <p:nvSpPr>
          <p:cNvPr id="57351" name="Line 6"/>
          <p:cNvSpPr>
            <a:spLocks noChangeShapeType="1"/>
          </p:cNvSpPr>
          <p:nvPr/>
        </p:nvSpPr>
        <p:spPr bwMode="auto">
          <a:xfrm flipH="1">
            <a:off x="4724400" y="2971800"/>
            <a:ext cx="2438400" cy="2057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7352" name="Line 7"/>
          <p:cNvSpPr>
            <a:spLocks noChangeShapeType="1"/>
          </p:cNvSpPr>
          <p:nvPr/>
        </p:nvSpPr>
        <p:spPr bwMode="auto">
          <a:xfrm flipH="1">
            <a:off x="4495800" y="2971800"/>
            <a:ext cx="2667000" cy="1371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mtClean="0"/>
              <a:t>Right of Way</a:t>
            </a:r>
          </a:p>
        </p:txBody>
      </p:sp>
      <p:sp>
        <p:nvSpPr>
          <p:cNvPr id="5837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5837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C48FC28-9A96-4FCD-8DFC-4D6FD1AB50CC}" type="slidenum">
              <a:rPr lang="en-US" sz="1400" smtClean="0"/>
              <a:pPr eaLnBrk="1" hangingPunct="1"/>
              <a:t>54</a:t>
            </a:fld>
            <a:endParaRPr lang="en-US" sz="1400" smtClean="0"/>
          </a:p>
        </p:txBody>
      </p:sp>
      <p:pic>
        <p:nvPicPr>
          <p:cNvPr id="58373" name="Picture 4" descr="RR5"/>
          <p:cNvPicPr>
            <a:picLocks noChangeAspect="1" noChangeArrowheads="1"/>
          </p:cNvPicPr>
          <p:nvPr/>
        </p:nvPicPr>
        <p:blipFill>
          <a:blip r:embed="rId2">
            <a:extLst>
              <a:ext uri="{28A0092B-C50C-407E-A947-70E740481C1C}">
                <a14:useLocalDpi xmlns:a14="http://schemas.microsoft.com/office/drawing/2010/main" val="0"/>
              </a:ext>
            </a:extLst>
          </a:blip>
          <a:srcRect b="21428"/>
          <a:stretch>
            <a:fillRect/>
          </a:stretch>
        </p:blipFill>
        <p:spPr bwMode="auto">
          <a:xfrm>
            <a:off x="2743200" y="1447800"/>
            <a:ext cx="38798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Text Box 5"/>
          <p:cNvSpPr txBox="1">
            <a:spLocks noChangeArrowheads="1"/>
          </p:cNvSpPr>
          <p:nvPr/>
        </p:nvSpPr>
        <p:spPr bwMode="auto">
          <a:xfrm>
            <a:off x="5638800" y="1524000"/>
            <a:ext cx="3276600" cy="1187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t>Flags and paint used to mark existing cable in this railroad right of way</a:t>
            </a:r>
          </a:p>
        </p:txBody>
      </p:sp>
      <p:sp>
        <p:nvSpPr>
          <p:cNvPr id="58375" name="Line 6"/>
          <p:cNvSpPr>
            <a:spLocks noChangeShapeType="1"/>
          </p:cNvSpPr>
          <p:nvPr/>
        </p:nvSpPr>
        <p:spPr bwMode="auto">
          <a:xfrm flipH="1">
            <a:off x="4800600" y="2895600"/>
            <a:ext cx="2286000" cy="2590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376" name="Line 7"/>
          <p:cNvSpPr>
            <a:spLocks noChangeShapeType="1"/>
          </p:cNvSpPr>
          <p:nvPr/>
        </p:nvSpPr>
        <p:spPr bwMode="auto">
          <a:xfrm flipH="1">
            <a:off x="4648200" y="2895600"/>
            <a:ext cx="2438400" cy="1371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smtClean="0"/>
              <a:t>Right of Way</a:t>
            </a:r>
          </a:p>
        </p:txBody>
      </p:sp>
      <p:sp>
        <p:nvSpPr>
          <p:cNvPr id="5939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5939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EF74309-DBD5-4703-A28D-5ED3862A64A1}" type="slidenum">
              <a:rPr lang="en-US" sz="1400" smtClean="0"/>
              <a:pPr eaLnBrk="1" hangingPunct="1"/>
              <a:t>55</a:t>
            </a:fld>
            <a:endParaRPr lang="en-US" sz="1400" smtClean="0"/>
          </a:p>
        </p:txBody>
      </p:sp>
      <p:pic>
        <p:nvPicPr>
          <p:cNvPr id="59397" name="Picture 4" descr="R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447800"/>
            <a:ext cx="7010400"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Text Box 5"/>
          <p:cNvSpPr txBox="1">
            <a:spLocks noChangeArrowheads="1"/>
          </p:cNvSpPr>
          <p:nvPr/>
        </p:nvSpPr>
        <p:spPr bwMode="auto">
          <a:xfrm>
            <a:off x="5638800" y="1524000"/>
            <a:ext cx="3276600"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t>The cable crosses the city street here</a:t>
            </a:r>
          </a:p>
        </p:txBody>
      </p:sp>
      <p:sp>
        <p:nvSpPr>
          <p:cNvPr id="59399" name="Line 6"/>
          <p:cNvSpPr>
            <a:spLocks noChangeShapeType="1"/>
          </p:cNvSpPr>
          <p:nvPr/>
        </p:nvSpPr>
        <p:spPr bwMode="auto">
          <a:xfrm flipH="1">
            <a:off x="6019800" y="2438400"/>
            <a:ext cx="1066800" cy="1371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smtClean="0"/>
              <a:t>Right of Way</a:t>
            </a:r>
          </a:p>
        </p:txBody>
      </p:sp>
      <p:sp>
        <p:nvSpPr>
          <p:cNvPr id="6041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6042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219D5A9-323C-497B-8FC8-5C5C913B8A1D}" type="slidenum">
              <a:rPr lang="en-US" sz="1400" smtClean="0"/>
              <a:pPr eaLnBrk="1" hangingPunct="1"/>
              <a:t>56</a:t>
            </a:fld>
            <a:endParaRPr lang="en-US" sz="1400" smtClean="0"/>
          </a:p>
        </p:txBody>
      </p:sp>
      <p:pic>
        <p:nvPicPr>
          <p:cNvPr id="60421" name="Picture 4" descr="RR2"/>
          <p:cNvPicPr>
            <a:picLocks noChangeAspect="1" noChangeArrowheads="1"/>
          </p:cNvPicPr>
          <p:nvPr/>
        </p:nvPicPr>
        <p:blipFill>
          <a:blip r:embed="rId2">
            <a:extLst>
              <a:ext uri="{28A0092B-C50C-407E-A947-70E740481C1C}">
                <a14:useLocalDpi xmlns:a14="http://schemas.microsoft.com/office/drawing/2010/main" val="0"/>
              </a:ext>
            </a:extLst>
          </a:blip>
          <a:srcRect b="28000"/>
          <a:stretch>
            <a:fillRect/>
          </a:stretch>
        </p:blipFill>
        <p:spPr bwMode="auto">
          <a:xfrm>
            <a:off x="2438400" y="1447800"/>
            <a:ext cx="423386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Text Box 6"/>
          <p:cNvSpPr txBox="1">
            <a:spLocks noChangeArrowheads="1"/>
          </p:cNvSpPr>
          <p:nvPr/>
        </p:nvSpPr>
        <p:spPr bwMode="auto">
          <a:xfrm>
            <a:off x="5638800" y="1524000"/>
            <a:ext cx="3276600"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t>The cable crosses the city street here</a:t>
            </a:r>
          </a:p>
        </p:txBody>
      </p:sp>
      <p:sp>
        <p:nvSpPr>
          <p:cNvPr id="60423" name="Line 7"/>
          <p:cNvSpPr>
            <a:spLocks noChangeShapeType="1"/>
          </p:cNvSpPr>
          <p:nvPr/>
        </p:nvSpPr>
        <p:spPr bwMode="auto">
          <a:xfrm flipH="1">
            <a:off x="4724400" y="2514600"/>
            <a:ext cx="2514600" cy="2362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smtClean="0"/>
              <a:t>Right of Way</a:t>
            </a:r>
          </a:p>
        </p:txBody>
      </p:sp>
      <p:sp>
        <p:nvSpPr>
          <p:cNvPr id="6144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6144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A4E5E5F-4A38-48E2-8828-CBBAEC433633}" type="slidenum">
              <a:rPr lang="en-US" sz="1400" smtClean="0"/>
              <a:pPr eaLnBrk="1" hangingPunct="1"/>
              <a:t>57</a:t>
            </a:fld>
            <a:endParaRPr lang="en-US" sz="1400" smtClean="0"/>
          </a:p>
        </p:txBody>
      </p:sp>
      <p:pic>
        <p:nvPicPr>
          <p:cNvPr id="61445" name="Picture 4" descr="R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447800"/>
            <a:ext cx="304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Text Box 5"/>
          <p:cNvSpPr txBox="1">
            <a:spLocks noChangeArrowheads="1"/>
          </p:cNvSpPr>
          <p:nvPr/>
        </p:nvSpPr>
        <p:spPr bwMode="auto">
          <a:xfrm>
            <a:off x="5638800" y="1524000"/>
            <a:ext cx="3276600"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t>The cable crosses the city street here</a:t>
            </a:r>
          </a:p>
        </p:txBody>
      </p:sp>
      <p:sp>
        <p:nvSpPr>
          <p:cNvPr id="61447" name="Line 6"/>
          <p:cNvSpPr>
            <a:spLocks noChangeShapeType="1"/>
          </p:cNvSpPr>
          <p:nvPr/>
        </p:nvSpPr>
        <p:spPr bwMode="auto">
          <a:xfrm flipH="1">
            <a:off x="4724400" y="2590800"/>
            <a:ext cx="2438400" cy="1676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smtClean="0"/>
              <a:t>Right of Way</a:t>
            </a:r>
          </a:p>
        </p:txBody>
      </p:sp>
      <p:sp>
        <p:nvSpPr>
          <p:cNvPr id="6246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6246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2B17018-0668-4F39-8FB8-96C23D6A3A18}" type="slidenum">
              <a:rPr lang="en-US" sz="1400" smtClean="0"/>
              <a:pPr eaLnBrk="1" hangingPunct="1"/>
              <a:t>58</a:t>
            </a:fld>
            <a:endParaRPr lang="en-US" sz="1400" smtClean="0"/>
          </a:p>
        </p:txBody>
      </p:sp>
      <p:pic>
        <p:nvPicPr>
          <p:cNvPr id="62469" name="Picture 4" descr="R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447800"/>
            <a:ext cx="685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Text Box 5"/>
          <p:cNvSpPr txBox="1">
            <a:spLocks noChangeArrowheads="1"/>
          </p:cNvSpPr>
          <p:nvPr/>
        </p:nvSpPr>
        <p:spPr bwMode="auto">
          <a:xfrm>
            <a:off x="5638800" y="1524000"/>
            <a:ext cx="3276600"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t>The cable crosses the city street here</a:t>
            </a:r>
          </a:p>
        </p:txBody>
      </p:sp>
      <p:sp>
        <p:nvSpPr>
          <p:cNvPr id="62471" name="Line 6"/>
          <p:cNvSpPr>
            <a:spLocks noChangeShapeType="1"/>
          </p:cNvSpPr>
          <p:nvPr/>
        </p:nvSpPr>
        <p:spPr bwMode="auto">
          <a:xfrm flipH="1">
            <a:off x="4648200" y="2590800"/>
            <a:ext cx="26670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smtClean="0"/>
              <a:t>Aerial Cables</a:t>
            </a:r>
          </a:p>
        </p:txBody>
      </p:sp>
      <p:sp>
        <p:nvSpPr>
          <p:cNvPr id="63491" name="Rectangle 3"/>
          <p:cNvSpPr>
            <a:spLocks noGrp="1" noChangeArrowheads="1"/>
          </p:cNvSpPr>
          <p:nvPr>
            <p:ph idx="1"/>
          </p:nvPr>
        </p:nvSpPr>
        <p:spPr/>
        <p:txBody>
          <a:bodyPr/>
          <a:lstStyle/>
          <a:p>
            <a:pPr eaLnBrk="1" hangingPunct="1"/>
            <a:r>
              <a:rPr lang="en-US" smtClean="0"/>
              <a:t>If you control all of the ground between the points to be connected, sometimes you may want to run the fiber in the air between buildings, use existing poles, or sink the poles as required, such as telephone poles</a:t>
            </a:r>
          </a:p>
          <a:p>
            <a:pPr eaLnBrk="1" hangingPunct="1"/>
            <a:r>
              <a:rPr lang="en-US" smtClean="0"/>
              <a:t>This is similar to the way telephone or electrical wiring has been strung for all these many years</a:t>
            </a:r>
          </a:p>
        </p:txBody>
      </p:sp>
      <p:sp>
        <p:nvSpPr>
          <p:cNvPr id="6349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6349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B012E28-A94A-4773-B393-A14104FA5E46}" type="slidenum">
              <a:rPr lang="en-US" sz="1400" smtClean="0"/>
              <a:pPr eaLnBrk="1" hangingPunct="1"/>
              <a:t>59</a:t>
            </a:fld>
            <a:endParaRPr lang="en-US" sz="140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dirty="0" smtClean="0"/>
              <a:t>Cut and Replace</a:t>
            </a:r>
          </a:p>
        </p:txBody>
      </p:sp>
      <p:sp>
        <p:nvSpPr>
          <p:cNvPr id="9219" name="Content Placeholder 2"/>
          <p:cNvSpPr>
            <a:spLocks noGrp="1"/>
          </p:cNvSpPr>
          <p:nvPr>
            <p:ph idx="1"/>
          </p:nvPr>
        </p:nvSpPr>
        <p:spPr/>
        <p:txBody>
          <a:bodyPr/>
          <a:lstStyle/>
          <a:p>
            <a:pPr eaLnBrk="1" hangingPunct="1">
              <a:lnSpc>
                <a:spcPct val="90000"/>
              </a:lnSpc>
            </a:pPr>
            <a:r>
              <a:rPr lang="en-US" smtClean="0">
                <a:solidFill>
                  <a:srgbClr val="000000"/>
                </a:solidFill>
                <a:cs typeface="Times New Roman" pitchFamily="18" charset="0"/>
              </a:rPr>
              <a:t>This is done using</a:t>
            </a:r>
          </a:p>
          <a:p>
            <a:pPr lvl="1" eaLnBrk="1" hangingPunct="1">
              <a:lnSpc>
                <a:spcPct val="90000"/>
              </a:lnSpc>
            </a:pPr>
            <a:r>
              <a:rPr lang="en-US" smtClean="0">
                <a:solidFill>
                  <a:srgbClr val="000000"/>
                </a:solidFill>
                <a:cs typeface="Times New Roman" pitchFamily="18" charset="0"/>
              </a:rPr>
              <a:t>Trenching machine</a:t>
            </a:r>
          </a:p>
          <a:p>
            <a:pPr lvl="1" eaLnBrk="1" hangingPunct="1">
              <a:lnSpc>
                <a:spcPct val="90000"/>
              </a:lnSpc>
            </a:pPr>
            <a:r>
              <a:rPr lang="en-US" smtClean="0">
                <a:solidFill>
                  <a:srgbClr val="000000"/>
                </a:solidFill>
                <a:cs typeface="Times New Roman" pitchFamily="18" charset="0"/>
              </a:rPr>
              <a:t>Backhoe</a:t>
            </a:r>
          </a:p>
          <a:p>
            <a:pPr lvl="1" eaLnBrk="1" hangingPunct="1">
              <a:lnSpc>
                <a:spcPct val="90000"/>
              </a:lnSpc>
            </a:pPr>
            <a:r>
              <a:rPr lang="en-US" smtClean="0">
                <a:solidFill>
                  <a:srgbClr val="000000"/>
                </a:solidFill>
                <a:cs typeface="Times New Roman" pitchFamily="18" charset="0"/>
              </a:rPr>
              <a:t>Specialized plow</a:t>
            </a:r>
            <a:endParaRPr lang="en-US" smtClean="0"/>
          </a:p>
        </p:txBody>
      </p:sp>
      <p:sp>
        <p:nvSpPr>
          <p:cNvPr id="922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922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988906E-FE37-4A0F-947D-5146FEA25C15}" type="slidenum">
              <a:rPr lang="en-US" sz="1400" smtClean="0"/>
              <a:pPr eaLnBrk="1" hangingPunct="1"/>
              <a:t>6</a:t>
            </a:fld>
            <a:endParaRPr lang="en-US" sz="1400"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4"/>
          <p:cNvSpPr>
            <a:spLocks noGrp="1" noChangeArrowheads="1"/>
          </p:cNvSpPr>
          <p:nvPr>
            <p:ph type="title"/>
          </p:nvPr>
        </p:nvSpPr>
        <p:spPr/>
        <p:txBody>
          <a:bodyPr/>
          <a:lstStyle/>
          <a:p>
            <a:pPr eaLnBrk="1" hangingPunct="1"/>
            <a:r>
              <a:rPr lang="en-US" smtClean="0"/>
              <a:t>Aerial Cables</a:t>
            </a:r>
          </a:p>
        </p:txBody>
      </p:sp>
      <p:sp>
        <p:nvSpPr>
          <p:cNvPr id="64515" name="Rectangle 5"/>
          <p:cNvSpPr>
            <a:spLocks noGrp="1" noChangeArrowheads="1"/>
          </p:cNvSpPr>
          <p:nvPr>
            <p:ph idx="1"/>
          </p:nvPr>
        </p:nvSpPr>
        <p:spPr/>
        <p:txBody>
          <a:bodyPr/>
          <a:lstStyle/>
          <a:p>
            <a:pPr eaLnBrk="1" hangingPunct="1"/>
            <a:r>
              <a:rPr lang="en-US" smtClean="0"/>
              <a:t>The costs for this method are</a:t>
            </a:r>
          </a:p>
          <a:p>
            <a:pPr lvl="1" eaLnBrk="1" hangingPunct="1"/>
            <a:r>
              <a:rPr lang="en-US" smtClean="0"/>
              <a:t>Poles</a:t>
            </a:r>
          </a:p>
          <a:p>
            <a:pPr lvl="1" eaLnBrk="1" hangingPunct="1"/>
            <a:r>
              <a:rPr lang="en-US" smtClean="0"/>
              <a:t>Placing the poles in the ground</a:t>
            </a:r>
          </a:p>
          <a:p>
            <a:pPr lvl="1" eaLnBrk="1" hangingPunct="1"/>
            <a:r>
              <a:rPr lang="en-US" smtClean="0"/>
              <a:t>Cable</a:t>
            </a:r>
          </a:p>
          <a:p>
            <a:pPr lvl="1" eaLnBrk="1" hangingPunct="1"/>
            <a:r>
              <a:rPr lang="en-US" smtClean="0"/>
              <a:t>Cable installation</a:t>
            </a:r>
          </a:p>
        </p:txBody>
      </p:sp>
      <p:sp>
        <p:nvSpPr>
          <p:cNvPr id="6451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6451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263DB36-157D-4B9B-8C7A-B6E635728487}" type="slidenum">
              <a:rPr lang="en-US" sz="1400" smtClean="0"/>
              <a:pPr eaLnBrk="1" hangingPunct="1"/>
              <a:t>60</a:t>
            </a:fld>
            <a:endParaRPr lang="en-US" sz="1400" smtClean="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pPr eaLnBrk="1" hangingPunct="1"/>
            <a:r>
              <a:rPr lang="en-US" smtClean="0"/>
              <a:t>Aerial Cables</a:t>
            </a:r>
          </a:p>
        </p:txBody>
      </p:sp>
      <p:sp>
        <p:nvSpPr>
          <p:cNvPr id="65539" name="Content Placeholder 2"/>
          <p:cNvSpPr>
            <a:spLocks noGrp="1"/>
          </p:cNvSpPr>
          <p:nvPr>
            <p:ph idx="1"/>
          </p:nvPr>
        </p:nvSpPr>
        <p:spPr/>
        <p:txBody>
          <a:bodyPr/>
          <a:lstStyle/>
          <a:p>
            <a:pPr eaLnBrk="1" hangingPunct="1"/>
            <a:r>
              <a:rPr lang="en-US" smtClean="0"/>
              <a:t>It is critical that aerial cabling be installed in a fashion that meets strict standards since the cable is open to the environment and also often shares the pole with other utilities such as telephone or electricity</a:t>
            </a:r>
          </a:p>
        </p:txBody>
      </p:sp>
      <p:sp>
        <p:nvSpPr>
          <p:cNvPr id="6554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6554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996AC36-E241-4AA0-B018-32DF2DD0DD1C}" type="slidenum">
              <a:rPr lang="en-US" sz="1400" smtClean="0"/>
              <a:pPr eaLnBrk="1" hangingPunct="1"/>
              <a:t>61</a:t>
            </a:fld>
            <a:endParaRPr lang="en-US" sz="1400" smtClean="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smtClean="0"/>
              <a:t>Aerial Cables</a:t>
            </a:r>
          </a:p>
        </p:txBody>
      </p:sp>
      <p:sp>
        <p:nvSpPr>
          <p:cNvPr id="66563" name="Content Placeholder 2"/>
          <p:cNvSpPr>
            <a:spLocks noGrp="1"/>
          </p:cNvSpPr>
          <p:nvPr>
            <p:ph idx="1"/>
          </p:nvPr>
        </p:nvSpPr>
        <p:spPr/>
        <p:txBody>
          <a:bodyPr/>
          <a:lstStyle/>
          <a:p>
            <a:r>
              <a:rPr lang="en-US" smtClean="0"/>
              <a:t>As a BICSI newsletter points out storm loading areas are another concern</a:t>
            </a:r>
          </a:p>
          <a:p>
            <a:r>
              <a:rPr lang="en-US" smtClean="0"/>
              <a:t>Storm loading calculations are a critical design consideration that should not be taken lightly</a:t>
            </a:r>
          </a:p>
          <a:p>
            <a:r>
              <a:rPr lang="en-US" smtClean="0"/>
              <a:t>Determination of a particular area can be found in several places and among the best is the NESC - National Electrical Safety Code, by the IEEE</a:t>
            </a:r>
          </a:p>
        </p:txBody>
      </p:sp>
      <p:sp>
        <p:nvSpPr>
          <p:cNvPr id="6656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6656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CAEA0BD-519E-4D08-AD38-A012136A243F}" type="slidenum">
              <a:rPr lang="en-US" sz="1400" smtClean="0"/>
              <a:pPr eaLnBrk="1" hangingPunct="1"/>
              <a:t>62</a:t>
            </a:fld>
            <a:endParaRPr lang="en-US" sz="1400" smtClean="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smtClean="0"/>
              <a:t>Aerial Cables</a:t>
            </a:r>
          </a:p>
        </p:txBody>
      </p:sp>
      <p:sp>
        <p:nvSpPr>
          <p:cNvPr id="3" name="Content Placeholder 2"/>
          <p:cNvSpPr>
            <a:spLocks noGrp="1"/>
          </p:cNvSpPr>
          <p:nvPr>
            <p:ph idx="1"/>
          </p:nvPr>
        </p:nvSpPr>
        <p:spPr/>
        <p:txBody>
          <a:bodyPr/>
          <a:lstStyle/>
          <a:p>
            <a:pPr>
              <a:defRPr/>
            </a:pPr>
            <a:r>
              <a:rPr lang="en-US" dirty="0" smtClean="0"/>
              <a:t>Loading for grades B, C, and D construction can be found in the NESC under section 25</a:t>
            </a:r>
          </a:p>
          <a:p>
            <a:pPr>
              <a:defRPr/>
            </a:pPr>
            <a:r>
              <a:rPr lang="en-US" dirty="0" smtClean="0"/>
              <a:t>A map also shows the United States separated into storm loading districts</a:t>
            </a:r>
          </a:p>
          <a:p>
            <a:pPr>
              <a:defRPr/>
            </a:pPr>
            <a:r>
              <a:rPr lang="en-US" dirty="0" smtClean="0"/>
              <a:t>There are three storm loading districts</a:t>
            </a:r>
          </a:p>
          <a:p>
            <a:pPr lvl="1">
              <a:defRPr/>
            </a:pPr>
            <a:r>
              <a:rPr lang="en-US" dirty="0" smtClean="0">
                <a:ea typeface="+mn-ea"/>
                <a:cs typeface="+mn-cs"/>
              </a:rPr>
              <a:t>Heavy</a:t>
            </a:r>
          </a:p>
          <a:p>
            <a:pPr lvl="1">
              <a:defRPr/>
            </a:pPr>
            <a:r>
              <a:rPr lang="en-US" dirty="0" smtClean="0">
                <a:ea typeface="+mn-ea"/>
                <a:cs typeface="+mn-cs"/>
              </a:rPr>
              <a:t>Medium</a:t>
            </a:r>
          </a:p>
          <a:p>
            <a:pPr lvl="1">
              <a:defRPr/>
            </a:pPr>
            <a:r>
              <a:rPr lang="en-US" dirty="0" smtClean="0">
                <a:ea typeface="+mn-ea"/>
                <a:cs typeface="+mn-cs"/>
              </a:rPr>
              <a:t>Light</a:t>
            </a:r>
          </a:p>
        </p:txBody>
      </p:sp>
      <p:sp>
        <p:nvSpPr>
          <p:cNvPr id="6758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6758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21ED07E-F7B7-493A-AA96-0D0AB49BB5B9}" type="slidenum">
              <a:rPr lang="en-US" sz="1400" smtClean="0"/>
              <a:pPr eaLnBrk="1" hangingPunct="1"/>
              <a:t>63</a:t>
            </a:fld>
            <a:endParaRPr lang="en-US" sz="1400" smtClean="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US" smtClean="0"/>
              <a:t>Aerial Cables</a:t>
            </a:r>
          </a:p>
        </p:txBody>
      </p:sp>
      <p:sp>
        <p:nvSpPr>
          <p:cNvPr id="68611" name="Content Placeholder 2"/>
          <p:cNvSpPr>
            <a:spLocks noGrp="1"/>
          </p:cNvSpPr>
          <p:nvPr>
            <p:ph idx="1"/>
          </p:nvPr>
        </p:nvSpPr>
        <p:spPr/>
        <p:txBody>
          <a:bodyPr/>
          <a:lstStyle/>
          <a:p>
            <a:r>
              <a:rPr lang="en-US" smtClean="0"/>
              <a:t>This naming convention works the opposite of what most people would think</a:t>
            </a:r>
          </a:p>
          <a:p>
            <a:r>
              <a:rPr lang="en-US" smtClean="0"/>
              <a:t>For example, one might assume that Miami, Florida is a heavy storm district because of the hurricanes</a:t>
            </a:r>
          </a:p>
          <a:p>
            <a:r>
              <a:rPr lang="en-US" smtClean="0"/>
              <a:t>However, that is incorrect. Miami is in a light storm load district because storm load districts are based on the combined effects of wind and ice</a:t>
            </a:r>
          </a:p>
        </p:txBody>
      </p:sp>
      <p:sp>
        <p:nvSpPr>
          <p:cNvPr id="6861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6861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563A42-56D9-443B-B5B4-D44E381DF484}" type="slidenum">
              <a:rPr lang="en-US" sz="1400" smtClean="0"/>
              <a:pPr eaLnBrk="1" hangingPunct="1"/>
              <a:t>64</a:t>
            </a:fld>
            <a:endParaRPr lang="en-US" sz="1400" smtClean="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smtClean="0"/>
              <a:t>Aerial Cables</a:t>
            </a:r>
          </a:p>
        </p:txBody>
      </p:sp>
      <p:sp>
        <p:nvSpPr>
          <p:cNvPr id="69635" name="Content Placeholder 2"/>
          <p:cNvSpPr>
            <a:spLocks noGrp="1"/>
          </p:cNvSpPr>
          <p:nvPr>
            <p:ph idx="1"/>
          </p:nvPr>
        </p:nvSpPr>
        <p:spPr/>
        <p:txBody>
          <a:bodyPr/>
          <a:lstStyle/>
          <a:p>
            <a:r>
              <a:rPr lang="en-US" smtClean="0"/>
              <a:t>The effects of that combination of factors can be readily seen during ice storms in Michigan, Minnesota and North Dakota, where outages and damage are common from wind and ice</a:t>
            </a:r>
          </a:p>
        </p:txBody>
      </p:sp>
      <p:sp>
        <p:nvSpPr>
          <p:cNvPr id="696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696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9ECD64A-B64E-4D00-AB33-DA027470C7F4}" type="slidenum">
              <a:rPr lang="en-US" sz="1400" smtClean="0"/>
              <a:pPr eaLnBrk="1" hangingPunct="1"/>
              <a:t>65</a:t>
            </a:fld>
            <a:endParaRPr lang="en-US" sz="1400" smtClean="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smtClean="0"/>
              <a:t>Aerial Cables</a:t>
            </a:r>
          </a:p>
        </p:txBody>
      </p:sp>
      <p:sp>
        <p:nvSpPr>
          <p:cNvPr id="70659" name="Content Placeholder 2"/>
          <p:cNvSpPr>
            <a:spLocks noGrp="1"/>
          </p:cNvSpPr>
          <p:nvPr>
            <p:ph idx="1"/>
          </p:nvPr>
        </p:nvSpPr>
        <p:spPr/>
        <p:txBody>
          <a:bodyPr/>
          <a:lstStyle/>
          <a:p>
            <a:r>
              <a:rPr lang="en-US" smtClean="0"/>
              <a:t>BICSI goes on to say another consideration is the choice of the pole</a:t>
            </a:r>
          </a:p>
          <a:p>
            <a:r>
              <a:rPr lang="en-US" smtClean="0"/>
              <a:t>The height of the pole is important because it is needed to maintain clearances over roads, railroad tracks, driveways, sidewalks and other areas</a:t>
            </a:r>
          </a:p>
          <a:p>
            <a:r>
              <a:rPr lang="en-US" smtClean="0"/>
              <a:t>The size, or class, of pole is the next factor</a:t>
            </a:r>
          </a:p>
        </p:txBody>
      </p:sp>
      <p:sp>
        <p:nvSpPr>
          <p:cNvPr id="7066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7066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93DA1F6-3379-4DF3-84EB-3594FB879D85}" type="slidenum">
              <a:rPr lang="en-US" sz="1400" smtClean="0"/>
              <a:pPr eaLnBrk="1" hangingPunct="1"/>
              <a:t>66</a:t>
            </a:fld>
            <a:endParaRPr lang="en-US" sz="1400" smtClean="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US" smtClean="0"/>
              <a:t>Aerial Cables</a:t>
            </a:r>
          </a:p>
        </p:txBody>
      </p:sp>
      <p:sp>
        <p:nvSpPr>
          <p:cNvPr id="71683" name="Content Placeholder 2"/>
          <p:cNvSpPr>
            <a:spLocks noGrp="1"/>
          </p:cNvSpPr>
          <p:nvPr>
            <p:ph idx="1"/>
          </p:nvPr>
        </p:nvSpPr>
        <p:spPr/>
        <p:txBody>
          <a:bodyPr/>
          <a:lstStyle/>
          <a:p>
            <a:r>
              <a:rPr lang="en-US" smtClean="0"/>
              <a:t>There are nine classes of poles 1 through10</a:t>
            </a:r>
          </a:p>
          <a:p>
            <a:r>
              <a:rPr lang="en-US" smtClean="0"/>
              <a:t>Bear in mind that the lower the number on the class of pole, the thicker it is and thereby more sturdy and capable of handling more cables or heavier cables</a:t>
            </a:r>
          </a:p>
        </p:txBody>
      </p:sp>
      <p:sp>
        <p:nvSpPr>
          <p:cNvPr id="7168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7168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7C3F771-DE84-4FCC-92B6-74E707EF399E}" type="slidenum">
              <a:rPr lang="en-US" sz="1400" smtClean="0"/>
              <a:pPr eaLnBrk="1" hangingPunct="1"/>
              <a:t>67</a:t>
            </a:fld>
            <a:endParaRPr lang="en-US" sz="1400" smtClean="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smtClean="0"/>
              <a:t>Aerial Cables</a:t>
            </a:r>
          </a:p>
        </p:txBody>
      </p:sp>
      <p:sp>
        <p:nvSpPr>
          <p:cNvPr id="72707" name="Content Placeholder 2"/>
          <p:cNvSpPr>
            <a:spLocks noGrp="1"/>
          </p:cNvSpPr>
          <p:nvPr>
            <p:ph idx="1"/>
          </p:nvPr>
        </p:nvSpPr>
        <p:spPr/>
        <p:txBody>
          <a:bodyPr/>
          <a:lstStyle/>
          <a:p>
            <a:r>
              <a:rPr lang="en-US" smtClean="0"/>
              <a:t>From a pure height requirement, consider that the pole will be set in the ground usually at a depth equal to ten percent of the pole length plus two feet</a:t>
            </a:r>
          </a:p>
          <a:p>
            <a:r>
              <a:rPr lang="en-US" smtClean="0"/>
              <a:t>In addition, the first cable should be placed 18 inches down from the top of the pole</a:t>
            </a:r>
          </a:p>
        </p:txBody>
      </p:sp>
      <p:sp>
        <p:nvSpPr>
          <p:cNvPr id="7270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7270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83307DC-D7B7-44F7-804A-9AEDFD4BE560}" type="slidenum">
              <a:rPr lang="en-US" sz="1400" smtClean="0"/>
              <a:pPr eaLnBrk="1" hangingPunct="1"/>
              <a:t>68</a:t>
            </a:fld>
            <a:endParaRPr lang="en-US" sz="1400" smtClean="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smtClean="0"/>
              <a:t>Aerial Cables</a:t>
            </a:r>
          </a:p>
        </p:txBody>
      </p:sp>
      <p:sp>
        <p:nvSpPr>
          <p:cNvPr id="73731" name="Content Placeholder 2"/>
          <p:cNvSpPr>
            <a:spLocks noGrp="1"/>
          </p:cNvSpPr>
          <p:nvPr>
            <p:ph idx="1"/>
          </p:nvPr>
        </p:nvSpPr>
        <p:spPr/>
        <p:txBody>
          <a:bodyPr/>
          <a:lstStyle/>
          <a:p>
            <a:r>
              <a:rPr lang="en-US" smtClean="0"/>
              <a:t>Use that resulting number with the sag estimation of your cable and strand assembly, and you can determine the required pole height</a:t>
            </a:r>
          </a:p>
          <a:p>
            <a:r>
              <a:rPr lang="en-US" smtClean="0"/>
              <a:t>As a general rule of thumb, most of the poles used are 30, 35, 40 or 45 feet in height and are usually Class 4, 5, 6 or 7</a:t>
            </a:r>
          </a:p>
        </p:txBody>
      </p:sp>
      <p:sp>
        <p:nvSpPr>
          <p:cNvPr id="7373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7373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AD39EEF-36D0-4775-A159-27F0B4AFCD8A}" type="slidenum">
              <a:rPr lang="en-US" sz="1400" smtClean="0"/>
              <a:pPr eaLnBrk="1" hangingPunct="1"/>
              <a:t>69</a:t>
            </a:fld>
            <a:endParaRPr lang="en-US" sz="140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dirty="0" smtClean="0"/>
              <a:t>Trenching Machine</a:t>
            </a:r>
          </a:p>
        </p:txBody>
      </p:sp>
      <p:sp>
        <p:nvSpPr>
          <p:cNvPr id="10243" name="Content Placeholder 2"/>
          <p:cNvSpPr>
            <a:spLocks noGrp="1"/>
          </p:cNvSpPr>
          <p:nvPr>
            <p:ph idx="1"/>
          </p:nvPr>
        </p:nvSpPr>
        <p:spPr/>
        <p:txBody>
          <a:bodyPr/>
          <a:lstStyle/>
          <a:p>
            <a:r>
              <a:rPr lang="en-US" smtClean="0"/>
              <a:t>The trenching machine can be a walk behind unit or a Ride On type</a:t>
            </a:r>
          </a:p>
          <a:p>
            <a:r>
              <a:rPr lang="en-US" smtClean="0"/>
              <a:t>Ditch Witch says this about these two methods</a:t>
            </a:r>
          </a:p>
        </p:txBody>
      </p:sp>
      <p:sp>
        <p:nvSpPr>
          <p:cNvPr id="1024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1024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E2CE2A3-D0B2-4281-BF34-B485EDFAC63D}" type="slidenum">
              <a:rPr lang="en-US" sz="1400" smtClean="0"/>
              <a:pPr eaLnBrk="1" hangingPunct="1"/>
              <a:t>7</a:t>
            </a:fld>
            <a:endParaRPr lang="en-US" sz="1400"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smtClean="0"/>
              <a:t>Aerial Cables</a:t>
            </a:r>
          </a:p>
        </p:txBody>
      </p:sp>
      <p:sp>
        <p:nvSpPr>
          <p:cNvPr id="74755" name="Content Placeholder 2"/>
          <p:cNvSpPr>
            <a:spLocks noGrp="1"/>
          </p:cNvSpPr>
          <p:nvPr>
            <p:ph idx="1"/>
          </p:nvPr>
        </p:nvSpPr>
        <p:spPr/>
        <p:txBody>
          <a:bodyPr/>
          <a:lstStyle/>
          <a:p>
            <a:r>
              <a:rPr lang="en-US" smtClean="0"/>
              <a:t>For all practical purposes, the lower class numbers, four and five, go with the taller poles</a:t>
            </a:r>
          </a:p>
        </p:txBody>
      </p:sp>
      <p:sp>
        <p:nvSpPr>
          <p:cNvPr id="7475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7475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915B408-4B72-4B43-93F7-B088D087968B}" type="slidenum">
              <a:rPr lang="en-US" sz="1400" smtClean="0"/>
              <a:pPr eaLnBrk="1" hangingPunct="1"/>
              <a:t>70</a:t>
            </a:fld>
            <a:endParaRPr lang="en-US" sz="1400" smtClean="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smtClean="0"/>
              <a:t>Aerial Cables</a:t>
            </a:r>
          </a:p>
        </p:txBody>
      </p:sp>
      <p:sp>
        <p:nvSpPr>
          <p:cNvPr id="75779" name="Rectangle 3"/>
          <p:cNvSpPr>
            <a:spLocks noGrp="1" noChangeArrowheads="1"/>
          </p:cNvSpPr>
          <p:nvPr>
            <p:ph idx="1"/>
          </p:nvPr>
        </p:nvSpPr>
        <p:spPr/>
        <p:txBody>
          <a:bodyPr/>
          <a:lstStyle/>
          <a:p>
            <a:pPr eaLnBrk="1" hangingPunct="1"/>
            <a:r>
              <a:rPr lang="en-US" smtClean="0"/>
              <a:t>Most importantly aerial cable must have a means of strain relief to support the hanging cable</a:t>
            </a:r>
          </a:p>
          <a:p>
            <a:pPr eaLnBrk="1" hangingPunct="1"/>
            <a:r>
              <a:rPr lang="en-US" smtClean="0"/>
              <a:t>This is accomplished by installing a messenger strand, usually a stainless steel cable with high weight support strength</a:t>
            </a:r>
          </a:p>
        </p:txBody>
      </p:sp>
      <p:sp>
        <p:nvSpPr>
          <p:cNvPr id="7578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7578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8F3D9F0-F153-459E-9C33-553C30F3A786}" type="slidenum">
              <a:rPr lang="en-US" sz="1400" smtClean="0"/>
              <a:pPr eaLnBrk="1" hangingPunct="1"/>
              <a:t>71</a:t>
            </a:fld>
            <a:endParaRPr lang="en-US" sz="1400" smtClean="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pPr eaLnBrk="1" hangingPunct="1"/>
            <a:r>
              <a:rPr lang="en-US" smtClean="0"/>
              <a:t>Aerial Cables</a:t>
            </a:r>
          </a:p>
        </p:txBody>
      </p:sp>
      <p:sp>
        <p:nvSpPr>
          <p:cNvPr id="76803" name="Content Placeholder 2"/>
          <p:cNvSpPr>
            <a:spLocks noGrp="1"/>
          </p:cNvSpPr>
          <p:nvPr>
            <p:ph idx="1"/>
          </p:nvPr>
        </p:nvSpPr>
        <p:spPr/>
        <p:txBody>
          <a:bodyPr/>
          <a:lstStyle/>
          <a:p>
            <a:pPr eaLnBrk="1" hangingPunct="1"/>
            <a:r>
              <a:rPr lang="en-US" smtClean="0"/>
              <a:t>The messenger may be installed first with the fiber being lashed to it for support, or the messenger may be built into the fiber optic cable itself to make installation easier</a:t>
            </a:r>
          </a:p>
          <a:p>
            <a:pPr eaLnBrk="1" hangingPunct="1"/>
            <a:r>
              <a:rPr lang="en-US" smtClean="0"/>
              <a:t>For example </a:t>
            </a:r>
          </a:p>
        </p:txBody>
      </p:sp>
      <p:sp>
        <p:nvSpPr>
          <p:cNvPr id="7680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7680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B93A706-D0F0-4973-B87C-7EFEBC46A809}" type="slidenum">
              <a:rPr lang="en-US" sz="1400" smtClean="0"/>
              <a:pPr eaLnBrk="1" hangingPunct="1"/>
              <a:t>72</a:t>
            </a:fld>
            <a:endParaRPr lang="en-US" sz="1400" smtClean="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en-US" smtClean="0"/>
              <a:t>Aerial Cables on Poles</a:t>
            </a:r>
          </a:p>
        </p:txBody>
      </p:sp>
      <p:sp>
        <p:nvSpPr>
          <p:cNvPr id="7782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7782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9AF2BC5-4F71-4EDD-BC6A-96562F897881}" type="slidenum">
              <a:rPr lang="en-US" sz="1400" smtClean="0"/>
              <a:pPr eaLnBrk="1" hangingPunct="1"/>
              <a:t>73</a:t>
            </a:fld>
            <a:endParaRPr lang="en-US" sz="1400" smtClean="0"/>
          </a:p>
        </p:txBody>
      </p:sp>
      <p:pic>
        <p:nvPicPr>
          <p:cNvPr id="77829" name="Picture 4" descr="AerialFiber2"/>
          <p:cNvPicPr>
            <a:picLocks noChangeAspect="1" noChangeArrowheads="1"/>
          </p:cNvPicPr>
          <p:nvPr/>
        </p:nvPicPr>
        <p:blipFill>
          <a:blip r:embed="rId2">
            <a:extLst>
              <a:ext uri="{28A0092B-C50C-407E-A947-70E740481C1C}">
                <a14:useLocalDpi xmlns:a14="http://schemas.microsoft.com/office/drawing/2010/main" val="0"/>
              </a:ext>
            </a:extLst>
          </a:blip>
          <a:srcRect l="7793" t="7793" r="10390" b="6494"/>
          <a:stretch>
            <a:fillRect/>
          </a:stretch>
        </p:blipFill>
        <p:spPr bwMode="auto">
          <a:xfrm>
            <a:off x="3138488" y="1447800"/>
            <a:ext cx="2957512"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en-US" smtClean="0"/>
              <a:t>Aerial Cables on Poles</a:t>
            </a:r>
          </a:p>
        </p:txBody>
      </p:sp>
      <p:sp>
        <p:nvSpPr>
          <p:cNvPr id="7885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7885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C122A1A-5036-4539-A524-6F0728428364}" type="slidenum">
              <a:rPr lang="en-US" sz="1400" smtClean="0"/>
              <a:pPr eaLnBrk="1" hangingPunct="1"/>
              <a:t>74</a:t>
            </a:fld>
            <a:endParaRPr lang="en-US" sz="1400" smtClean="0"/>
          </a:p>
        </p:txBody>
      </p:sp>
      <p:pic>
        <p:nvPicPr>
          <p:cNvPr id="78853" name="Picture 4" descr="AerialFiber4"/>
          <p:cNvPicPr>
            <a:picLocks noChangeAspect="1" noChangeArrowheads="1"/>
          </p:cNvPicPr>
          <p:nvPr/>
        </p:nvPicPr>
        <p:blipFill>
          <a:blip r:embed="rId2">
            <a:extLst>
              <a:ext uri="{28A0092B-C50C-407E-A947-70E740481C1C}">
                <a14:useLocalDpi xmlns:a14="http://schemas.microsoft.com/office/drawing/2010/main" val="0"/>
              </a:ext>
            </a:extLst>
          </a:blip>
          <a:srcRect l="21053" r="23685"/>
          <a:stretch>
            <a:fillRect/>
          </a:stretch>
        </p:blipFill>
        <p:spPr bwMode="auto">
          <a:xfrm>
            <a:off x="2667000" y="1447800"/>
            <a:ext cx="38544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en-US" smtClean="0"/>
              <a:t>Aerial Cable</a:t>
            </a:r>
          </a:p>
        </p:txBody>
      </p:sp>
      <p:sp>
        <p:nvSpPr>
          <p:cNvPr id="7987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7987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3BCA3EA-E929-4D55-B4E3-0E4E626169E0}" type="slidenum">
              <a:rPr lang="en-US" sz="1400" smtClean="0"/>
              <a:pPr eaLnBrk="1" hangingPunct="1"/>
              <a:t>75</a:t>
            </a:fld>
            <a:endParaRPr lang="en-US" sz="1400" smtClean="0"/>
          </a:p>
        </p:txBody>
      </p:sp>
      <p:pic>
        <p:nvPicPr>
          <p:cNvPr id="79877" name="Picture 4" descr="FiberAerial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447800"/>
            <a:ext cx="5867400"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en-US" smtClean="0"/>
              <a:t>Aerial Cable</a:t>
            </a:r>
          </a:p>
        </p:txBody>
      </p:sp>
      <p:sp>
        <p:nvSpPr>
          <p:cNvPr id="8089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809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9C42E15-7BB4-4B86-8FEC-939FC2506E97}" type="slidenum">
              <a:rPr lang="en-US" sz="1400" smtClean="0"/>
              <a:pPr eaLnBrk="1" hangingPunct="1"/>
              <a:t>76</a:t>
            </a:fld>
            <a:endParaRPr lang="en-US" sz="1400" smtClean="0"/>
          </a:p>
        </p:txBody>
      </p:sp>
      <p:pic>
        <p:nvPicPr>
          <p:cNvPr id="80901" name="Picture 4" descr="AerialFib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447800"/>
            <a:ext cx="5181600" cy="275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en-US" smtClean="0"/>
              <a:t>Aerial Installation</a:t>
            </a:r>
          </a:p>
        </p:txBody>
      </p:sp>
      <p:sp>
        <p:nvSpPr>
          <p:cNvPr id="81923" name="Rectangle 3"/>
          <p:cNvSpPr>
            <a:spLocks noGrp="1" noChangeArrowheads="1"/>
          </p:cNvSpPr>
          <p:nvPr>
            <p:ph idx="1"/>
          </p:nvPr>
        </p:nvSpPr>
        <p:spPr/>
        <p:txBody>
          <a:bodyPr/>
          <a:lstStyle/>
          <a:p>
            <a:pPr eaLnBrk="1" hangingPunct="1"/>
            <a:r>
              <a:rPr lang="en-US" smtClean="0"/>
              <a:t>Typically poles are 35 feet in length</a:t>
            </a:r>
          </a:p>
          <a:p>
            <a:pPr eaLnBrk="1" hangingPunct="1"/>
            <a:r>
              <a:rPr lang="en-US" smtClean="0"/>
              <a:t>They are set 10 feet into the ground</a:t>
            </a:r>
          </a:p>
          <a:p>
            <a:pPr eaLnBrk="1" hangingPunct="1"/>
            <a:r>
              <a:rPr lang="en-US" smtClean="0"/>
              <a:t>At the ends guy wires must be installed to balance out the strain the messenger cable introduces</a:t>
            </a:r>
          </a:p>
          <a:p>
            <a:pPr eaLnBrk="1" hangingPunct="1"/>
            <a:r>
              <a:rPr lang="en-US" smtClean="0"/>
              <a:t>Poles are usually 225 feet apart</a:t>
            </a:r>
          </a:p>
        </p:txBody>
      </p:sp>
      <p:sp>
        <p:nvSpPr>
          <p:cNvPr id="8192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8192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567AE36-DD13-4C9F-9B4F-66625C9B6FA2}" type="slidenum">
              <a:rPr lang="en-US" sz="1400" smtClean="0"/>
              <a:pPr eaLnBrk="1" hangingPunct="1"/>
              <a:t>77</a:t>
            </a:fld>
            <a:endParaRPr lang="en-US" sz="1400" smtClean="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mtClean="0"/>
              <a:t>New Outdoor Methods</a:t>
            </a:r>
          </a:p>
        </p:txBody>
      </p:sp>
      <p:sp>
        <p:nvSpPr>
          <p:cNvPr id="82947" name="Rectangle 3"/>
          <p:cNvSpPr>
            <a:spLocks noGrp="1" noChangeArrowheads="1"/>
          </p:cNvSpPr>
          <p:nvPr>
            <p:ph idx="1"/>
          </p:nvPr>
        </p:nvSpPr>
        <p:spPr/>
        <p:txBody>
          <a:bodyPr/>
          <a:lstStyle/>
          <a:p>
            <a:pPr eaLnBrk="1" hangingPunct="1">
              <a:lnSpc>
                <a:spcPct val="90000"/>
              </a:lnSpc>
            </a:pPr>
            <a:r>
              <a:rPr lang="en-US" smtClean="0"/>
              <a:t>Two new methods are getting attention, but no wide use yet</a:t>
            </a:r>
          </a:p>
          <a:p>
            <a:pPr eaLnBrk="1" hangingPunct="1">
              <a:lnSpc>
                <a:spcPct val="90000"/>
              </a:lnSpc>
            </a:pPr>
            <a:r>
              <a:rPr lang="en-US" smtClean="0"/>
              <a:t>First is sewer robotics</a:t>
            </a:r>
          </a:p>
          <a:p>
            <a:pPr eaLnBrk="1" hangingPunct="1">
              <a:lnSpc>
                <a:spcPct val="90000"/>
              </a:lnSpc>
            </a:pPr>
            <a:r>
              <a:rPr lang="en-US" smtClean="0"/>
              <a:t>This method uses a robot to drag the fiber optic cable through a sewer, water, or gas pipes to the final termination point</a:t>
            </a:r>
          </a:p>
          <a:p>
            <a:pPr eaLnBrk="1" hangingPunct="1">
              <a:lnSpc>
                <a:spcPct val="90000"/>
              </a:lnSpc>
            </a:pPr>
            <a:r>
              <a:rPr lang="en-US" smtClean="0"/>
              <a:t>There is no need to dig up the street</a:t>
            </a:r>
          </a:p>
          <a:p>
            <a:pPr eaLnBrk="1" hangingPunct="1">
              <a:lnSpc>
                <a:spcPct val="90000"/>
              </a:lnSpc>
            </a:pPr>
            <a:r>
              <a:rPr lang="en-US" smtClean="0"/>
              <a:t>There is no possibility of cutting something</a:t>
            </a:r>
          </a:p>
        </p:txBody>
      </p:sp>
      <p:sp>
        <p:nvSpPr>
          <p:cNvPr id="8294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8294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6A3AF7E-8BAD-4F8E-ADF4-E6F55D5DF31E}" type="slidenum">
              <a:rPr lang="en-US" sz="1400" smtClean="0"/>
              <a:pPr eaLnBrk="1" hangingPunct="1"/>
              <a:t>78</a:t>
            </a:fld>
            <a:endParaRPr lang="en-US" sz="1400" smtClean="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r>
              <a:rPr lang="en-US" smtClean="0"/>
              <a:t>New Outdoor Methods</a:t>
            </a:r>
          </a:p>
        </p:txBody>
      </p:sp>
      <p:sp>
        <p:nvSpPr>
          <p:cNvPr id="83971" name="Rectangle 3"/>
          <p:cNvSpPr>
            <a:spLocks noGrp="1" noChangeArrowheads="1"/>
          </p:cNvSpPr>
          <p:nvPr>
            <p:ph idx="1"/>
          </p:nvPr>
        </p:nvSpPr>
        <p:spPr/>
        <p:txBody>
          <a:bodyPr/>
          <a:lstStyle/>
          <a:p>
            <a:pPr eaLnBrk="1" hangingPunct="1">
              <a:lnSpc>
                <a:spcPct val="90000"/>
              </a:lnSpc>
            </a:pPr>
            <a:r>
              <a:rPr lang="en-US" smtClean="0"/>
              <a:t>Although interesting, there are issues with this method as well</a:t>
            </a:r>
          </a:p>
          <a:p>
            <a:pPr eaLnBrk="1" hangingPunct="1"/>
            <a:r>
              <a:rPr lang="en-US" smtClean="0"/>
              <a:t>Such as</a:t>
            </a:r>
          </a:p>
          <a:p>
            <a:pPr lvl="1" eaLnBrk="1" hangingPunct="1"/>
            <a:r>
              <a:rPr lang="en-US" smtClean="0"/>
              <a:t>Old sewer pipes that collapse when touched</a:t>
            </a:r>
          </a:p>
          <a:p>
            <a:pPr lvl="1" eaLnBrk="1" hangingPunct="1"/>
            <a:r>
              <a:rPr lang="en-US" smtClean="0"/>
              <a:t>Obstructing the pipe with the cable and years of accumulated crud</a:t>
            </a:r>
          </a:p>
          <a:p>
            <a:pPr eaLnBrk="1" hangingPunct="1"/>
            <a:r>
              <a:rPr lang="en-US" smtClean="0"/>
              <a:t>Of course some people may object to having to move their computer to the restroom</a:t>
            </a:r>
          </a:p>
        </p:txBody>
      </p:sp>
      <p:sp>
        <p:nvSpPr>
          <p:cNvPr id="8397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8397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F8F14A2-09C9-4708-9490-3C42345C34F7}" type="slidenum">
              <a:rPr lang="en-US" sz="1400" smtClean="0"/>
              <a:pPr eaLnBrk="1" hangingPunct="1"/>
              <a:t>79</a:t>
            </a:fld>
            <a:endParaRPr lang="en-US" sz="140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5029200" y="838200"/>
            <a:ext cx="4114800" cy="1403350"/>
          </a:xfrm>
        </p:spPr>
        <p:txBody>
          <a:bodyPr/>
          <a:lstStyle/>
          <a:p>
            <a:r>
              <a:rPr lang="en-US" sz="4000" dirty="0" smtClean="0"/>
              <a:t>Trenching</a:t>
            </a:r>
            <a:r>
              <a:rPr lang="en-US" sz="3600" dirty="0" smtClean="0"/>
              <a:t/>
            </a:r>
            <a:br>
              <a:rPr lang="en-US" sz="3600" dirty="0" smtClean="0"/>
            </a:br>
            <a:r>
              <a:rPr lang="en-US" sz="2400" b="0" dirty="0" smtClean="0"/>
              <a:t>Walk-Behind Units and</a:t>
            </a:r>
            <a:br>
              <a:rPr lang="en-US" sz="2400" b="0" dirty="0" smtClean="0"/>
            </a:br>
            <a:r>
              <a:rPr lang="en-US" sz="2400" b="0" dirty="0" smtClean="0"/>
              <a:t>Compact Utility Equipment</a:t>
            </a:r>
            <a:endParaRPr lang="en-US" sz="2600" b="0" dirty="0" smtClean="0"/>
          </a:p>
        </p:txBody>
      </p:sp>
      <p:sp>
        <p:nvSpPr>
          <p:cNvPr id="22" name="Content Placeholder 10"/>
          <p:cNvSpPr>
            <a:spLocks noGrp="1"/>
          </p:cNvSpPr>
          <p:nvPr>
            <p:ph idx="1"/>
          </p:nvPr>
        </p:nvSpPr>
        <p:spPr>
          <a:xfrm>
            <a:off x="3581400" y="2971800"/>
            <a:ext cx="5334000" cy="3352800"/>
          </a:xfrm>
        </p:spPr>
        <p:txBody>
          <a:bodyPr>
            <a:normAutofit lnSpcReduction="10000"/>
          </a:bodyPr>
          <a:lstStyle/>
          <a:p>
            <a:pPr>
              <a:defRPr/>
            </a:pPr>
            <a:r>
              <a:rPr lang="en-US" sz="2600" dirty="0" smtClean="0"/>
              <a:t>Excellent for service drops</a:t>
            </a:r>
          </a:p>
          <a:p>
            <a:pPr>
              <a:defRPr/>
            </a:pPr>
            <a:r>
              <a:rPr lang="en-US" sz="2600" dirty="0" smtClean="0"/>
              <a:t>Easy to operate</a:t>
            </a:r>
          </a:p>
          <a:p>
            <a:pPr>
              <a:defRPr/>
            </a:pPr>
            <a:r>
              <a:rPr lang="en-US" sz="2600" dirty="0" smtClean="0"/>
              <a:t>Small enough to enter backyards and side lawns</a:t>
            </a:r>
          </a:p>
          <a:p>
            <a:pPr>
              <a:defRPr/>
            </a:pPr>
            <a:r>
              <a:rPr lang="en-US" sz="2600" dirty="0" smtClean="0"/>
              <a:t>Configuration options provide </a:t>
            </a:r>
            <a:br>
              <a:rPr lang="en-US" sz="2600" dirty="0" smtClean="0"/>
            </a:br>
            <a:r>
              <a:rPr lang="en-US" sz="2600" dirty="0" smtClean="0"/>
              <a:t>the right tools for the job: </a:t>
            </a:r>
            <a:br>
              <a:rPr lang="en-US" sz="2600" dirty="0" smtClean="0"/>
            </a:br>
            <a:r>
              <a:rPr lang="en-US" sz="2600" dirty="0" smtClean="0"/>
              <a:t>chain, digging teeth, tracks, </a:t>
            </a:r>
            <a:br>
              <a:rPr lang="en-US" sz="2600" dirty="0" smtClean="0"/>
            </a:br>
            <a:r>
              <a:rPr lang="en-US" sz="2600" dirty="0" smtClean="0"/>
              <a:t>tires, boring attachment</a:t>
            </a:r>
            <a:endParaRPr lang="en-US" sz="2600" dirty="0"/>
          </a:p>
        </p:txBody>
      </p:sp>
      <p:pic>
        <p:nvPicPr>
          <p:cNvPr id="11268" name="Picture 27" descr="RT12 trench across trench 3.JPG"/>
          <p:cNvPicPr>
            <a:picLocks noChangeAspect="1"/>
          </p:cNvPicPr>
          <p:nvPr/>
        </p:nvPicPr>
        <p:blipFill>
          <a:blip r:embed="rId3">
            <a:extLst>
              <a:ext uri="{28A0092B-C50C-407E-A947-70E740481C1C}">
                <a14:useLocalDpi xmlns:a14="http://schemas.microsoft.com/office/drawing/2010/main" val="0"/>
              </a:ext>
            </a:extLst>
          </a:blip>
          <a:srcRect t="9091" b="3030"/>
          <a:stretch>
            <a:fillRect/>
          </a:stretch>
        </p:blipFill>
        <p:spPr bwMode="auto">
          <a:xfrm>
            <a:off x="0" y="0"/>
            <a:ext cx="491331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743200"/>
            <a:ext cx="3228975"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smtClean="0"/>
              <a:t>Copyright 2000-2014 Kenneth M. Chipps Ph.D. www.chipps.com</a:t>
            </a:r>
            <a:endParaRPr lang="en-US" dirty="0"/>
          </a:p>
        </p:txBody>
      </p:sp>
      <p:sp>
        <p:nvSpPr>
          <p:cNvPr id="3" name="Slide Number Placeholder 2"/>
          <p:cNvSpPr>
            <a:spLocks noGrp="1"/>
          </p:cNvSpPr>
          <p:nvPr>
            <p:ph type="sldNum" sz="quarter" idx="12"/>
          </p:nvPr>
        </p:nvSpPr>
        <p:spPr/>
        <p:txBody>
          <a:bodyPr/>
          <a:lstStyle/>
          <a:p>
            <a:pPr>
              <a:defRPr/>
            </a:pPr>
            <a:fld id="{71ECA7A6-CB30-46BD-B2C6-2CF72D7172E0}" type="slidenum">
              <a:rPr lang="en-US" smtClean="0"/>
              <a:pPr>
                <a:defRPr/>
              </a:pPr>
              <a:t>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r>
              <a:rPr lang="en-US" smtClean="0"/>
              <a:t>Old John Version</a:t>
            </a:r>
          </a:p>
        </p:txBody>
      </p:sp>
      <p:pic>
        <p:nvPicPr>
          <p:cNvPr id="84995"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986088" y="1690688"/>
            <a:ext cx="3171825" cy="4344987"/>
          </a:xfrm>
        </p:spPr>
      </p:pic>
      <p:sp>
        <p:nvSpPr>
          <p:cNvPr id="8499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8499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7E1C802-808A-4D46-84F7-572E4D3268FA}" type="slidenum">
              <a:rPr lang="en-US" sz="1400" smtClean="0"/>
              <a:pPr eaLnBrk="1" hangingPunct="1"/>
              <a:t>80</a:t>
            </a:fld>
            <a:endParaRPr lang="en-US" sz="1400" smtClean="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en-US" smtClean="0"/>
              <a:t>New iLoo Version</a:t>
            </a:r>
          </a:p>
        </p:txBody>
      </p:sp>
      <p:sp>
        <p:nvSpPr>
          <p:cNvPr id="86019" name="Content Placeholder 2"/>
          <p:cNvSpPr>
            <a:spLocks noGrp="1"/>
          </p:cNvSpPr>
          <p:nvPr>
            <p:ph idx="1"/>
          </p:nvPr>
        </p:nvSpPr>
        <p:spPr/>
        <p:txBody>
          <a:bodyPr/>
          <a:lstStyle/>
          <a:p>
            <a:r>
              <a:rPr lang="en-US" smtClean="0"/>
              <a:t>They might however be more comfortable in the newer version</a:t>
            </a:r>
          </a:p>
        </p:txBody>
      </p:sp>
      <p:sp>
        <p:nvSpPr>
          <p:cNvPr id="8602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8602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0275567-C38E-41F3-91C3-71F4D7B3F66C}" type="slidenum">
              <a:rPr lang="en-US" sz="1400" smtClean="0"/>
              <a:pPr eaLnBrk="1" hangingPunct="1"/>
              <a:t>81</a:t>
            </a:fld>
            <a:endParaRPr lang="en-US" sz="1400" smtClean="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5"/>
          <p:cNvSpPr>
            <a:spLocks noGrp="1" noChangeArrowheads="1"/>
          </p:cNvSpPr>
          <p:nvPr>
            <p:ph type="title"/>
          </p:nvPr>
        </p:nvSpPr>
        <p:spPr/>
        <p:txBody>
          <a:bodyPr/>
          <a:lstStyle/>
          <a:p>
            <a:pPr eaLnBrk="1" hangingPunct="1"/>
            <a:r>
              <a:rPr lang="en-US" smtClean="0"/>
              <a:t>New iLoo Version</a:t>
            </a:r>
          </a:p>
        </p:txBody>
      </p:sp>
      <p:pic>
        <p:nvPicPr>
          <p:cNvPr id="87043" name="Picture 4" descr="iLo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62200" y="1600200"/>
            <a:ext cx="4429125" cy="4191000"/>
          </a:xfrm>
        </p:spPr>
      </p:pic>
      <p:sp>
        <p:nvSpPr>
          <p:cNvPr id="8704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8704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220B393-A742-48D9-884C-EA2013320E45}" type="slidenum">
              <a:rPr lang="en-US" sz="1400" smtClean="0"/>
              <a:pPr eaLnBrk="1" hangingPunct="1"/>
              <a:t>82</a:t>
            </a:fld>
            <a:endParaRPr lang="en-US" sz="1400" smtClean="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n-US" smtClean="0"/>
              <a:t>Sewer Robots</a:t>
            </a:r>
          </a:p>
        </p:txBody>
      </p:sp>
      <p:sp>
        <p:nvSpPr>
          <p:cNvPr id="8806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8806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2707C1A-484D-4EDC-B0B4-42E410A580B2}" type="slidenum">
              <a:rPr lang="en-US" sz="1400" smtClean="0"/>
              <a:pPr eaLnBrk="1" hangingPunct="1"/>
              <a:t>83</a:t>
            </a:fld>
            <a:endParaRPr lang="en-US" sz="1400" smtClean="0"/>
          </a:p>
        </p:txBody>
      </p:sp>
      <p:pic>
        <p:nvPicPr>
          <p:cNvPr id="88069" name="Picture 4" descr="SewerRobo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447800"/>
            <a:ext cx="57150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mtClean="0"/>
              <a:t>Sewer Robots</a:t>
            </a:r>
          </a:p>
        </p:txBody>
      </p:sp>
      <p:sp>
        <p:nvSpPr>
          <p:cNvPr id="8909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8909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2047A08-55DA-403F-AB63-9F9C167A0168}" type="slidenum">
              <a:rPr lang="en-US" sz="1400" smtClean="0"/>
              <a:pPr eaLnBrk="1" hangingPunct="1"/>
              <a:t>84</a:t>
            </a:fld>
            <a:endParaRPr lang="en-US" sz="1400" smtClean="0"/>
          </a:p>
        </p:txBody>
      </p:sp>
      <p:pic>
        <p:nvPicPr>
          <p:cNvPr id="89093" name="Picture 4" descr="SewerRobo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447800"/>
            <a:ext cx="57150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r>
              <a:rPr lang="en-US" smtClean="0"/>
              <a:t>Sewer Robots</a:t>
            </a:r>
          </a:p>
        </p:txBody>
      </p:sp>
      <p:sp>
        <p:nvSpPr>
          <p:cNvPr id="9011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9011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1C5B1DD-B786-4DEF-9037-92DD7E63D98B}" type="slidenum">
              <a:rPr lang="en-US" sz="1400" smtClean="0"/>
              <a:pPr eaLnBrk="1" hangingPunct="1"/>
              <a:t>85</a:t>
            </a:fld>
            <a:endParaRPr lang="en-US" sz="1400" smtClean="0"/>
          </a:p>
        </p:txBody>
      </p:sp>
      <p:pic>
        <p:nvPicPr>
          <p:cNvPr id="90117" name="Picture 4" descr="SewerRobot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447800"/>
            <a:ext cx="57150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mtClean="0"/>
              <a:t>Sewer Robots</a:t>
            </a:r>
          </a:p>
        </p:txBody>
      </p:sp>
      <p:sp>
        <p:nvSpPr>
          <p:cNvPr id="9113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9114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EF82447-22F1-4D82-9218-B47923361E9C}" type="slidenum">
              <a:rPr lang="en-US" sz="1400" smtClean="0"/>
              <a:pPr eaLnBrk="1" hangingPunct="1"/>
              <a:t>86</a:t>
            </a:fld>
            <a:endParaRPr lang="en-US" sz="1400" smtClean="0"/>
          </a:p>
        </p:txBody>
      </p:sp>
      <p:pic>
        <p:nvPicPr>
          <p:cNvPr id="91141" name="Picture 4" descr="SewerRobot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447800"/>
            <a:ext cx="57150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r>
              <a:rPr lang="en-US" smtClean="0"/>
              <a:t>New Outdoor Methods</a:t>
            </a:r>
          </a:p>
        </p:txBody>
      </p:sp>
      <p:sp>
        <p:nvSpPr>
          <p:cNvPr id="92163" name="Rectangle 3"/>
          <p:cNvSpPr>
            <a:spLocks noGrp="1" noChangeArrowheads="1"/>
          </p:cNvSpPr>
          <p:nvPr>
            <p:ph idx="1"/>
          </p:nvPr>
        </p:nvSpPr>
        <p:spPr/>
        <p:txBody>
          <a:bodyPr/>
          <a:lstStyle/>
          <a:p>
            <a:pPr eaLnBrk="1" hangingPunct="1"/>
            <a:r>
              <a:rPr lang="en-US" smtClean="0"/>
              <a:t>Gas pipes and water pipes can be used the same as sewer pipes for this purpose</a:t>
            </a:r>
          </a:p>
        </p:txBody>
      </p:sp>
      <p:sp>
        <p:nvSpPr>
          <p:cNvPr id="9216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9216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B1DD50A-BD7D-458B-80D9-0BB25CC6779D}" type="slidenum">
              <a:rPr lang="en-US" sz="1400" smtClean="0"/>
              <a:pPr eaLnBrk="1" hangingPunct="1"/>
              <a:t>87</a:t>
            </a:fld>
            <a:endParaRPr lang="en-US" sz="1400" smtClean="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smtClean="0"/>
              <a:t>New Outdoor Methods</a:t>
            </a:r>
          </a:p>
        </p:txBody>
      </p:sp>
      <p:sp>
        <p:nvSpPr>
          <p:cNvPr id="93187" name="Rectangle 3"/>
          <p:cNvSpPr>
            <a:spLocks noGrp="1" noChangeArrowheads="1"/>
          </p:cNvSpPr>
          <p:nvPr>
            <p:ph idx="1"/>
          </p:nvPr>
        </p:nvSpPr>
        <p:spPr/>
        <p:txBody>
          <a:bodyPr/>
          <a:lstStyle/>
          <a:p>
            <a:pPr eaLnBrk="1" hangingPunct="1"/>
            <a:r>
              <a:rPr lang="en-US" smtClean="0"/>
              <a:t>Another method called MCS by Corning places an armored cable a few inches down into the street or sidewalk surface</a:t>
            </a:r>
          </a:p>
        </p:txBody>
      </p:sp>
      <p:sp>
        <p:nvSpPr>
          <p:cNvPr id="9318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9318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D2F5C4A-882C-4C5E-9321-B099C3FB96A8}" type="slidenum">
              <a:rPr lang="en-US" sz="1400" smtClean="0"/>
              <a:pPr eaLnBrk="1" hangingPunct="1"/>
              <a:t>88</a:t>
            </a:fld>
            <a:endParaRPr lang="en-US" sz="1400" smtClean="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r>
              <a:rPr lang="en-US" smtClean="0"/>
              <a:t>MCS Road</a:t>
            </a:r>
          </a:p>
        </p:txBody>
      </p:sp>
      <p:sp>
        <p:nvSpPr>
          <p:cNvPr id="9421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9421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544AC3B-6E26-4088-B9E8-D8F2E674386E}" type="slidenum">
              <a:rPr lang="en-US" sz="1400" smtClean="0"/>
              <a:pPr eaLnBrk="1" hangingPunct="1"/>
              <a:t>89</a:t>
            </a:fld>
            <a:endParaRPr lang="en-US" sz="1400" smtClean="0"/>
          </a:p>
        </p:txBody>
      </p:sp>
      <p:pic>
        <p:nvPicPr>
          <p:cNvPr id="94213" name="Picture 4" descr="MCSR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447800"/>
            <a:ext cx="203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10"/>
          <p:cNvSpPr>
            <a:spLocks noGrp="1"/>
          </p:cNvSpPr>
          <p:nvPr>
            <p:ph idx="1"/>
          </p:nvPr>
        </p:nvSpPr>
        <p:spPr>
          <a:xfrm>
            <a:off x="3581400" y="2895600"/>
            <a:ext cx="5181600" cy="3429000"/>
          </a:xfrm>
        </p:spPr>
        <p:txBody>
          <a:bodyPr/>
          <a:lstStyle/>
          <a:p>
            <a:r>
              <a:rPr lang="en-US" sz="2600" smtClean="0"/>
              <a:t>Excellent in open greenfield</a:t>
            </a:r>
          </a:p>
          <a:p>
            <a:r>
              <a:rPr lang="en-US" sz="2600" smtClean="0"/>
              <a:t>Capable of digging through rock, varying soils</a:t>
            </a:r>
          </a:p>
          <a:p>
            <a:r>
              <a:rPr lang="en-US" sz="2600" smtClean="0"/>
              <a:t>Versatile digging systems: chain/teeth, saw, plow/combo</a:t>
            </a:r>
          </a:p>
        </p:txBody>
      </p:sp>
      <p:pic>
        <p:nvPicPr>
          <p:cNvPr id="12291" name="Picture 6" descr="rt95_w01.jpg"/>
          <p:cNvPicPr>
            <a:picLocks noChangeAspect="1"/>
          </p:cNvPicPr>
          <p:nvPr/>
        </p:nvPicPr>
        <p:blipFill>
          <a:blip r:embed="rId3">
            <a:extLst>
              <a:ext uri="{28A0092B-C50C-407E-A947-70E740481C1C}">
                <a14:useLocalDpi xmlns:a14="http://schemas.microsoft.com/office/drawing/2010/main" val="0"/>
              </a:ext>
            </a:extLst>
          </a:blip>
          <a:srcRect l="4111" t="19565" b="4469"/>
          <a:stretch>
            <a:fillRect/>
          </a:stretch>
        </p:blipFill>
        <p:spPr bwMode="auto">
          <a:xfrm>
            <a:off x="-19050" y="0"/>
            <a:ext cx="49053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itle 3"/>
          <p:cNvSpPr>
            <a:spLocks noGrp="1"/>
          </p:cNvSpPr>
          <p:nvPr>
            <p:ph type="title"/>
          </p:nvPr>
        </p:nvSpPr>
        <p:spPr>
          <a:xfrm>
            <a:off x="5029200" y="273050"/>
            <a:ext cx="4114800" cy="2012950"/>
          </a:xfrm>
        </p:spPr>
        <p:txBody>
          <a:bodyPr/>
          <a:lstStyle/>
          <a:p>
            <a:r>
              <a:rPr lang="en-US" sz="4000" dirty="0" smtClean="0"/>
              <a:t>Trenching</a:t>
            </a:r>
            <a:br>
              <a:rPr lang="en-US" sz="4000" dirty="0" smtClean="0"/>
            </a:br>
            <a:r>
              <a:rPr lang="en-US" sz="2800" b="0" dirty="0" smtClean="0"/>
              <a:t>Ride-On Units</a:t>
            </a:r>
            <a:endParaRPr lang="en-US" sz="3600" b="0" dirty="0" smtClean="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025" y="2733675"/>
            <a:ext cx="3228975"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smtClean="0"/>
              <a:t>Copyright 2000-2014 Kenneth M. Chipps Ph.D. www.chipps.com</a:t>
            </a:r>
            <a:endParaRPr lang="en-US" dirty="0"/>
          </a:p>
        </p:txBody>
      </p:sp>
      <p:sp>
        <p:nvSpPr>
          <p:cNvPr id="3" name="Slide Number Placeholder 2"/>
          <p:cNvSpPr>
            <a:spLocks noGrp="1"/>
          </p:cNvSpPr>
          <p:nvPr>
            <p:ph type="sldNum" sz="quarter" idx="12"/>
          </p:nvPr>
        </p:nvSpPr>
        <p:spPr/>
        <p:txBody>
          <a:bodyPr/>
          <a:lstStyle/>
          <a:p>
            <a:pPr>
              <a:defRPr/>
            </a:pPr>
            <a:fld id="{71ECA7A6-CB30-46BD-B2C6-2CF72D7172E0}" type="slidenum">
              <a:rPr lang="en-US" smtClean="0"/>
              <a:pPr>
                <a:defRPr/>
              </a:pPr>
              <a:t>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en-US" smtClean="0"/>
              <a:t>Lab</a:t>
            </a:r>
          </a:p>
        </p:txBody>
      </p:sp>
      <p:sp>
        <p:nvSpPr>
          <p:cNvPr id="95235" name="Content Placeholder 2"/>
          <p:cNvSpPr>
            <a:spLocks noGrp="1"/>
          </p:cNvSpPr>
          <p:nvPr>
            <p:ph idx="1"/>
          </p:nvPr>
        </p:nvSpPr>
        <p:spPr/>
        <p:txBody>
          <a:bodyPr/>
          <a:lstStyle/>
          <a:p>
            <a:r>
              <a:rPr lang="en-US" smtClean="0"/>
              <a:t>Do Lab 4 from the Lab Manual</a:t>
            </a:r>
          </a:p>
        </p:txBody>
      </p:sp>
      <p:sp>
        <p:nvSpPr>
          <p:cNvPr id="952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952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1752390-0ADE-4668-9EA9-F9A6F8941439}" type="slidenum">
              <a:rPr lang="en-US" sz="1400" smtClean="0"/>
              <a:pPr eaLnBrk="1" hangingPunct="1"/>
              <a:t>90</a:t>
            </a:fld>
            <a:endParaRPr lang="en-US" sz="1400" smtClean="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en-US" smtClean="0"/>
              <a:t>Sources</a:t>
            </a:r>
          </a:p>
        </p:txBody>
      </p:sp>
      <p:sp>
        <p:nvSpPr>
          <p:cNvPr id="96259" name="Content Placeholder 2"/>
          <p:cNvSpPr>
            <a:spLocks noGrp="1"/>
          </p:cNvSpPr>
          <p:nvPr>
            <p:ph idx="1"/>
          </p:nvPr>
        </p:nvSpPr>
        <p:spPr/>
        <p:txBody>
          <a:bodyPr/>
          <a:lstStyle/>
          <a:p>
            <a:r>
              <a:rPr lang="en-US" smtClean="0"/>
              <a:t>The Ditch Witch slides are from a presentation at the OSP Expo in September 2011</a:t>
            </a:r>
          </a:p>
        </p:txBody>
      </p:sp>
      <p:sp>
        <p:nvSpPr>
          <p:cNvPr id="9626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9626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11B98E5-162C-493C-9AD3-0E30481C3664}" type="slidenum">
              <a:rPr lang="en-US" sz="1400" smtClean="0"/>
              <a:pPr eaLnBrk="1" hangingPunct="1"/>
              <a:t>91</a:t>
            </a:fld>
            <a:endParaRPr lang="en-US" sz="1400" smtClean="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6"/>
          <p:cNvSpPr>
            <a:spLocks noGrp="1" noChangeArrowheads="1"/>
          </p:cNvSpPr>
          <p:nvPr>
            <p:ph type="title"/>
          </p:nvPr>
        </p:nvSpPr>
        <p:spPr/>
        <p:txBody>
          <a:bodyPr/>
          <a:lstStyle/>
          <a:p>
            <a:pPr eaLnBrk="1" hangingPunct="1"/>
            <a:r>
              <a:rPr lang="en-US" smtClean="0"/>
              <a:t>For More Information</a:t>
            </a:r>
          </a:p>
        </p:txBody>
      </p:sp>
      <p:sp>
        <p:nvSpPr>
          <p:cNvPr id="97283" name="Rectangle 7"/>
          <p:cNvSpPr>
            <a:spLocks noGrp="1" noChangeArrowheads="1"/>
          </p:cNvSpPr>
          <p:nvPr>
            <p:ph idx="1"/>
          </p:nvPr>
        </p:nvSpPr>
        <p:spPr/>
        <p:txBody>
          <a:bodyPr/>
          <a:lstStyle/>
          <a:p>
            <a:pPr eaLnBrk="1" hangingPunct="1"/>
            <a:r>
              <a:rPr lang="en-US" smtClean="0"/>
              <a:t>Cabling: The Complete Guide to Network Wiring</a:t>
            </a:r>
          </a:p>
          <a:p>
            <a:pPr lvl="1" eaLnBrk="1" hangingPunct="1"/>
            <a:r>
              <a:rPr lang="en-US" smtClean="0"/>
              <a:t>David Groth and Jim McBee</a:t>
            </a:r>
          </a:p>
          <a:p>
            <a:pPr lvl="1" eaLnBrk="1" hangingPunct="1"/>
            <a:r>
              <a:rPr lang="en-US" smtClean="0"/>
              <a:t>ISBN 0782126456</a:t>
            </a:r>
          </a:p>
          <a:p>
            <a:pPr eaLnBrk="1" hangingPunct="1"/>
            <a:r>
              <a:rPr lang="en-US" smtClean="0"/>
              <a:t>The Cabling Handbook - 2nd Edition</a:t>
            </a:r>
          </a:p>
          <a:p>
            <a:pPr lvl="1" eaLnBrk="1" hangingPunct="1"/>
            <a:r>
              <a:rPr lang="en-US" smtClean="0"/>
              <a:t>John R. Vacca</a:t>
            </a:r>
          </a:p>
          <a:p>
            <a:pPr lvl="1" eaLnBrk="1" hangingPunct="1"/>
            <a:r>
              <a:rPr lang="en-US" smtClean="0"/>
              <a:t>ISBN 0130883174</a:t>
            </a:r>
          </a:p>
        </p:txBody>
      </p:sp>
      <p:sp>
        <p:nvSpPr>
          <p:cNvPr id="9728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9728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6F886AB-AD94-4C6F-A0F2-D347895B972A}" type="slidenum">
              <a:rPr lang="en-US" sz="1400" smtClean="0"/>
              <a:pPr eaLnBrk="1" hangingPunct="1"/>
              <a:t>92</a:t>
            </a:fld>
            <a:endParaRPr lang="en-US" sz="1400" smtClean="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4"/>
          <p:cNvSpPr>
            <a:spLocks noGrp="1" noChangeArrowheads="1"/>
          </p:cNvSpPr>
          <p:nvPr>
            <p:ph type="title"/>
          </p:nvPr>
        </p:nvSpPr>
        <p:spPr/>
        <p:txBody>
          <a:bodyPr/>
          <a:lstStyle/>
          <a:p>
            <a:pPr eaLnBrk="1" hangingPunct="1"/>
            <a:r>
              <a:rPr lang="en-US" smtClean="0"/>
              <a:t>For More Information</a:t>
            </a:r>
          </a:p>
        </p:txBody>
      </p:sp>
      <p:sp>
        <p:nvSpPr>
          <p:cNvPr id="98307" name="Rectangle 5"/>
          <p:cNvSpPr>
            <a:spLocks noGrp="1" noChangeArrowheads="1"/>
          </p:cNvSpPr>
          <p:nvPr>
            <p:ph idx="1"/>
          </p:nvPr>
        </p:nvSpPr>
        <p:spPr/>
        <p:txBody>
          <a:bodyPr/>
          <a:lstStyle/>
          <a:p>
            <a:pPr eaLnBrk="1" hangingPunct="1"/>
            <a:r>
              <a:rPr lang="en-US" smtClean="0"/>
              <a:t>Fiber Optic Technicians Handbook</a:t>
            </a:r>
          </a:p>
          <a:p>
            <a:pPr lvl="1" eaLnBrk="1" hangingPunct="1"/>
            <a:r>
              <a:rPr lang="en-US" smtClean="0"/>
              <a:t>Jim Hayes</a:t>
            </a:r>
          </a:p>
          <a:p>
            <a:pPr lvl="1" eaLnBrk="1" hangingPunct="1"/>
            <a:r>
              <a:rPr lang="en-US" smtClean="0"/>
              <a:t>ISBN 076681825X</a:t>
            </a:r>
          </a:p>
          <a:p>
            <a:pPr eaLnBrk="1" hangingPunct="1"/>
            <a:r>
              <a:rPr lang="en-US" smtClean="0"/>
              <a:t>Understanding Optical Communications</a:t>
            </a:r>
          </a:p>
          <a:p>
            <a:pPr lvl="1" eaLnBrk="1" hangingPunct="1"/>
            <a:r>
              <a:rPr lang="en-US" smtClean="0"/>
              <a:t>Harry Dutton</a:t>
            </a:r>
          </a:p>
          <a:p>
            <a:pPr lvl="1" eaLnBrk="1" hangingPunct="1"/>
            <a:r>
              <a:rPr lang="en-US" smtClean="0"/>
              <a:t>ISBN 0130201413</a:t>
            </a:r>
          </a:p>
          <a:p>
            <a:pPr eaLnBrk="1" hangingPunct="1"/>
            <a:r>
              <a:rPr lang="en-US" smtClean="0"/>
              <a:t>Understanding Fiber Optics</a:t>
            </a:r>
          </a:p>
          <a:p>
            <a:pPr lvl="1" eaLnBrk="1" hangingPunct="1"/>
            <a:r>
              <a:rPr lang="en-US" smtClean="0"/>
              <a:t>Jeff Hecht</a:t>
            </a:r>
          </a:p>
          <a:p>
            <a:pPr lvl="1" eaLnBrk="1" hangingPunct="1"/>
            <a:r>
              <a:rPr lang="en-US" smtClean="0"/>
              <a:t>ISBN 0139561455</a:t>
            </a:r>
          </a:p>
        </p:txBody>
      </p:sp>
      <p:sp>
        <p:nvSpPr>
          <p:cNvPr id="9830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9830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8B911AD-F184-4C50-82E2-7795511F203F}" type="slidenum">
              <a:rPr lang="en-US" sz="1400" smtClean="0"/>
              <a:pPr eaLnBrk="1" hangingPunct="1"/>
              <a:t>93</a:t>
            </a:fld>
            <a:endParaRPr lang="en-US" sz="1400" smtClean="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pPr eaLnBrk="1" hangingPunct="1"/>
            <a:r>
              <a:rPr lang="en-US" smtClean="0"/>
              <a:t>For More Information</a:t>
            </a:r>
          </a:p>
        </p:txBody>
      </p:sp>
      <p:sp>
        <p:nvSpPr>
          <p:cNvPr id="99331" name="Content Placeholder 2"/>
          <p:cNvSpPr>
            <a:spLocks noGrp="1"/>
          </p:cNvSpPr>
          <p:nvPr>
            <p:ph idx="1"/>
          </p:nvPr>
        </p:nvSpPr>
        <p:spPr/>
        <p:txBody>
          <a:bodyPr/>
          <a:lstStyle/>
          <a:p>
            <a:pPr eaLnBrk="1" hangingPunct="1"/>
            <a:r>
              <a:rPr lang="en-US" smtClean="0"/>
              <a:t>TIA/EIA-758 standard for outside plant installation</a:t>
            </a:r>
          </a:p>
        </p:txBody>
      </p:sp>
      <p:sp>
        <p:nvSpPr>
          <p:cNvPr id="9933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2000-2014 Kenneth M. Chipps Ph.D. www.chipps.com</a:t>
            </a:r>
            <a:endParaRPr lang="en-US" sz="1000"/>
          </a:p>
        </p:txBody>
      </p:sp>
      <p:sp>
        <p:nvSpPr>
          <p:cNvPr id="9933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4EFDBE-CE84-4D6F-B116-C4F6DC07920A}" type="slidenum">
              <a:rPr lang="en-US" sz="1400" smtClean="0"/>
              <a:pPr eaLnBrk="1" hangingPunct="1"/>
              <a:t>94</a:t>
            </a:fld>
            <a:endParaRPr lang="en-US" sz="140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CNA">
  <a:themeElements>
    <a:clrScheme name="CiscoAcadem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iscoAcadem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73025" tIns="36512" rIns="73025" bIns="36512"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73025" tIns="36512" rIns="73025" bIns="36512"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iscoAcadem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iscoAcadem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iscoAcadem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iscoAcadem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iscoAcadem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iscoAcadem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iscoAcadem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iscoAcadem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iscoAcadem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iscoAcadem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iscoAcadem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iscoAcadem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CCNA</Template>
  <TotalTime>2435</TotalTime>
  <Words>3373</Words>
  <Application>Microsoft Office PowerPoint</Application>
  <PresentationFormat>On-screen Show (4:3)</PresentationFormat>
  <Paragraphs>504</Paragraphs>
  <Slides>94</Slides>
  <Notes>7</Notes>
  <HiddenSlides>0</HiddenSlides>
  <MMClips>0</MMClips>
  <ScaleCrop>false</ScaleCrop>
  <HeadingPairs>
    <vt:vector size="4" baseType="variant">
      <vt:variant>
        <vt:lpstr>Theme</vt:lpstr>
      </vt:variant>
      <vt:variant>
        <vt:i4>1</vt:i4>
      </vt:variant>
      <vt:variant>
        <vt:lpstr>Slide Titles</vt:lpstr>
      </vt:variant>
      <vt:variant>
        <vt:i4>94</vt:i4>
      </vt:variant>
    </vt:vector>
  </HeadingPairs>
  <TitlesOfParts>
    <vt:vector size="95" baseType="lpstr">
      <vt:lpstr>CCNA</vt:lpstr>
      <vt:lpstr>Fiber Optic Cable Installation Outdoors</vt:lpstr>
      <vt:lpstr>Objectives</vt:lpstr>
      <vt:lpstr>Installation Outdoors</vt:lpstr>
      <vt:lpstr>Cut and Replace</vt:lpstr>
      <vt:lpstr>Cut and Replace</vt:lpstr>
      <vt:lpstr>Cut and Replace</vt:lpstr>
      <vt:lpstr>Trenching Machine</vt:lpstr>
      <vt:lpstr>Trenching Walk-Behind Units and Compact Utility Equipment</vt:lpstr>
      <vt:lpstr>Trenching Ride-On Units</vt:lpstr>
      <vt:lpstr>Vibratory Plowing Walk-Behind, Ride-On, and Compact Utility Equipment</vt:lpstr>
      <vt:lpstr>Microtrenching</vt:lpstr>
      <vt:lpstr>Soft Excavation  (HydroVac)</vt:lpstr>
      <vt:lpstr>Backhoe</vt:lpstr>
      <vt:lpstr>Specialized Plow</vt:lpstr>
      <vt:lpstr>Specialized Plow</vt:lpstr>
      <vt:lpstr>Specialized Plow</vt:lpstr>
      <vt:lpstr>Cut and Replace</vt:lpstr>
      <vt:lpstr>Cut and Replace</vt:lpstr>
      <vt:lpstr>Cut and Replace</vt:lpstr>
      <vt:lpstr>Cut and Replace</vt:lpstr>
      <vt:lpstr>Cut and Replace</vt:lpstr>
      <vt:lpstr>Cut and Replace</vt:lpstr>
      <vt:lpstr>Directional Boring</vt:lpstr>
      <vt:lpstr>Directional Boring</vt:lpstr>
      <vt:lpstr>Directional Boring</vt:lpstr>
      <vt:lpstr>Directional Boring</vt:lpstr>
      <vt:lpstr>Directional Boring</vt:lpstr>
      <vt:lpstr>Directional Boring Example</vt:lpstr>
      <vt:lpstr>Directional Boring</vt:lpstr>
      <vt:lpstr>Horizontal Directional  Drilling</vt:lpstr>
      <vt:lpstr>Stitch Boring</vt:lpstr>
      <vt:lpstr>Unguided  Boring</vt:lpstr>
      <vt:lpstr>Cable in Ground</vt:lpstr>
      <vt:lpstr>Tubes in Conduit</vt:lpstr>
      <vt:lpstr>Tubes in Conduit</vt:lpstr>
      <vt:lpstr>Service Loops</vt:lpstr>
      <vt:lpstr>Service Loops</vt:lpstr>
      <vt:lpstr>Thermal Expansion</vt:lpstr>
      <vt:lpstr>Thermal Expansion</vt:lpstr>
      <vt:lpstr>Armored Cable</vt:lpstr>
      <vt:lpstr>Armored Cable</vt:lpstr>
      <vt:lpstr>Armored Cable</vt:lpstr>
      <vt:lpstr>Outdoor Installation Cost</vt:lpstr>
      <vt:lpstr>Outdoor Installation Cost</vt:lpstr>
      <vt:lpstr>Outdoor Installation Costs</vt:lpstr>
      <vt:lpstr>Right of Way Issues</vt:lpstr>
      <vt:lpstr>Right of Way Issues</vt:lpstr>
      <vt:lpstr>Right of Way Issues</vt:lpstr>
      <vt:lpstr>Right of Way Issues</vt:lpstr>
      <vt:lpstr>Right of Way</vt:lpstr>
      <vt:lpstr>Right of Way</vt:lpstr>
      <vt:lpstr>Right of Way</vt:lpstr>
      <vt:lpstr>Right of Way</vt:lpstr>
      <vt:lpstr>Right of Way</vt:lpstr>
      <vt:lpstr>Right of Way</vt:lpstr>
      <vt:lpstr>Right of Way</vt:lpstr>
      <vt:lpstr>Right of Way</vt:lpstr>
      <vt:lpstr>Right of Way</vt:lpstr>
      <vt:lpstr>Aerial Cables</vt:lpstr>
      <vt:lpstr>Aerial Cables</vt:lpstr>
      <vt:lpstr>Aerial Cables</vt:lpstr>
      <vt:lpstr>Aerial Cables</vt:lpstr>
      <vt:lpstr>Aerial Cables</vt:lpstr>
      <vt:lpstr>Aerial Cables</vt:lpstr>
      <vt:lpstr>Aerial Cables</vt:lpstr>
      <vt:lpstr>Aerial Cables</vt:lpstr>
      <vt:lpstr>Aerial Cables</vt:lpstr>
      <vt:lpstr>Aerial Cables</vt:lpstr>
      <vt:lpstr>Aerial Cables</vt:lpstr>
      <vt:lpstr>Aerial Cables</vt:lpstr>
      <vt:lpstr>Aerial Cables</vt:lpstr>
      <vt:lpstr>Aerial Cables</vt:lpstr>
      <vt:lpstr>Aerial Cables on Poles</vt:lpstr>
      <vt:lpstr>Aerial Cables on Poles</vt:lpstr>
      <vt:lpstr>Aerial Cable</vt:lpstr>
      <vt:lpstr>Aerial Cable</vt:lpstr>
      <vt:lpstr>Aerial Installation</vt:lpstr>
      <vt:lpstr>New Outdoor Methods</vt:lpstr>
      <vt:lpstr>New Outdoor Methods</vt:lpstr>
      <vt:lpstr>Old John Version</vt:lpstr>
      <vt:lpstr>New iLoo Version</vt:lpstr>
      <vt:lpstr>New iLoo Version</vt:lpstr>
      <vt:lpstr>Sewer Robots</vt:lpstr>
      <vt:lpstr>Sewer Robots</vt:lpstr>
      <vt:lpstr>Sewer Robots</vt:lpstr>
      <vt:lpstr>Sewer Robots</vt:lpstr>
      <vt:lpstr>New Outdoor Methods</vt:lpstr>
      <vt:lpstr>New Outdoor Methods</vt:lpstr>
      <vt:lpstr>MCS Road</vt:lpstr>
      <vt:lpstr>Lab</vt:lpstr>
      <vt:lpstr>Sources</vt:lpstr>
      <vt:lpstr>For More Information</vt:lpstr>
      <vt:lpstr>For More Information</vt:lpstr>
      <vt:lpstr>For More Information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Fiber Optic Cable Installation Outdoors</dc:title>
  <dc:creator>Kenneth M. Chipps Ph.D.</dc:creator>
  <cp:lastModifiedBy>Kenneth M. Chipps Ph.D.</cp:lastModifiedBy>
  <cp:revision>265</cp:revision>
  <dcterms:created xsi:type="dcterms:W3CDTF">2000-09-27T16:26:34Z</dcterms:created>
  <dcterms:modified xsi:type="dcterms:W3CDTF">2014-08-01T03:21:41Z</dcterms:modified>
</cp:coreProperties>
</file>