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74"/>
  </p:notesMasterIdLst>
  <p:handoutMasterIdLst>
    <p:handoutMasterId r:id="rId75"/>
  </p:handoutMasterIdLst>
  <p:sldIdLst>
    <p:sldId id="398" r:id="rId2"/>
    <p:sldId id="951" r:id="rId3"/>
    <p:sldId id="662" r:id="rId4"/>
    <p:sldId id="638" r:id="rId5"/>
    <p:sldId id="640" r:id="rId6"/>
    <p:sldId id="642" r:id="rId7"/>
    <p:sldId id="644" r:id="rId8"/>
    <p:sldId id="668" r:id="rId9"/>
    <p:sldId id="670" r:id="rId10"/>
    <p:sldId id="675" r:id="rId11"/>
    <p:sldId id="650" r:id="rId12"/>
    <p:sldId id="651" r:id="rId13"/>
    <p:sldId id="652" r:id="rId14"/>
    <p:sldId id="653" r:id="rId15"/>
    <p:sldId id="654" r:id="rId16"/>
    <p:sldId id="677" r:id="rId17"/>
    <p:sldId id="898" r:id="rId18"/>
    <p:sldId id="580" r:id="rId19"/>
    <p:sldId id="676" r:id="rId20"/>
    <p:sldId id="936" r:id="rId21"/>
    <p:sldId id="939" r:id="rId22"/>
    <p:sldId id="949" r:id="rId23"/>
    <p:sldId id="941" r:id="rId24"/>
    <p:sldId id="940" r:id="rId25"/>
    <p:sldId id="587" r:id="rId26"/>
    <p:sldId id="588" r:id="rId27"/>
    <p:sldId id="591" r:id="rId28"/>
    <p:sldId id="592" r:id="rId29"/>
    <p:sldId id="593" r:id="rId30"/>
    <p:sldId id="594" r:id="rId31"/>
    <p:sldId id="595" r:id="rId32"/>
    <p:sldId id="950" r:id="rId33"/>
    <p:sldId id="785" r:id="rId34"/>
    <p:sldId id="768" r:id="rId35"/>
    <p:sldId id="769" r:id="rId36"/>
    <p:sldId id="770" r:id="rId37"/>
    <p:sldId id="771" r:id="rId38"/>
    <p:sldId id="772" r:id="rId39"/>
    <p:sldId id="773" r:id="rId40"/>
    <p:sldId id="774" r:id="rId41"/>
    <p:sldId id="775" r:id="rId42"/>
    <p:sldId id="776" r:id="rId43"/>
    <p:sldId id="777" r:id="rId44"/>
    <p:sldId id="778" r:id="rId45"/>
    <p:sldId id="779" r:id="rId46"/>
    <p:sldId id="781" r:id="rId47"/>
    <p:sldId id="782" r:id="rId48"/>
    <p:sldId id="783" r:id="rId49"/>
    <p:sldId id="766" r:id="rId50"/>
    <p:sldId id="616" r:id="rId51"/>
    <p:sldId id="617" r:id="rId52"/>
    <p:sldId id="623" r:id="rId53"/>
    <p:sldId id="624" r:id="rId54"/>
    <p:sldId id="625" r:id="rId55"/>
    <p:sldId id="626" r:id="rId56"/>
    <p:sldId id="635" r:id="rId57"/>
    <p:sldId id="952" r:id="rId58"/>
    <p:sldId id="953" r:id="rId59"/>
    <p:sldId id="958" r:id="rId60"/>
    <p:sldId id="954" r:id="rId61"/>
    <p:sldId id="959" r:id="rId62"/>
    <p:sldId id="955" r:id="rId63"/>
    <p:sldId id="956" r:id="rId64"/>
    <p:sldId id="957" r:id="rId65"/>
    <p:sldId id="960" r:id="rId66"/>
    <p:sldId id="961" r:id="rId67"/>
    <p:sldId id="963" r:id="rId68"/>
    <p:sldId id="962" r:id="rId69"/>
    <p:sldId id="964" r:id="rId70"/>
    <p:sldId id="965" r:id="rId71"/>
    <p:sldId id="966" r:id="rId72"/>
    <p:sldId id="764" r:id="rId73"/>
  </p:sldIdLst>
  <p:sldSz cx="9144000" cy="6858000" type="screen4x3"/>
  <p:notesSz cx="6858000" cy="91170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D1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354" autoAdjust="0"/>
  </p:normalViewPr>
  <p:slideViewPr>
    <p:cSldViewPr>
      <p:cViewPr varScale="1">
        <p:scale>
          <a:sx n="52" d="100"/>
          <a:sy n="52" d="100"/>
        </p:scale>
        <p:origin x="-948" y="-102"/>
      </p:cViewPr>
      <p:guideLst>
        <p:guide orient="horz" pos="12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99331"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99332" name="Rectangle 4"/>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99333" name="Rectangle 5"/>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FDFE728-C483-4387-9497-04961F0E9498}" type="slidenum">
              <a:rPr lang="en-US"/>
              <a:pPr>
                <a:defRPr/>
              </a:pPr>
              <a:t>‹#›</a:t>
            </a:fld>
            <a:endParaRPr lang="en-US" dirty="0"/>
          </a:p>
        </p:txBody>
      </p:sp>
    </p:spTree>
    <p:extLst>
      <p:ext uri="{BB962C8B-B14F-4D97-AF65-F5344CB8AC3E}">
        <p14:creationId xmlns:p14="http://schemas.microsoft.com/office/powerpoint/2010/main" val="2387350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93187" name="Rectangle 3"/>
          <p:cNvSpPr>
            <a:spLocks noGrp="1" noChangeArrowheads="1"/>
          </p:cNvSpPr>
          <p:nvPr>
            <p:ph type="dt"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92516"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p:spPr>
      </p:sp>
      <p:sp>
        <p:nvSpPr>
          <p:cNvPr id="93189" name="Rectangle 5"/>
          <p:cNvSpPr>
            <a:spLocks noGrp="1" noChangeArrowheads="1"/>
          </p:cNvSpPr>
          <p:nvPr>
            <p:ph type="body" sz="quarter" idx="3"/>
          </p:nvPr>
        </p:nvSpPr>
        <p:spPr bwMode="auto">
          <a:xfrm>
            <a:off x="685800" y="4330700"/>
            <a:ext cx="54864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3190" name="Rectangle 6"/>
          <p:cNvSpPr>
            <a:spLocks noGrp="1" noChangeArrowheads="1"/>
          </p:cNvSpPr>
          <p:nvPr>
            <p:ph type="ftr" sz="quarter" idx="4"/>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93191" name="Rectangle 7"/>
          <p:cNvSpPr>
            <a:spLocks noGrp="1" noChangeArrowheads="1"/>
          </p:cNvSpPr>
          <p:nvPr>
            <p:ph type="sldNum" sz="quarter" idx="5"/>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7B1C7E-DBAD-45DD-B406-E29BF0307E19}" type="slidenum">
              <a:rPr lang="en-US"/>
              <a:pPr>
                <a:defRPr/>
              </a:pPr>
              <a:t>‹#›</a:t>
            </a:fld>
            <a:endParaRPr lang="en-US" dirty="0"/>
          </a:p>
        </p:txBody>
      </p:sp>
    </p:spTree>
    <p:extLst>
      <p:ext uri="{BB962C8B-B14F-4D97-AF65-F5344CB8AC3E}">
        <p14:creationId xmlns:p14="http://schemas.microsoft.com/office/powerpoint/2010/main" val="4614145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787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078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2667000" y="6245225"/>
            <a:ext cx="3810000" cy="476250"/>
          </a:xfrm>
        </p:spPr>
        <p:txBody>
          <a:bodyPr/>
          <a:lstStyle>
            <a:lvl1pPr>
              <a:defRPr sz="1400"/>
            </a:lvl1pPr>
          </a:lstStyle>
          <a:p>
            <a:pPr>
              <a:defRPr/>
            </a:pPr>
            <a:r>
              <a:rPr lang="en-US" dirty="0" smtClean="0"/>
              <a:t>Copyright 2009-2011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0E88EA39-1B3B-4C5C-B05B-D269AA75861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2009-2011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A521F0-32A6-419E-AC73-ED8FB166B37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2009-2011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07ACF83-4C7F-45FB-AA5E-CE1D19D2F1A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2009-2011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7F095B-283A-421B-AA33-53076C7F6C0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2009-2011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2AD0D46-EBAF-4600-A8D5-388133A7F09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2009-2011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D2123AE-7AAD-4829-A8F3-F8AAB4D20D2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2009-2011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64AF2E2-3F4D-4F08-B49E-A0F9E130903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2009-2011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E5D3F9C-3BD7-481F-9359-AD04545C5F0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Copyright 2009-2011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CDEAFB3-644E-495C-A61B-7F37FDABF7D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Copyright 2009-2011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2A1AF11-2CDF-4736-AEAD-02D43B3570A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Copyright 2009-2011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F909831-9471-429A-B79E-132372EA298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2009-2011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ADEBC31-E3F1-49CB-BEB6-B2B1002DFC2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2009-2011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3AEE629-5EFC-4EFB-8D1C-C20E5B416F4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20685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dirty="0" smtClean="0"/>
              <a:t>Copyright 2009-2011 Kenneth M. Chipps Ph.D. www.chipps.com</a:t>
            </a:r>
            <a:endParaRPr lang="en-US" dirty="0"/>
          </a:p>
        </p:txBody>
      </p:sp>
      <p:sp>
        <p:nvSpPr>
          <p:cNvPr id="20685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906F281-16BB-4C79-A68D-25D179EB20D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Excel_97-2003_Worksheet1.xls"/></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xfrm>
            <a:off x="2667000" y="6245225"/>
            <a:ext cx="4038600" cy="476250"/>
          </a:xfrm>
          <a:noFill/>
        </p:spPr>
        <p:txBody>
          <a:bodyPr/>
          <a:lstStyle/>
          <a:p>
            <a:r>
              <a:rPr lang="en-US" dirty="0" smtClean="0"/>
              <a:t>Copyright 2009-2011 Kenneth M. Chipps Ph.D. www.chipps.com</a:t>
            </a:r>
          </a:p>
        </p:txBody>
      </p:sp>
      <p:sp>
        <p:nvSpPr>
          <p:cNvPr id="3075" name="Rectangle 2"/>
          <p:cNvSpPr>
            <a:spLocks noChangeArrowheads="1"/>
          </p:cNvSpPr>
          <p:nvPr/>
        </p:nvSpPr>
        <p:spPr bwMode="auto">
          <a:xfrm>
            <a:off x="1371600" y="3886200"/>
            <a:ext cx="6400800" cy="1752600"/>
          </a:xfrm>
          <a:prstGeom prst="rect">
            <a:avLst/>
          </a:prstGeom>
          <a:noFill/>
          <a:ln w="9525">
            <a:noFill/>
            <a:miter lim="800000"/>
            <a:headEnd/>
            <a:tailEnd/>
          </a:ln>
        </p:spPr>
        <p:txBody>
          <a:bodyPr/>
          <a:lstStyle/>
          <a:p>
            <a:pPr marL="342900" indent="-342900" algn="ctr">
              <a:spcBef>
                <a:spcPct val="20000"/>
              </a:spcBef>
            </a:pPr>
            <a:endParaRPr lang="en-US" altLang="en-US" sz="3200" dirty="0"/>
          </a:p>
        </p:txBody>
      </p:sp>
      <p:sp>
        <p:nvSpPr>
          <p:cNvPr id="3076" name="Rectangle 3"/>
          <p:cNvSpPr>
            <a:spLocks noGrp="1" noChangeArrowheads="1"/>
          </p:cNvSpPr>
          <p:nvPr>
            <p:ph type="ctrTitle"/>
          </p:nvPr>
        </p:nvSpPr>
        <p:spPr/>
        <p:txBody>
          <a:bodyPr/>
          <a:lstStyle/>
          <a:p>
            <a:pPr eaLnBrk="1" hangingPunct="1"/>
            <a:r>
              <a:rPr lang="en-US" altLang="en-US" dirty="0" smtClean="0"/>
              <a:t>FLSM</a:t>
            </a:r>
            <a:br>
              <a:rPr lang="en-US" altLang="en-US" dirty="0" smtClean="0"/>
            </a:br>
            <a:r>
              <a:rPr lang="en-US" altLang="en-US" dirty="0" smtClean="0"/>
              <a:t> </a:t>
            </a:r>
            <a:r>
              <a:rPr lang="en-US" sz="2400" dirty="0" smtClean="0"/>
              <a:t>Last </a:t>
            </a:r>
            <a:r>
              <a:rPr lang="en-US" sz="2400" smtClean="0"/>
              <a:t>Update </a:t>
            </a:r>
            <a:r>
              <a:rPr lang="en-US" sz="2400" smtClean="0"/>
              <a:t>2012.09.29</a:t>
            </a:r>
            <a:r>
              <a:rPr lang="en-US" sz="2400" smtClean="0"/>
              <a:t/>
            </a:r>
            <a:br>
              <a:rPr lang="en-US" sz="2400" smtClean="0"/>
            </a:br>
            <a:r>
              <a:rPr lang="en-US" sz="2400" smtClean="0"/>
              <a:t>1.4.0</a:t>
            </a:r>
            <a:endParaRPr lang="en-US" sz="2400" dirty="0" smtClean="0"/>
          </a:p>
        </p:txBody>
      </p:sp>
      <p:sp>
        <p:nvSpPr>
          <p:cNvPr id="3077" name="Slide Number Placeholder 5"/>
          <p:cNvSpPr>
            <a:spLocks noGrp="1"/>
          </p:cNvSpPr>
          <p:nvPr>
            <p:ph type="sldNum" sz="quarter" idx="12"/>
          </p:nvPr>
        </p:nvSpPr>
        <p:spPr>
          <a:noFill/>
        </p:spPr>
        <p:txBody>
          <a:bodyPr/>
          <a:lstStyle/>
          <a:p>
            <a:fld id="{E397900C-BBB1-464E-A613-582170958087}" type="slidenum">
              <a:rPr lang="en-US" smtClean="0"/>
              <a:pPr/>
              <a:t>1</a:t>
            </a:fld>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Binary</a:t>
            </a:r>
            <a:r>
              <a:rPr lang="en-US" baseline="0" dirty="0" smtClean="0"/>
              <a:t> Bit Positions</a:t>
            </a:r>
            <a:endParaRPr lang="en-US" dirty="0" smtClean="0"/>
          </a:p>
        </p:txBody>
      </p:sp>
      <p:sp>
        <p:nvSpPr>
          <p:cNvPr id="33795" name="Rectangle 3"/>
          <p:cNvSpPr>
            <a:spLocks noGrp="1" noChangeArrowheads="1"/>
          </p:cNvSpPr>
          <p:nvPr>
            <p:ph type="body" sz="half" idx="1"/>
          </p:nvPr>
        </p:nvSpPr>
        <p:spPr>
          <a:xfrm>
            <a:off x="457200" y="1600200"/>
            <a:ext cx="8153400" cy="4525963"/>
          </a:xfrm>
        </p:spPr>
        <p:txBody>
          <a:bodyPr/>
          <a:lstStyle/>
          <a:p>
            <a:pPr eaLnBrk="1" hangingPunct="1"/>
            <a:r>
              <a:rPr lang="en-US" sz="2800" dirty="0" smtClean="0"/>
              <a:t>Each</a:t>
            </a:r>
            <a:r>
              <a:rPr lang="en-US" sz="2800" baseline="0" dirty="0" smtClean="0"/>
              <a:t> of these bit positions has a value</a:t>
            </a:r>
            <a:endParaRPr lang="en-US" sz="2800" dirty="0" smtClean="0"/>
          </a:p>
          <a:p>
            <a:pPr eaLnBrk="1" hangingPunct="1">
              <a:buNone/>
            </a:pPr>
            <a:endParaRPr lang="en-US" sz="2800" dirty="0" smtClean="0"/>
          </a:p>
        </p:txBody>
      </p:sp>
      <p:graphicFrame>
        <p:nvGraphicFramePr>
          <p:cNvPr id="99426" name="Group 98"/>
          <p:cNvGraphicFramePr>
            <a:graphicFrameLocks noGrp="1"/>
          </p:cNvGraphicFramePr>
          <p:nvPr>
            <p:ph sz="half" idx="2"/>
          </p:nvPr>
        </p:nvGraphicFramePr>
        <p:xfrm>
          <a:off x="914400" y="2286000"/>
          <a:ext cx="7326314" cy="1174750"/>
        </p:xfrm>
        <a:graphic>
          <a:graphicData uri="http://schemas.openxmlformats.org/drawingml/2006/table">
            <a:tbl>
              <a:tblPr/>
              <a:tblGrid>
                <a:gridCol w="2024063"/>
                <a:gridCol w="839788"/>
                <a:gridCol w="685800"/>
                <a:gridCol w="609600"/>
                <a:gridCol w="685800"/>
                <a:gridCol w="609600"/>
                <a:gridCol w="609600"/>
                <a:gridCol w="685800"/>
                <a:gridCol w="576263"/>
              </a:tblGrid>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Bit Position</a:t>
                      </a:r>
                    </a:p>
                  </a:txBody>
                  <a:tcPr marL="73025" marR="73025" marT="36512" marB="36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73025" marR="73025" marT="36512" marB="36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Value</a:t>
                      </a:r>
                    </a:p>
                  </a:txBody>
                  <a:tcPr marL="73025" marR="73025" marT="36512" marB="36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128</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64</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32</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16</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73025" marR="73025" marT="36512" marB="36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18" name="Footer Placeholder 5"/>
          <p:cNvSpPr>
            <a:spLocks noGrp="1"/>
          </p:cNvSpPr>
          <p:nvPr>
            <p:ph type="ftr" sz="quarter" idx="11"/>
          </p:nvPr>
        </p:nvSpPr>
        <p:spPr>
          <a:noFill/>
        </p:spPr>
        <p:txBody>
          <a:bodyPr/>
          <a:lstStyle/>
          <a:p>
            <a:r>
              <a:rPr lang="en-US" dirty="0" smtClean="0"/>
              <a:t>Copyright 2009-2011 Kenneth M. Chipps Ph.D. www.chipps.com</a:t>
            </a:r>
          </a:p>
        </p:txBody>
      </p:sp>
      <p:sp>
        <p:nvSpPr>
          <p:cNvPr id="33819" name="Slide Number Placeholder 5"/>
          <p:cNvSpPr>
            <a:spLocks noGrp="1"/>
          </p:cNvSpPr>
          <p:nvPr>
            <p:ph type="sldNum" sz="quarter" idx="12"/>
          </p:nvPr>
        </p:nvSpPr>
        <p:spPr>
          <a:noFill/>
        </p:spPr>
        <p:txBody>
          <a:bodyPr/>
          <a:lstStyle/>
          <a:p>
            <a:fld id="{A0F0C1DB-0FCE-48BE-A718-D51D517C9824}" type="slidenum">
              <a:rPr lang="en-US" smtClean="0"/>
              <a:pPr/>
              <a:t>10</a:t>
            </a:fld>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Conversion of Decimal to Binary</a:t>
            </a:r>
          </a:p>
        </p:txBody>
      </p:sp>
      <p:sp>
        <p:nvSpPr>
          <p:cNvPr id="37891" name="Rectangle 3"/>
          <p:cNvSpPr>
            <a:spLocks noGrp="1" noChangeArrowheads="1"/>
          </p:cNvSpPr>
          <p:nvPr>
            <p:ph idx="1"/>
          </p:nvPr>
        </p:nvSpPr>
        <p:spPr/>
        <p:txBody>
          <a:bodyPr/>
          <a:lstStyle/>
          <a:p>
            <a:pPr eaLnBrk="1" hangingPunct="1"/>
            <a:r>
              <a:rPr lang="en-US" dirty="0" smtClean="0"/>
              <a:t>To</a:t>
            </a:r>
            <a:r>
              <a:rPr lang="en-US" baseline="0" dirty="0" smtClean="0"/>
              <a:t> convert a decimal to a binary number u</a:t>
            </a:r>
            <a:r>
              <a:rPr lang="en-US" dirty="0" smtClean="0"/>
              <a:t>se the bit position values to find the binary number that equals the decimal number</a:t>
            </a:r>
          </a:p>
          <a:p>
            <a:pPr eaLnBrk="1" hangingPunct="1"/>
            <a:r>
              <a:rPr lang="en-US" dirty="0" smtClean="0"/>
              <a:t>For example</a:t>
            </a:r>
          </a:p>
        </p:txBody>
      </p:sp>
      <p:sp>
        <p:nvSpPr>
          <p:cNvPr id="37892" name="Footer Placeholder 4"/>
          <p:cNvSpPr>
            <a:spLocks noGrp="1"/>
          </p:cNvSpPr>
          <p:nvPr>
            <p:ph type="ftr" sz="quarter" idx="11"/>
          </p:nvPr>
        </p:nvSpPr>
        <p:spPr>
          <a:noFill/>
        </p:spPr>
        <p:txBody>
          <a:bodyPr/>
          <a:lstStyle/>
          <a:p>
            <a:r>
              <a:rPr lang="en-US" dirty="0" smtClean="0"/>
              <a:t>Copyright 2009-2011 Kenneth M. Chipps Ph.D. www.chipps.com</a:t>
            </a:r>
          </a:p>
        </p:txBody>
      </p:sp>
      <p:sp>
        <p:nvSpPr>
          <p:cNvPr id="37893" name="Slide Number Placeholder 4"/>
          <p:cNvSpPr>
            <a:spLocks noGrp="1"/>
          </p:cNvSpPr>
          <p:nvPr>
            <p:ph type="sldNum" sz="quarter" idx="12"/>
          </p:nvPr>
        </p:nvSpPr>
        <p:spPr>
          <a:noFill/>
        </p:spPr>
        <p:txBody>
          <a:bodyPr/>
          <a:lstStyle/>
          <a:p>
            <a:fld id="{0DE9CEAF-3067-4245-9CB8-BCA4DF609817}" type="slidenum">
              <a:rPr lang="en-US" smtClean="0"/>
              <a:pPr/>
              <a:t>11</a:t>
            </a:fld>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Conversion of Decimal to Binary</a:t>
            </a:r>
          </a:p>
        </p:txBody>
      </p:sp>
      <p:sp>
        <p:nvSpPr>
          <p:cNvPr id="38915" name="Rectangle 3"/>
          <p:cNvSpPr>
            <a:spLocks noGrp="1" noChangeArrowheads="1"/>
          </p:cNvSpPr>
          <p:nvPr>
            <p:ph idx="1"/>
          </p:nvPr>
        </p:nvSpPr>
        <p:spPr/>
        <p:txBody>
          <a:bodyPr/>
          <a:lstStyle/>
          <a:p>
            <a:pPr eaLnBrk="1" hangingPunct="1"/>
            <a:r>
              <a:rPr lang="en-US" dirty="0" smtClean="0"/>
              <a:t>To convert 168 into</a:t>
            </a:r>
            <a:r>
              <a:rPr lang="en-US" baseline="0" dirty="0" smtClean="0"/>
              <a:t> binary</a:t>
            </a:r>
            <a:endParaRPr lang="en-US" dirty="0" smtClean="0"/>
          </a:p>
          <a:p>
            <a:pPr lvl="1" eaLnBrk="1" hangingPunct="1"/>
            <a:r>
              <a:rPr lang="en-US" dirty="0" smtClean="0"/>
              <a:t>Moving from left to right, if the value for the bit position is less than or equal to the decimal number assign a 1 to that bit position in the binary number</a:t>
            </a:r>
          </a:p>
          <a:p>
            <a:pPr lvl="1" eaLnBrk="1" hangingPunct="1"/>
            <a:r>
              <a:rPr lang="en-US" dirty="0" smtClean="0"/>
              <a:t>If it does not, then assign a 0</a:t>
            </a:r>
          </a:p>
          <a:p>
            <a:pPr lvl="1" eaLnBrk="1" hangingPunct="1"/>
            <a:r>
              <a:rPr lang="en-US" dirty="0" smtClean="0"/>
              <a:t>Then subtract that bit position</a:t>
            </a:r>
            <a:r>
              <a:rPr lang="en-US" baseline="0" dirty="0" smtClean="0"/>
              <a:t> value from the remainder</a:t>
            </a:r>
          </a:p>
          <a:p>
            <a:pPr lvl="1" eaLnBrk="1" hangingPunct="1"/>
            <a:r>
              <a:rPr lang="en-US" baseline="0" dirty="0" smtClean="0"/>
              <a:t>Go to the next bit position and do the same thing</a:t>
            </a:r>
            <a:endParaRPr lang="en-US" dirty="0" smtClean="0"/>
          </a:p>
        </p:txBody>
      </p:sp>
      <p:sp>
        <p:nvSpPr>
          <p:cNvPr id="38916" name="Footer Placeholder 4"/>
          <p:cNvSpPr>
            <a:spLocks noGrp="1"/>
          </p:cNvSpPr>
          <p:nvPr>
            <p:ph type="ftr" sz="quarter" idx="11"/>
          </p:nvPr>
        </p:nvSpPr>
        <p:spPr>
          <a:noFill/>
        </p:spPr>
        <p:txBody>
          <a:bodyPr/>
          <a:lstStyle/>
          <a:p>
            <a:r>
              <a:rPr lang="en-US" dirty="0" smtClean="0"/>
              <a:t>Copyright 2009-2011 Kenneth M. Chipps Ph.D. www.chipps.com</a:t>
            </a:r>
          </a:p>
        </p:txBody>
      </p:sp>
      <p:sp>
        <p:nvSpPr>
          <p:cNvPr id="38917" name="Slide Number Placeholder 4"/>
          <p:cNvSpPr>
            <a:spLocks noGrp="1"/>
          </p:cNvSpPr>
          <p:nvPr>
            <p:ph type="sldNum" sz="quarter" idx="12"/>
          </p:nvPr>
        </p:nvSpPr>
        <p:spPr>
          <a:noFill/>
        </p:spPr>
        <p:txBody>
          <a:bodyPr/>
          <a:lstStyle/>
          <a:p>
            <a:fld id="{F5D12929-9FFC-4977-89EC-93DD3530A495}" type="slidenum">
              <a:rPr lang="en-US" smtClean="0"/>
              <a:pPr/>
              <a:t>12</a:t>
            </a:fld>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Conversion of Decimal to Binary</a:t>
            </a:r>
          </a:p>
        </p:txBody>
      </p:sp>
      <p:graphicFrame>
        <p:nvGraphicFramePr>
          <p:cNvPr id="112691" name="Group 51"/>
          <p:cNvGraphicFramePr>
            <a:graphicFrameLocks noGrp="1"/>
          </p:cNvGraphicFramePr>
          <p:nvPr>
            <p:ph type="tbl" idx="1"/>
          </p:nvPr>
        </p:nvGraphicFramePr>
        <p:xfrm>
          <a:off x="457200" y="1828800"/>
          <a:ext cx="8229600" cy="2901951"/>
        </p:xfrm>
        <a:graphic>
          <a:graphicData uri="http://schemas.openxmlformats.org/drawingml/2006/table">
            <a:tbl>
              <a:tblPr/>
              <a:tblGrid>
                <a:gridCol w="1028700"/>
                <a:gridCol w="1028700"/>
                <a:gridCol w="1028700"/>
                <a:gridCol w="1028700"/>
                <a:gridCol w="1028700"/>
                <a:gridCol w="1028700"/>
                <a:gridCol w="1028700"/>
                <a:gridCol w="1028700"/>
              </a:tblGrid>
              <a:tr h="968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L="73025" marR="73025" marT="36512" marB="36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73025" marR="73025" marT="36512" marB="36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6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128</a:t>
                      </a:r>
                    </a:p>
                  </a:txBody>
                  <a:tcPr marL="73025" marR="73025" marT="36512" marB="36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64</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32</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16</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73025" marR="73025" marT="36512" marB="36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6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73025" marR="73025" marT="36512" marB="36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L="73025" marR="73025" marT="36512" marB="36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77" name="Footer Placeholder 4"/>
          <p:cNvSpPr>
            <a:spLocks noGrp="1"/>
          </p:cNvSpPr>
          <p:nvPr>
            <p:ph type="ftr" sz="quarter" idx="11"/>
          </p:nvPr>
        </p:nvSpPr>
        <p:spPr>
          <a:noFill/>
        </p:spPr>
        <p:txBody>
          <a:bodyPr/>
          <a:lstStyle/>
          <a:p>
            <a:r>
              <a:rPr lang="en-US" dirty="0" smtClean="0"/>
              <a:t>Copyright 2009-2011 Kenneth M. Chipps Ph.D. www.chipps.com</a:t>
            </a:r>
          </a:p>
        </p:txBody>
      </p:sp>
      <p:sp>
        <p:nvSpPr>
          <p:cNvPr id="39978" name="Rectangle 52"/>
          <p:cNvSpPr>
            <a:spLocks noGrp="1" noChangeArrowheads="1"/>
          </p:cNvSpPr>
          <p:nvPr>
            <p:ph type="body" idx="4294967295"/>
          </p:nvPr>
        </p:nvSpPr>
        <p:spPr>
          <a:xfrm>
            <a:off x="0" y="1752600"/>
            <a:ext cx="8229600" cy="4525963"/>
          </a:xfrm>
        </p:spPr>
        <p:txBody>
          <a:bodyPr/>
          <a:lstStyle/>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buFontTx/>
              <a:buNone/>
            </a:pPr>
            <a:r>
              <a:rPr lang="en-US" dirty="0" smtClean="0"/>
              <a:t>Add the numbers where 1s are together</a:t>
            </a:r>
          </a:p>
          <a:p>
            <a:pPr eaLnBrk="1" hangingPunct="1">
              <a:lnSpc>
                <a:spcPct val="90000"/>
              </a:lnSpc>
              <a:buFontTx/>
              <a:buNone/>
            </a:pPr>
            <a:r>
              <a:rPr lang="en-US" dirty="0" smtClean="0"/>
              <a:t>The result should be the decimal number</a:t>
            </a:r>
          </a:p>
        </p:txBody>
      </p:sp>
      <p:sp>
        <p:nvSpPr>
          <p:cNvPr id="39979" name="Slide Number Placeholder 5"/>
          <p:cNvSpPr>
            <a:spLocks noGrp="1"/>
          </p:cNvSpPr>
          <p:nvPr>
            <p:ph type="sldNum" sz="quarter" idx="12"/>
          </p:nvPr>
        </p:nvSpPr>
        <p:spPr>
          <a:noFill/>
        </p:spPr>
        <p:txBody>
          <a:bodyPr/>
          <a:lstStyle/>
          <a:p>
            <a:fld id="{3844B4AA-9E55-44A6-AF4B-BE32B67457A5}" type="slidenum">
              <a:rPr lang="en-US" smtClean="0"/>
              <a:pPr/>
              <a:t>13</a:t>
            </a:fld>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t>Conversion of Binary to Decimal</a:t>
            </a:r>
          </a:p>
        </p:txBody>
      </p:sp>
      <p:sp>
        <p:nvSpPr>
          <p:cNvPr id="40963" name="Rectangle 3"/>
          <p:cNvSpPr>
            <a:spLocks noGrp="1" noChangeArrowheads="1"/>
          </p:cNvSpPr>
          <p:nvPr>
            <p:ph type="body" sz="half" idx="1"/>
          </p:nvPr>
        </p:nvSpPr>
        <p:spPr>
          <a:xfrm>
            <a:off x="457200" y="1600200"/>
            <a:ext cx="8229600" cy="4648200"/>
          </a:xfrm>
        </p:spPr>
        <p:txBody>
          <a:bodyPr/>
          <a:lstStyle/>
          <a:p>
            <a:pPr eaLnBrk="1" hangingPunct="1"/>
            <a:r>
              <a:rPr lang="en-US" dirty="0" smtClean="0"/>
              <a:t>To convert</a:t>
            </a:r>
            <a:r>
              <a:rPr lang="en-US" baseline="0" dirty="0" smtClean="0"/>
              <a:t> from binary to decimal do the reverse</a:t>
            </a:r>
            <a:endParaRPr lang="en-US" dirty="0" smtClean="0"/>
          </a:p>
          <a:p>
            <a:pPr eaLnBrk="1" hangingPunct="1"/>
            <a:r>
              <a:rPr lang="en-US" dirty="0" smtClean="0"/>
              <a:t>Add the decimal values of the binary position values where a 1 is used</a:t>
            </a:r>
          </a:p>
          <a:p>
            <a:pPr eaLnBrk="1" hangingPunct="1"/>
            <a:r>
              <a:rPr lang="en-US" dirty="0" smtClean="0"/>
              <a:t>For example</a:t>
            </a:r>
          </a:p>
          <a:p>
            <a:pPr lvl="1" eaLnBrk="1" hangingPunct="1">
              <a:buFontTx/>
              <a:buNone/>
            </a:pPr>
            <a:r>
              <a:rPr lang="en-US" dirty="0" smtClean="0"/>
              <a:t>10011011</a:t>
            </a:r>
          </a:p>
        </p:txBody>
      </p:sp>
      <p:graphicFrame>
        <p:nvGraphicFramePr>
          <p:cNvPr id="116784" name="Group 48"/>
          <p:cNvGraphicFramePr>
            <a:graphicFrameLocks noGrp="1"/>
          </p:cNvGraphicFramePr>
          <p:nvPr>
            <p:ph sz="half" idx="2"/>
          </p:nvPr>
        </p:nvGraphicFramePr>
        <p:xfrm>
          <a:off x="533400" y="4918075"/>
          <a:ext cx="8153400" cy="1254125"/>
        </p:xfrm>
        <a:graphic>
          <a:graphicData uri="http://schemas.openxmlformats.org/drawingml/2006/table">
            <a:tbl>
              <a:tblPr/>
              <a:tblGrid>
                <a:gridCol w="1019175"/>
                <a:gridCol w="962025"/>
                <a:gridCol w="1076325"/>
                <a:gridCol w="1019175"/>
                <a:gridCol w="1019175"/>
                <a:gridCol w="1019175"/>
                <a:gridCol w="1019175"/>
                <a:gridCol w="1019175"/>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8</a:t>
                      </a:r>
                    </a:p>
                  </a:txBody>
                  <a:tcPr marL="73025" marR="73025" marT="36512" marB="36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7</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6</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5</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a:t>
                      </a:r>
                    </a:p>
                  </a:txBody>
                  <a:tcPr marL="73025" marR="73025" marT="36512" marB="36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128</a:t>
                      </a:r>
                    </a:p>
                  </a:txBody>
                  <a:tcPr marL="73025" marR="73025" marT="36512" marB="36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64</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32</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16</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8</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a:t>
                      </a:r>
                    </a:p>
                  </a:txBody>
                  <a:tcPr marL="73025" marR="73025" marT="36512" marB="36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a:t>
                      </a:r>
                    </a:p>
                  </a:txBody>
                  <a:tcPr marL="73025" marR="73025" marT="36512" marB="36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a:t>
                      </a:r>
                    </a:p>
                  </a:txBody>
                  <a:tcPr marL="73025" marR="73025" marT="36512" marB="36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002" name="Footer Placeholder 5"/>
          <p:cNvSpPr>
            <a:spLocks noGrp="1"/>
          </p:cNvSpPr>
          <p:nvPr>
            <p:ph type="ftr" sz="quarter" idx="11"/>
          </p:nvPr>
        </p:nvSpPr>
        <p:spPr>
          <a:noFill/>
        </p:spPr>
        <p:txBody>
          <a:bodyPr/>
          <a:lstStyle/>
          <a:p>
            <a:r>
              <a:rPr lang="en-US" dirty="0" smtClean="0"/>
              <a:t>Copyright 2009-2011 Kenneth M. Chipps Ph.D. www.chipps.com</a:t>
            </a:r>
          </a:p>
        </p:txBody>
      </p:sp>
      <p:sp>
        <p:nvSpPr>
          <p:cNvPr id="41003" name="Slide Number Placeholder 5"/>
          <p:cNvSpPr>
            <a:spLocks noGrp="1"/>
          </p:cNvSpPr>
          <p:nvPr>
            <p:ph type="sldNum" sz="quarter" idx="12"/>
          </p:nvPr>
        </p:nvSpPr>
        <p:spPr>
          <a:noFill/>
        </p:spPr>
        <p:txBody>
          <a:bodyPr/>
          <a:lstStyle/>
          <a:p>
            <a:fld id="{BDC2B089-CBDB-42DE-9850-2D5646FBFBD0}" type="slidenum">
              <a:rPr lang="en-US" smtClean="0"/>
              <a:pPr/>
              <a:t>14</a:t>
            </a:fld>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Conversion of Binary to Decimal</a:t>
            </a:r>
          </a:p>
        </p:txBody>
      </p:sp>
      <p:sp>
        <p:nvSpPr>
          <p:cNvPr id="41987" name="Rectangle 3"/>
          <p:cNvSpPr>
            <a:spLocks noGrp="1" noChangeArrowheads="1"/>
          </p:cNvSpPr>
          <p:nvPr>
            <p:ph idx="1"/>
          </p:nvPr>
        </p:nvSpPr>
        <p:spPr/>
        <p:txBody>
          <a:bodyPr/>
          <a:lstStyle/>
          <a:p>
            <a:pPr eaLnBrk="1" hangingPunct="1"/>
            <a:r>
              <a:rPr lang="en-US" dirty="0" smtClean="0"/>
              <a:t>The result is</a:t>
            </a:r>
          </a:p>
          <a:p>
            <a:pPr lvl="1" eaLnBrk="1" hangingPunct="1"/>
            <a:r>
              <a:rPr lang="en-US" dirty="0" smtClean="0"/>
              <a:t>155</a:t>
            </a:r>
          </a:p>
        </p:txBody>
      </p:sp>
      <p:sp>
        <p:nvSpPr>
          <p:cNvPr id="41988" name="Footer Placeholder 4"/>
          <p:cNvSpPr>
            <a:spLocks noGrp="1"/>
          </p:cNvSpPr>
          <p:nvPr>
            <p:ph type="ftr" sz="quarter" idx="11"/>
          </p:nvPr>
        </p:nvSpPr>
        <p:spPr>
          <a:noFill/>
        </p:spPr>
        <p:txBody>
          <a:bodyPr/>
          <a:lstStyle/>
          <a:p>
            <a:r>
              <a:rPr lang="en-US" dirty="0" smtClean="0"/>
              <a:t>Copyright 2009-2011 Kenneth M. Chipps Ph.D. www.chipps.com</a:t>
            </a:r>
          </a:p>
        </p:txBody>
      </p:sp>
      <p:sp>
        <p:nvSpPr>
          <p:cNvPr id="41989" name="Slide Number Placeholder 4"/>
          <p:cNvSpPr>
            <a:spLocks noGrp="1"/>
          </p:cNvSpPr>
          <p:nvPr>
            <p:ph type="sldNum" sz="quarter" idx="12"/>
          </p:nvPr>
        </p:nvSpPr>
        <p:spPr>
          <a:noFill/>
        </p:spPr>
        <p:txBody>
          <a:bodyPr/>
          <a:lstStyle/>
          <a:p>
            <a:fld id="{C891020F-EB2F-4ABF-B536-EB19E1761D8F}" type="slidenum">
              <a:rPr lang="en-US" smtClean="0"/>
              <a:pPr/>
              <a:t>15</a:t>
            </a:fld>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of Binary to Decimal</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16</a:t>
            </a:fld>
            <a:endParaRPr lang="en-US" dirty="0"/>
          </a:p>
        </p:txBody>
      </p:sp>
      <p:pic>
        <p:nvPicPr>
          <p:cNvPr id="6" name="Picture 5"/>
          <p:cNvPicPr>
            <a:picLocks noChangeAspect="1" noChangeArrowheads="1"/>
          </p:cNvPicPr>
          <p:nvPr/>
        </p:nvPicPr>
        <p:blipFill>
          <a:blip r:embed="rId2" cstate="print"/>
          <a:srcRect/>
          <a:stretch>
            <a:fillRect/>
          </a:stretch>
        </p:blipFill>
        <p:spPr bwMode="auto">
          <a:xfrm>
            <a:off x="1602020" y="1600200"/>
            <a:ext cx="5941780" cy="45720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ANDing Binary Numbers</a:t>
            </a:r>
            <a:endParaRPr lang="en-US" dirty="0"/>
          </a:p>
        </p:txBody>
      </p:sp>
      <p:sp>
        <p:nvSpPr>
          <p:cNvPr id="3" name="Content Placeholder 2"/>
          <p:cNvSpPr>
            <a:spLocks noGrp="1"/>
          </p:cNvSpPr>
          <p:nvPr>
            <p:ph idx="1"/>
          </p:nvPr>
        </p:nvSpPr>
        <p:spPr/>
        <p:txBody>
          <a:bodyPr/>
          <a:lstStyle/>
          <a:p>
            <a:r>
              <a:rPr lang="en-US" dirty="0" smtClean="0"/>
              <a:t>Binary</a:t>
            </a:r>
            <a:r>
              <a:rPr lang="en-US" baseline="0" dirty="0" smtClean="0"/>
              <a:t> numbers can be added together to yield a new number</a:t>
            </a:r>
          </a:p>
          <a:p>
            <a:r>
              <a:rPr lang="en-US" baseline="0" dirty="0" smtClean="0"/>
              <a:t>This is called ANDing</a:t>
            </a:r>
          </a:p>
          <a:p>
            <a:r>
              <a:rPr lang="en-US" baseline="0" dirty="0" smtClean="0"/>
              <a:t>We will use this procedure below</a:t>
            </a:r>
          </a:p>
          <a:p>
            <a:r>
              <a:rPr lang="en-US" baseline="0" dirty="0" smtClean="0"/>
              <a:t>To AND two binary numbers</a:t>
            </a:r>
          </a:p>
          <a:p>
            <a:pPr lvl="1"/>
            <a:r>
              <a:rPr lang="en-US" dirty="0" smtClean="0"/>
              <a:t>A 1 and a 1 is a 1</a:t>
            </a:r>
          </a:p>
          <a:p>
            <a:pPr lvl="1"/>
            <a:r>
              <a:rPr lang="en-US" dirty="0" smtClean="0"/>
              <a:t>A 0 and anything is a 0</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4"/>
          <p:cNvSpPr>
            <a:spLocks noGrp="1"/>
          </p:cNvSpPr>
          <p:nvPr>
            <p:ph type="ftr" sz="quarter" idx="11"/>
          </p:nvPr>
        </p:nvSpPr>
        <p:spPr>
          <a:noFill/>
        </p:spPr>
        <p:txBody>
          <a:bodyPr/>
          <a:lstStyle/>
          <a:p>
            <a:r>
              <a:rPr lang="en-US" dirty="0" smtClean="0"/>
              <a:t>Copyright 2009-2011 Kenneth M. Chipps Ph.D. www.chipps.com</a:t>
            </a:r>
            <a:endParaRPr lang="en-US" dirty="0"/>
          </a:p>
        </p:txBody>
      </p:sp>
      <p:sp>
        <p:nvSpPr>
          <p:cNvPr id="108547" name="Slide Number Placeholder 5"/>
          <p:cNvSpPr>
            <a:spLocks noGrp="1"/>
          </p:cNvSpPr>
          <p:nvPr>
            <p:ph type="sldNum" sz="quarter" idx="12"/>
          </p:nvPr>
        </p:nvSpPr>
        <p:spPr>
          <a:noFill/>
        </p:spPr>
        <p:txBody>
          <a:bodyPr/>
          <a:lstStyle/>
          <a:p>
            <a:fld id="{D3A097AF-E2E8-4BFF-81F2-E1A98DADA8E0}" type="slidenum">
              <a:rPr lang="en-US"/>
              <a:pPr/>
              <a:t>18</a:t>
            </a:fld>
            <a:endParaRPr lang="en-US" dirty="0"/>
          </a:p>
        </p:txBody>
      </p:sp>
      <p:sp>
        <p:nvSpPr>
          <p:cNvPr id="108548" name="Rectangle 2"/>
          <p:cNvSpPr>
            <a:spLocks noGrp="1" noChangeArrowheads="1"/>
          </p:cNvSpPr>
          <p:nvPr>
            <p:ph type="title"/>
          </p:nvPr>
        </p:nvSpPr>
        <p:spPr/>
        <p:txBody>
          <a:bodyPr/>
          <a:lstStyle/>
          <a:p>
            <a:pPr eaLnBrk="1" hangingPunct="1"/>
            <a:r>
              <a:rPr lang="en-US" dirty="0" smtClean="0"/>
              <a:t>Reasons for Subnetting</a:t>
            </a:r>
          </a:p>
        </p:txBody>
      </p:sp>
      <p:sp>
        <p:nvSpPr>
          <p:cNvPr id="108549" name="Rectangle 3"/>
          <p:cNvSpPr>
            <a:spLocks noGrp="1" noChangeArrowheads="1"/>
          </p:cNvSpPr>
          <p:nvPr>
            <p:ph type="body" idx="1"/>
          </p:nvPr>
        </p:nvSpPr>
        <p:spPr/>
        <p:txBody>
          <a:bodyPr/>
          <a:lstStyle/>
          <a:p>
            <a:pPr eaLnBrk="1" hangingPunct="1"/>
            <a:r>
              <a:rPr lang="en-US" dirty="0" smtClean="0"/>
              <a:t>Back to subnetting</a:t>
            </a:r>
          </a:p>
          <a:p>
            <a:pPr eaLnBrk="1" hangingPunct="1"/>
            <a:r>
              <a:rPr lang="en-US" dirty="0" smtClean="0"/>
              <a:t>Over the years the method developed for IP addressing did not generate enough network addresses</a:t>
            </a:r>
          </a:p>
          <a:p>
            <a:pPr eaLnBrk="1" hangingPunct="1"/>
            <a:r>
              <a:rPr lang="en-US" dirty="0" smtClean="0"/>
              <a:t>To help this subnetting was developed</a:t>
            </a:r>
          </a:p>
          <a:p>
            <a:pPr eaLnBrk="1" hangingPunct="1"/>
            <a:r>
              <a:rPr lang="en-US" dirty="0" smtClean="0"/>
              <a:t>To be a proper networking nerd you must understand</a:t>
            </a:r>
            <a:r>
              <a:rPr lang="en-US" baseline="0" dirty="0" smtClean="0"/>
              <a:t> subnetting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Subnetting</a:t>
            </a:r>
            <a:endParaRPr lang="en-US" dirty="0"/>
          </a:p>
        </p:txBody>
      </p:sp>
      <p:sp>
        <p:nvSpPr>
          <p:cNvPr id="3" name="Content Placeholder 2"/>
          <p:cNvSpPr>
            <a:spLocks noGrp="1"/>
          </p:cNvSpPr>
          <p:nvPr>
            <p:ph idx="1"/>
          </p:nvPr>
        </p:nvSpPr>
        <p:spPr/>
        <p:txBody>
          <a:bodyPr/>
          <a:lstStyle/>
          <a:p>
            <a:pPr eaLnBrk="1" hangingPunct="1"/>
            <a:r>
              <a:rPr lang="en-US" baseline="0" dirty="0" smtClean="0"/>
              <a:t>The first step in this understanding is said to be to learn to subnet using only your brain</a:t>
            </a:r>
          </a:p>
          <a:p>
            <a:pPr eaLnBrk="1" hangingPunct="1"/>
            <a:r>
              <a:rPr lang="en-US" baseline="0" dirty="0" smtClean="0"/>
              <a:t>I know this is a scary thought</a:t>
            </a:r>
          </a:p>
          <a:p>
            <a:pPr eaLnBrk="1" hangingPunct="1"/>
            <a:r>
              <a:rPr lang="en-US" baseline="0" dirty="0" smtClean="0"/>
              <a:t>But you must learn to do this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This Section</a:t>
            </a:r>
            <a:endParaRPr lang="en-US" dirty="0"/>
          </a:p>
        </p:txBody>
      </p:sp>
      <p:sp>
        <p:nvSpPr>
          <p:cNvPr id="3" name="Content Placeholder 2"/>
          <p:cNvSpPr>
            <a:spLocks noGrp="1"/>
          </p:cNvSpPr>
          <p:nvPr>
            <p:ph idx="1"/>
          </p:nvPr>
        </p:nvSpPr>
        <p:spPr/>
        <p:txBody>
          <a:bodyPr/>
          <a:lstStyle/>
          <a:p>
            <a:r>
              <a:rPr lang="en-US" dirty="0" smtClean="0"/>
              <a:t>Learn how</a:t>
            </a:r>
            <a:r>
              <a:rPr lang="en-US" baseline="0" dirty="0" smtClean="0"/>
              <a:t> to do Fixed Length Subnet Masking</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2</a:t>
            </a:fld>
            <a:endParaRPr lang="en-US" dirty="0"/>
          </a:p>
        </p:txBody>
      </p:sp>
    </p:spTree>
    <p:extLst>
      <p:ext uri="{BB962C8B-B14F-4D97-AF65-F5344CB8AC3E}">
        <p14:creationId xmlns:p14="http://schemas.microsoft.com/office/powerpoint/2010/main" val="3256434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Think About Subnetting</a:t>
            </a:r>
            <a:endParaRPr lang="en-US" dirty="0"/>
          </a:p>
        </p:txBody>
      </p:sp>
      <p:sp>
        <p:nvSpPr>
          <p:cNvPr id="3" name="Content Placeholder 2"/>
          <p:cNvSpPr>
            <a:spLocks noGrp="1"/>
          </p:cNvSpPr>
          <p:nvPr>
            <p:ph idx="1"/>
          </p:nvPr>
        </p:nvSpPr>
        <p:spPr/>
        <p:txBody>
          <a:bodyPr/>
          <a:lstStyle/>
          <a:p>
            <a:r>
              <a:rPr lang="en-US" dirty="0" smtClean="0"/>
              <a:t>Subnetting is easy to understand</a:t>
            </a:r>
          </a:p>
          <a:p>
            <a:r>
              <a:rPr lang="en-US" dirty="0" smtClean="0"/>
              <a:t>Let’s use an analogy</a:t>
            </a:r>
          </a:p>
          <a:p>
            <a:r>
              <a:rPr lang="en-US" dirty="0" smtClean="0"/>
              <a:t>Suppose you buy a piece</a:t>
            </a:r>
            <a:r>
              <a:rPr lang="en-US" baseline="0" dirty="0" smtClean="0"/>
              <a:t> of land at the end of a road with the intention of building houses on it</a:t>
            </a:r>
          </a:p>
          <a:p>
            <a:r>
              <a:rPr lang="en-US" baseline="0" dirty="0" smtClean="0"/>
              <a:t>For example</a:t>
            </a:r>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Think About Subnetting</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21</a:t>
            </a:fld>
            <a:endParaRPr lang="en-US" dirty="0"/>
          </a:p>
        </p:txBody>
      </p:sp>
      <p:pic>
        <p:nvPicPr>
          <p:cNvPr id="83970" name="Picture 2"/>
          <p:cNvPicPr>
            <a:picLocks noChangeAspect="1" noChangeArrowheads="1"/>
          </p:cNvPicPr>
          <p:nvPr/>
        </p:nvPicPr>
        <p:blipFill>
          <a:blip r:embed="rId2" cstate="print"/>
          <a:srcRect l="35000" t="40000" r="15625" b="7778"/>
          <a:stretch>
            <a:fillRect/>
          </a:stretch>
        </p:blipFill>
        <p:spPr bwMode="auto">
          <a:xfrm>
            <a:off x="773349" y="1600201"/>
            <a:ext cx="7584948" cy="4512545"/>
          </a:xfrm>
          <a:prstGeom prst="rect">
            <a:avLst/>
          </a:prstGeom>
          <a:noFill/>
          <a:ln w="9525">
            <a:noFill/>
            <a:miter lim="800000"/>
            <a:headEnd/>
            <a:tailEnd/>
          </a:ln>
        </p:spPr>
      </p:pic>
      <p:sp>
        <p:nvSpPr>
          <p:cNvPr id="7" name="TextBox 6"/>
          <p:cNvSpPr txBox="1"/>
          <p:nvPr/>
        </p:nvSpPr>
        <p:spPr>
          <a:xfrm>
            <a:off x="6172200" y="1905000"/>
            <a:ext cx="1219200" cy="646331"/>
          </a:xfrm>
          <a:prstGeom prst="rect">
            <a:avLst/>
          </a:prstGeom>
          <a:solidFill>
            <a:schemeClr val="bg1"/>
          </a:solidFill>
        </p:spPr>
        <p:txBody>
          <a:bodyPr wrap="square" rtlCol="0">
            <a:spAutoFit/>
          </a:bodyPr>
          <a:lstStyle/>
          <a:p>
            <a:r>
              <a:rPr lang="en-US" dirty="0" smtClean="0"/>
              <a:t>End of the Road</a:t>
            </a:r>
            <a:endParaRPr lang="en-US" dirty="0"/>
          </a:p>
        </p:txBody>
      </p:sp>
      <p:cxnSp>
        <p:nvCxnSpPr>
          <p:cNvPr id="9" name="Straight Arrow Connector 8"/>
          <p:cNvCxnSpPr/>
          <p:nvPr/>
        </p:nvCxnSpPr>
        <p:spPr bwMode="auto">
          <a:xfrm rot="10800000" flipV="1">
            <a:off x="4724400" y="2286000"/>
            <a:ext cx="1295400" cy="304800"/>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sp>
        <p:nvSpPr>
          <p:cNvPr id="10" name="TextBox 9"/>
          <p:cNvSpPr txBox="1"/>
          <p:nvPr/>
        </p:nvSpPr>
        <p:spPr>
          <a:xfrm>
            <a:off x="3886200" y="4114800"/>
            <a:ext cx="1828800" cy="923330"/>
          </a:xfrm>
          <a:prstGeom prst="rect">
            <a:avLst/>
          </a:prstGeom>
          <a:solidFill>
            <a:schemeClr val="bg1"/>
          </a:solidFill>
        </p:spPr>
        <p:txBody>
          <a:bodyPr wrap="square" rtlCol="0">
            <a:spAutoFit/>
          </a:bodyPr>
          <a:lstStyle/>
          <a:p>
            <a:pPr algn="ctr"/>
            <a:r>
              <a:rPr lang="en-US" dirty="0" smtClean="0"/>
              <a:t>We Are</a:t>
            </a:r>
          </a:p>
          <a:p>
            <a:pPr algn="ctr"/>
            <a:r>
              <a:rPr lang="en-US" dirty="0" smtClean="0"/>
              <a:t>Going to Build Houses Here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Road Layout</a:t>
            </a:r>
            <a:endParaRPr lang="en-US" dirty="0"/>
          </a:p>
        </p:txBody>
      </p:sp>
      <p:sp>
        <p:nvSpPr>
          <p:cNvPr id="3" name="Content Placeholder 2"/>
          <p:cNvSpPr>
            <a:spLocks noGrp="1"/>
          </p:cNvSpPr>
          <p:nvPr>
            <p:ph idx="1"/>
          </p:nvPr>
        </p:nvSpPr>
        <p:spPr/>
        <p:txBody>
          <a:bodyPr/>
          <a:lstStyle/>
          <a:p>
            <a:r>
              <a:rPr lang="en-US" dirty="0" smtClean="0"/>
              <a:t>To build houses</a:t>
            </a:r>
            <a:r>
              <a:rPr lang="en-US" baseline="0" dirty="0" smtClean="0"/>
              <a:t> on this land we must build roads on it, then build houses on those roads</a:t>
            </a:r>
          </a:p>
          <a:p>
            <a:r>
              <a:rPr lang="en-US" baseline="0" dirty="0" smtClean="0"/>
              <a:t>For example</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a:t>
            </a:r>
            <a:r>
              <a:rPr lang="en-US" baseline="0" dirty="0" smtClean="0"/>
              <a:t> Road Layout</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23</a:t>
            </a:fld>
            <a:endParaRPr lang="en-US" dirty="0"/>
          </a:p>
        </p:txBody>
      </p:sp>
      <p:pic>
        <p:nvPicPr>
          <p:cNvPr id="83970" name="Picture 2"/>
          <p:cNvPicPr>
            <a:picLocks noChangeAspect="1" noChangeArrowheads="1"/>
          </p:cNvPicPr>
          <p:nvPr/>
        </p:nvPicPr>
        <p:blipFill>
          <a:blip r:embed="rId2" cstate="print"/>
          <a:srcRect l="35000" t="40000" r="15625" b="7778"/>
          <a:stretch>
            <a:fillRect/>
          </a:stretch>
        </p:blipFill>
        <p:spPr bwMode="auto">
          <a:xfrm>
            <a:off x="773349" y="1600201"/>
            <a:ext cx="7584948" cy="4512545"/>
          </a:xfrm>
          <a:prstGeom prst="rect">
            <a:avLst/>
          </a:prstGeom>
          <a:noFill/>
          <a:ln w="9525">
            <a:noFill/>
            <a:miter lim="800000"/>
            <a:headEnd/>
            <a:tailEnd/>
          </a:ln>
        </p:spPr>
      </p:pic>
      <p:cxnSp>
        <p:nvCxnSpPr>
          <p:cNvPr id="12" name="Straight Connector 11"/>
          <p:cNvCxnSpPr/>
          <p:nvPr/>
        </p:nvCxnSpPr>
        <p:spPr bwMode="auto">
          <a:xfrm rot="5400000">
            <a:off x="2057400" y="4724400"/>
            <a:ext cx="2133600" cy="0"/>
          </a:xfrm>
          <a:prstGeom prst="line">
            <a:avLst/>
          </a:prstGeom>
          <a:solidFill>
            <a:schemeClr val="accent1"/>
          </a:solidFill>
          <a:ln w="127000" cap="flat" cmpd="sng" algn="ctr">
            <a:solidFill>
              <a:schemeClr val="bg2">
                <a:lumMod val="20000"/>
                <a:lumOff val="80000"/>
              </a:schemeClr>
            </a:solidFill>
            <a:prstDash val="solid"/>
            <a:round/>
            <a:headEnd type="none" w="med" len="med"/>
            <a:tailEnd type="none" w="med" len="med"/>
          </a:ln>
          <a:effectLst/>
        </p:spPr>
      </p:cxnSp>
      <p:cxnSp>
        <p:nvCxnSpPr>
          <p:cNvPr id="13" name="Straight Connector 12"/>
          <p:cNvCxnSpPr/>
          <p:nvPr/>
        </p:nvCxnSpPr>
        <p:spPr bwMode="auto">
          <a:xfrm rot="5400000">
            <a:off x="4876800" y="4724400"/>
            <a:ext cx="2133600" cy="0"/>
          </a:xfrm>
          <a:prstGeom prst="line">
            <a:avLst/>
          </a:prstGeom>
          <a:solidFill>
            <a:schemeClr val="accent1"/>
          </a:solidFill>
          <a:ln w="127000" cap="flat" cmpd="sng" algn="ctr">
            <a:solidFill>
              <a:schemeClr val="bg2">
                <a:lumMod val="20000"/>
                <a:lumOff val="80000"/>
              </a:schemeClr>
            </a:solidFill>
            <a:prstDash val="solid"/>
            <a:round/>
            <a:headEnd type="none" w="med" len="med"/>
            <a:tailEnd type="none" w="med" len="med"/>
          </a:ln>
          <a:effectLst/>
        </p:spPr>
      </p:cxnSp>
      <p:cxnSp>
        <p:nvCxnSpPr>
          <p:cNvPr id="14" name="Straight Connector 13"/>
          <p:cNvCxnSpPr/>
          <p:nvPr/>
        </p:nvCxnSpPr>
        <p:spPr bwMode="auto">
          <a:xfrm rot="5400000">
            <a:off x="3505200" y="4724400"/>
            <a:ext cx="2133600" cy="0"/>
          </a:xfrm>
          <a:prstGeom prst="line">
            <a:avLst/>
          </a:prstGeom>
          <a:solidFill>
            <a:schemeClr val="accent1"/>
          </a:solidFill>
          <a:ln w="127000" cap="flat" cmpd="sng" algn="ctr">
            <a:solidFill>
              <a:schemeClr val="bg2">
                <a:lumMod val="20000"/>
                <a:lumOff val="80000"/>
              </a:schemeClr>
            </a:solidFill>
            <a:prstDash val="solid"/>
            <a:round/>
            <a:headEnd type="none" w="med" len="med"/>
            <a:tailEnd type="none" w="med" len="med"/>
          </a:ln>
          <a:effectLst/>
        </p:spPr>
      </p:cxnSp>
      <p:cxnSp>
        <p:nvCxnSpPr>
          <p:cNvPr id="17" name="Straight Connector 16"/>
          <p:cNvCxnSpPr/>
          <p:nvPr/>
        </p:nvCxnSpPr>
        <p:spPr bwMode="auto">
          <a:xfrm>
            <a:off x="3048000" y="3657600"/>
            <a:ext cx="2971800" cy="0"/>
          </a:xfrm>
          <a:prstGeom prst="line">
            <a:avLst/>
          </a:prstGeom>
          <a:solidFill>
            <a:schemeClr val="accent1"/>
          </a:solidFill>
          <a:ln w="127000" cap="flat" cmpd="sng" algn="ctr">
            <a:solidFill>
              <a:schemeClr val="bg2">
                <a:lumMod val="20000"/>
                <a:lumOff val="80000"/>
              </a:schemeClr>
            </a:solidFill>
            <a:prstDash val="solid"/>
            <a:round/>
            <a:headEnd type="none" w="med" len="med"/>
            <a:tailEnd type="none" w="med" len="med"/>
          </a:ln>
          <a:effectLst/>
        </p:spPr>
      </p:cxnSp>
      <p:cxnSp>
        <p:nvCxnSpPr>
          <p:cNvPr id="20" name="Straight Connector 19"/>
          <p:cNvCxnSpPr/>
          <p:nvPr/>
        </p:nvCxnSpPr>
        <p:spPr bwMode="auto">
          <a:xfrm rot="5400000">
            <a:off x="4114800" y="3124200"/>
            <a:ext cx="1066800" cy="152400"/>
          </a:xfrm>
          <a:prstGeom prst="line">
            <a:avLst/>
          </a:prstGeom>
          <a:solidFill>
            <a:schemeClr val="accent1"/>
          </a:solidFill>
          <a:ln w="127000" cap="flat" cmpd="sng" algn="ctr">
            <a:solidFill>
              <a:schemeClr val="bg2">
                <a:lumMod val="20000"/>
                <a:lumOff val="80000"/>
              </a:schemeClr>
            </a:solidFill>
            <a:prstDash val="solid"/>
            <a:round/>
            <a:headEnd type="none" w="med" len="med"/>
            <a:tailEnd type="none" w="med" len="med"/>
          </a:ln>
          <a:effectLst/>
        </p:spPr>
      </p:cxnSp>
      <p:sp>
        <p:nvSpPr>
          <p:cNvPr id="22" name="Rectangle 21"/>
          <p:cNvSpPr/>
          <p:nvPr/>
        </p:nvSpPr>
        <p:spPr bwMode="auto">
          <a:xfrm>
            <a:off x="2667000" y="38100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3" name="Rectangle 22"/>
          <p:cNvSpPr/>
          <p:nvPr/>
        </p:nvSpPr>
        <p:spPr bwMode="auto">
          <a:xfrm>
            <a:off x="2667000" y="4267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2667000" y="4648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2667000" y="5029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6" name="Rectangle 25"/>
          <p:cNvSpPr/>
          <p:nvPr/>
        </p:nvSpPr>
        <p:spPr bwMode="auto">
          <a:xfrm>
            <a:off x="2667000" y="5410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7" name="Rectangle 26"/>
          <p:cNvSpPr/>
          <p:nvPr/>
        </p:nvSpPr>
        <p:spPr bwMode="auto">
          <a:xfrm>
            <a:off x="6172200" y="38100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8" name="Rectangle 27"/>
          <p:cNvSpPr/>
          <p:nvPr/>
        </p:nvSpPr>
        <p:spPr bwMode="auto">
          <a:xfrm>
            <a:off x="6172200" y="4267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9" name="Rectangle 28"/>
          <p:cNvSpPr/>
          <p:nvPr/>
        </p:nvSpPr>
        <p:spPr bwMode="auto">
          <a:xfrm>
            <a:off x="6172200" y="4648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0" name="Rectangle 29"/>
          <p:cNvSpPr/>
          <p:nvPr/>
        </p:nvSpPr>
        <p:spPr bwMode="auto">
          <a:xfrm>
            <a:off x="6172200" y="5029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1" name="Rectangle 30"/>
          <p:cNvSpPr/>
          <p:nvPr/>
        </p:nvSpPr>
        <p:spPr bwMode="auto">
          <a:xfrm>
            <a:off x="6172200" y="5410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3429000" y="38100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3" name="Rectangle 32"/>
          <p:cNvSpPr/>
          <p:nvPr/>
        </p:nvSpPr>
        <p:spPr bwMode="auto">
          <a:xfrm>
            <a:off x="3429000" y="4267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4" name="Rectangle 33"/>
          <p:cNvSpPr/>
          <p:nvPr/>
        </p:nvSpPr>
        <p:spPr bwMode="auto">
          <a:xfrm>
            <a:off x="3429000" y="4648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5" name="Rectangle 34"/>
          <p:cNvSpPr/>
          <p:nvPr/>
        </p:nvSpPr>
        <p:spPr bwMode="auto">
          <a:xfrm>
            <a:off x="3429000" y="5029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6" name="Rectangle 35"/>
          <p:cNvSpPr/>
          <p:nvPr/>
        </p:nvSpPr>
        <p:spPr bwMode="auto">
          <a:xfrm>
            <a:off x="3429000" y="5410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7" name="Rectangle 36"/>
          <p:cNvSpPr/>
          <p:nvPr/>
        </p:nvSpPr>
        <p:spPr bwMode="auto">
          <a:xfrm>
            <a:off x="4038600" y="38100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8" name="Rectangle 37"/>
          <p:cNvSpPr/>
          <p:nvPr/>
        </p:nvSpPr>
        <p:spPr bwMode="auto">
          <a:xfrm>
            <a:off x="4038600" y="4267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9" name="Rectangle 38"/>
          <p:cNvSpPr/>
          <p:nvPr/>
        </p:nvSpPr>
        <p:spPr bwMode="auto">
          <a:xfrm>
            <a:off x="4038600" y="4648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0" name="Rectangle 39"/>
          <p:cNvSpPr/>
          <p:nvPr/>
        </p:nvSpPr>
        <p:spPr bwMode="auto">
          <a:xfrm>
            <a:off x="4038600" y="5029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1" name="Rectangle 40"/>
          <p:cNvSpPr/>
          <p:nvPr/>
        </p:nvSpPr>
        <p:spPr bwMode="auto">
          <a:xfrm>
            <a:off x="4038600" y="5410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2" name="Rectangle 41"/>
          <p:cNvSpPr/>
          <p:nvPr/>
        </p:nvSpPr>
        <p:spPr bwMode="auto">
          <a:xfrm>
            <a:off x="5410200" y="38100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3" name="Rectangle 42"/>
          <p:cNvSpPr/>
          <p:nvPr/>
        </p:nvSpPr>
        <p:spPr bwMode="auto">
          <a:xfrm>
            <a:off x="5410200" y="4267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4" name="Rectangle 43"/>
          <p:cNvSpPr/>
          <p:nvPr/>
        </p:nvSpPr>
        <p:spPr bwMode="auto">
          <a:xfrm>
            <a:off x="5410200" y="4648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5" name="Rectangle 44"/>
          <p:cNvSpPr/>
          <p:nvPr/>
        </p:nvSpPr>
        <p:spPr bwMode="auto">
          <a:xfrm>
            <a:off x="5410200" y="5029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6" name="Rectangle 45"/>
          <p:cNvSpPr/>
          <p:nvPr/>
        </p:nvSpPr>
        <p:spPr bwMode="auto">
          <a:xfrm>
            <a:off x="5410200" y="5410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7" name="Rectangle 46"/>
          <p:cNvSpPr/>
          <p:nvPr/>
        </p:nvSpPr>
        <p:spPr bwMode="auto">
          <a:xfrm>
            <a:off x="4800600" y="38100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8" name="Rectangle 47"/>
          <p:cNvSpPr/>
          <p:nvPr/>
        </p:nvSpPr>
        <p:spPr bwMode="auto">
          <a:xfrm>
            <a:off x="4800600" y="4267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9" name="Rectangle 48"/>
          <p:cNvSpPr/>
          <p:nvPr/>
        </p:nvSpPr>
        <p:spPr bwMode="auto">
          <a:xfrm>
            <a:off x="4800600" y="4648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0" name="Rectangle 49"/>
          <p:cNvSpPr/>
          <p:nvPr/>
        </p:nvSpPr>
        <p:spPr bwMode="auto">
          <a:xfrm>
            <a:off x="4800600" y="5029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1" name="Rectangle 50"/>
          <p:cNvSpPr/>
          <p:nvPr/>
        </p:nvSpPr>
        <p:spPr bwMode="auto">
          <a:xfrm>
            <a:off x="4800600" y="5410200"/>
            <a:ext cx="228600" cy="228600"/>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6" name="TextBox 55"/>
          <p:cNvSpPr txBox="1"/>
          <p:nvPr/>
        </p:nvSpPr>
        <p:spPr>
          <a:xfrm>
            <a:off x="6400800" y="2782669"/>
            <a:ext cx="1219200" cy="646331"/>
          </a:xfrm>
          <a:prstGeom prst="rect">
            <a:avLst/>
          </a:prstGeom>
          <a:solidFill>
            <a:schemeClr val="bg1"/>
          </a:solidFill>
        </p:spPr>
        <p:txBody>
          <a:bodyPr wrap="square" rtlCol="0">
            <a:spAutoFit/>
          </a:bodyPr>
          <a:lstStyle/>
          <a:p>
            <a:r>
              <a:rPr lang="en-US" dirty="0" smtClean="0"/>
              <a:t>Our New Roads</a:t>
            </a:r>
            <a:endParaRPr lang="en-US" dirty="0"/>
          </a:p>
        </p:txBody>
      </p:sp>
      <p:sp>
        <p:nvSpPr>
          <p:cNvPr id="57" name="TextBox 56"/>
          <p:cNvSpPr txBox="1"/>
          <p:nvPr/>
        </p:nvSpPr>
        <p:spPr>
          <a:xfrm>
            <a:off x="990600" y="2209800"/>
            <a:ext cx="1447800" cy="923330"/>
          </a:xfrm>
          <a:prstGeom prst="rect">
            <a:avLst/>
          </a:prstGeom>
          <a:solidFill>
            <a:schemeClr val="bg1"/>
          </a:solidFill>
        </p:spPr>
        <p:txBody>
          <a:bodyPr wrap="square" rtlCol="0">
            <a:spAutoFit/>
          </a:bodyPr>
          <a:lstStyle/>
          <a:p>
            <a:r>
              <a:rPr lang="en-US" dirty="0" smtClean="0"/>
              <a:t>The Houses On Each Road</a:t>
            </a:r>
            <a:endParaRPr lang="en-US" dirty="0"/>
          </a:p>
        </p:txBody>
      </p:sp>
      <p:cxnSp>
        <p:nvCxnSpPr>
          <p:cNvPr id="58" name="Straight Arrow Connector 57"/>
          <p:cNvCxnSpPr/>
          <p:nvPr/>
        </p:nvCxnSpPr>
        <p:spPr bwMode="auto">
          <a:xfrm rot="10800000" flipV="1">
            <a:off x="4724400" y="3048000"/>
            <a:ext cx="1600200" cy="533400"/>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cxnSp>
        <p:nvCxnSpPr>
          <p:cNvPr id="60" name="Straight Arrow Connector 59"/>
          <p:cNvCxnSpPr>
            <a:endCxn id="24" idx="1"/>
          </p:cNvCxnSpPr>
          <p:nvPr/>
        </p:nvCxnSpPr>
        <p:spPr bwMode="auto">
          <a:xfrm rot="16200000" flipH="1">
            <a:off x="1390650" y="3486150"/>
            <a:ext cx="1562100" cy="990600"/>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Think About Subnetting</a:t>
            </a:r>
            <a:endParaRPr lang="en-US" dirty="0"/>
          </a:p>
        </p:txBody>
      </p:sp>
      <p:sp>
        <p:nvSpPr>
          <p:cNvPr id="3" name="Content Placeholder 2"/>
          <p:cNvSpPr>
            <a:spLocks noGrp="1"/>
          </p:cNvSpPr>
          <p:nvPr>
            <p:ph idx="1"/>
          </p:nvPr>
        </p:nvSpPr>
        <p:spPr/>
        <p:txBody>
          <a:bodyPr/>
          <a:lstStyle/>
          <a:p>
            <a:r>
              <a:rPr lang="en-US" dirty="0" smtClean="0"/>
              <a:t>Just like a subdivision you are going to have to figure</a:t>
            </a:r>
            <a:r>
              <a:rPr lang="en-US" baseline="0" dirty="0" smtClean="0"/>
              <a:t> out how many roads you need for the subdivision plus how many houses to build on each road</a:t>
            </a:r>
          </a:p>
          <a:p>
            <a:r>
              <a:rPr lang="en-US" baseline="0" dirty="0" smtClean="0"/>
              <a:t>Once the roads are in place you need to know that the house numbers will be on each road</a:t>
            </a:r>
          </a:p>
          <a:p>
            <a:r>
              <a:rPr lang="en-US" baseline="0" dirty="0" smtClean="0"/>
              <a:t>This is all there is to subnetting</a:t>
            </a:r>
          </a:p>
          <a:p>
            <a:r>
              <a:rPr lang="en-US" baseline="0" dirty="0" smtClean="0"/>
              <a:t>It is exactly the same thing</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oter Placeholder 4"/>
          <p:cNvSpPr>
            <a:spLocks noGrp="1"/>
          </p:cNvSpPr>
          <p:nvPr>
            <p:ph type="ftr" sz="quarter" idx="11"/>
          </p:nvPr>
        </p:nvSpPr>
        <p:spPr>
          <a:noFill/>
        </p:spPr>
        <p:txBody>
          <a:bodyPr/>
          <a:lstStyle/>
          <a:p>
            <a:r>
              <a:rPr lang="en-US" dirty="0" smtClean="0"/>
              <a:t>Copyright 2009-2011 Kenneth M. Chipps Ph.D. www.chipps.com</a:t>
            </a:r>
            <a:endParaRPr lang="en-US" dirty="0"/>
          </a:p>
        </p:txBody>
      </p:sp>
      <p:sp>
        <p:nvSpPr>
          <p:cNvPr id="115715" name="Slide Number Placeholder 5"/>
          <p:cNvSpPr>
            <a:spLocks noGrp="1"/>
          </p:cNvSpPr>
          <p:nvPr>
            <p:ph type="sldNum" sz="quarter" idx="12"/>
          </p:nvPr>
        </p:nvSpPr>
        <p:spPr>
          <a:noFill/>
        </p:spPr>
        <p:txBody>
          <a:bodyPr/>
          <a:lstStyle/>
          <a:p>
            <a:fld id="{5EE9198C-9048-4CC9-BC56-D672AB14D5ED}" type="slidenum">
              <a:rPr lang="en-US"/>
              <a:pPr/>
              <a:t>25</a:t>
            </a:fld>
            <a:endParaRPr lang="en-US" dirty="0"/>
          </a:p>
        </p:txBody>
      </p:sp>
      <p:sp>
        <p:nvSpPr>
          <p:cNvPr id="115716" name="Rectangle 2"/>
          <p:cNvSpPr>
            <a:spLocks noGrp="1" noChangeArrowheads="1"/>
          </p:cNvSpPr>
          <p:nvPr>
            <p:ph type="title"/>
          </p:nvPr>
        </p:nvSpPr>
        <p:spPr/>
        <p:txBody>
          <a:bodyPr/>
          <a:lstStyle/>
          <a:p>
            <a:pPr eaLnBrk="1" hangingPunct="1"/>
            <a:r>
              <a:rPr lang="en-US" dirty="0" smtClean="0"/>
              <a:t>General Approach</a:t>
            </a:r>
          </a:p>
        </p:txBody>
      </p:sp>
      <p:sp>
        <p:nvSpPr>
          <p:cNvPr id="115717" name="Rectangle 3"/>
          <p:cNvSpPr>
            <a:spLocks noGrp="1" noChangeArrowheads="1"/>
          </p:cNvSpPr>
          <p:nvPr>
            <p:ph type="body" idx="1"/>
          </p:nvPr>
        </p:nvSpPr>
        <p:spPr/>
        <p:txBody>
          <a:bodyPr/>
          <a:lstStyle/>
          <a:p>
            <a:pPr eaLnBrk="1" hangingPunct="1"/>
            <a:r>
              <a:rPr lang="en-US" dirty="0" smtClean="0"/>
              <a:t>As we will learn later on there is no such thing as address classes anymore</a:t>
            </a:r>
          </a:p>
          <a:p>
            <a:pPr eaLnBrk="1" hangingPunct="1"/>
            <a:r>
              <a:rPr lang="en-US" dirty="0" smtClean="0"/>
              <a:t>However when doing this in your head subnetting is much easier</a:t>
            </a:r>
            <a:r>
              <a:rPr lang="en-US" baseline="0" dirty="0" smtClean="0"/>
              <a:t> if you do it based on address classes</a:t>
            </a:r>
          </a:p>
          <a:p>
            <a:pPr eaLnBrk="1" hangingPunct="1"/>
            <a:r>
              <a:rPr lang="en-US" dirty="0" smtClean="0"/>
              <a:t>Which is way you had to learn about the old address classes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oter Placeholder 4"/>
          <p:cNvSpPr>
            <a:spLocks noGrp="1"/>
          </p:cNvSpPr>
          <p:nvPr>
            <p:ph type="ftr" sz="quarter" idx="11"/>
          </p:nvPr>
        </p:nvSpPr>
        <p:spPr>
          <a:noFill/>
        </p:spPr>
        <p:txBody>
          <a:bodyPr/>
          <a:lstStyle/>
          <a:p>
            <a:r>
              <a:rPr lang="en-US" dirty="0" smtClean="0"/>
              <a:t>Copyright 2009-2011 Kenneth M. Chipps Ph.D. www.chipps.com</a:t>
            </a:r>
            <a:endParaRPr lang="en-US" dirty="0"/>
          </a:p>
        </p:txBody>
      </p:sp>
      <p:sp>
        <p:nvSpPr>
          <p:cNvPr id="116739" name="Slide Number Placeholder 5"/>
          <p:cNvSpPr>
            <a:spLocks noGrp="1"/>
          </p:cNvSpPr>
          <p:nvPr>
            <p:ph type="sldNum" sz="quarter" idx="12"/>
          </p:nvPr>
        </p:nvSpPr>
        <p:spPr>
          <a:noFill/>
        </p:spPr>
        <p:txBody>
          <a:bodyPr/>
          <a:lstStyle/>
          <a:p>
            <a:fld id="{252F73C0-0BE9-4BE1-B3F3-4E645FB8CA83}" type="slidenum">
              <a:rPr lang="en-US"/>
              <a:pPr/>
              <a:t>26</a:t>
            </a:fld>
            <a:endParaRPr lang="en-US" dirty="0"/>
          </a:p>
        </p:txBody>
      </p:sp>
      <p:sp>
        <p:nvSpPr>
          <p:cNvPr id="116740" name="Rectangle 2"/>
          <p:cNvSpPr>
            <a:spLocks noGrp="1" noChangeArrowheads="1"/>
          </p:cNvSpPr>
          <p:nvPr>
            <p:ph type="title"/>
          </p:nvPr>
        </p:nvSpPr>
        <p:spPr/>
        <p:txBody>
          <a:bodyPr/>
          <a:lstStyle/>
          <a:p>
            <a:pPr eaLnBrk="1" hangingPunct="1"/>
            <a:r>
              <a:rPr lang="en-US" dirty="0" smtClean="0"/>
              <a:t>The Basics</a:t>
            </a:r>
          </a:p>
        </p:txBody>
      </p:sp>
      <p:sp>
        <p:nvSpPr>
          <p:cNvPr id="116741" name="Rectangle 3"/>
          <p:cNvSpPr>
            <a:spLocks noGrp="1" noChangeArrowheads="1"/>
          </p:cNvSpPr>
          <p:nvPr>
            <p:ph type="body" idx="1"/>
          </p:nvPr>
        </p:nvSpPr>
        <p:spPr/>
        <p:txBody>
          <a:bodyPr/>
          <a:lstStyle/>
          <a:p>
            <a:pPr eaLnBrk="1" hangingPunct="1">
              <a:lnSpc>
                <a:spcPct val="90000"/>
              </a:lnSpc>
            </a:pPr>
            <a:r>
              <a:rPr lang="en-US" dirty="0" smtClean="0"/>
              <a:t>Recall that the purpose of a subnet mask is to allow a device to know what part of the address represents the network and what part the host</a:t>
            </a:r>
          </a:p>
          <a:p>
            <a:pPr eaLnBrk="1" hangingPunct="1">
              <a:lnSpc>
                <a:spcPct val="90000"/>
              </a:lnSpc>
            </a:pPr>
            <a:r>
              <a:rPr lang="en-US" dirty="0" smtClean="0"/>
              <a:t>To create a subnet, bits are taken from the host portion of the address</a:t>
            </a:r>
          </a:p>
          <a:p>
            <a:pPr lvl="1" eaLnBrk="1" hangingPunct="1">
              <a:lnSpc>
                <a:spcPct val="90000"/>
              </a:lnSpc>
            </a:pPr>
            <a:r>
              <a:rPr lang="en-US" dirty="0" smtClean="0"/>
              <a:t>This will mean fewer bits for the host</a:t>
            </a:r>
          </a:p>
          <a:p>
            <a:pPr lvl="1" eaLnBrk="1" hangingPunct="1">
              <a:lnSpc>
                <a:spcPct val="90000"/>
              </a:lnSpc>
            </a:pPr>
            <a:r>
              <a:rPr lang="en-US" dirty="0" smtClean="0"/>
              <a:t>And the same number of bits for the network</a:t>
            </a:r>
          </a:p>
          <a:p>
            <a:pPr eaLnBrk="1" hangingPunct="1">
              <a:lnSpc>
                <a:spcPct val="90000"/>
              </a:lnSpc>
            </a:pPr>
            <a:r>
              <a:rPr lang="en-US" dirty="0" smtClean="0"/>
              <a:t>Remember we are creating not a network, but a subnetwork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4"/>
          <p:cNvSpPr>
            <a:spLocks noGrp="1"/>
          </p:cNvSpPr>
          <p:nvPr>
            <p:ph type="ftr" sz="quarter" idx="11"/>
          </p:nvPr>
        </p:nvSpPr>
        <p:spPr>
          <a:noFill/>
        </p:spPr>
        <p:txBody>
          <a:bodyPr/>
          <a:lstStyle/>
          <a:p>
            <a:r>
              <a:rPr lang="en-US" dirty="0" smtClean="0"/>
              <a:t>Copyright 2009-2011 Kenneth M. Chipps Ph.D. www.chipps.com</a:t>
            </a:r>
            <a:endParaRPr lang="en-US" dirty="0"/>
          </a:p>
        </p:txBody>
      </p:sp>
      <p:sp>
        <p:nvSpPr>
          <p:cNvPr id="119811" name="Slide Number Placeholder 5"/>
          <p:cNvSpPr>
            <a:spLocks noGrp="1"/>
          </p:cNvSpPr>
          <p:nvPr>
            <p:ph type="sldNum" sz="quarter" idx="12"/>
          </p:nvPr>
        </p:nvSpPr>
        <p:spPr>
          <a:noFill/>
        </p:spPr>
        <p:txBody>
          <a:bodyPr/>
          <a:lstStyle/>
          <a:p>
            <a:fld id="{931E649E-2B1B-407C-A649-943B87C3847B}" type="slidenum">
              <a:rPr lang="en-US"/>
              <a:pPr/>
              <a:t>27</a:t>
            </a:fld>
            <a:endParaRPr lang="en-US" dirty="0"/>
          </a:p>
        </p:txBody>
      </p:sp>
      <p:sp>
        <p:nvSpPr>
          <p:cNvPr id="119812" name="Rectangle 2"/>
          <p:cNvSpPr>
            <a:spLocks noGrp="1" noChangeArrowheads="1"/>
          </p:cNvSpPr>
          <p:nvPr>
            <p:ph type="title"/>
          </p:nvPr>
        </p:nvSpPr>
        <p:spPr/>
        <p:txBody>
          <a:bodyPr/>
          <a:lstStyle/>
          <a:p>
            <a:pPr eaLnBrk="1" hangingPunct="1"/>
            <a:r>
              <a:rPr lang="en-US" dirty="0" smtClean="0"/>
              <a:t>The Basics</a:t>
            </a:r>
          </a:p>
        </p:txBody>
      </p:sp>
      <p:sp>
        <p:nvSpPr>
          <p:cNvPr id="119813" name="Rectangle 3"/>
          <p:cNvSpPr>
            <a:spLocks noGrp="1" noChangeArrowheads="1"/>
          </p:cNvSpPr>
          <p:nvPr>
            <p:ph type="body" idx="1"/>
          </p:nvPr>
        </p:nvSpPr>
        <p:spPr/>
        <p:txBody>
          <a:bodyPr/>
          <a:lstStyle/>
          <a:p>
            <a:pPr eaLnBrk="1" hangingPunct="1"/>
            <a:r>
              <a:rPr lang="en-US" dirty="0" smtClean="0"/>
              <a:t>First, memorize the Powers of 2</a:t>
            </a:r>
          </a:p>
          <a:p>
            <a:pPr lvl="1" eaLnBrk="1" hangingPunct="1"/>
            <a:r>
              <a:rPr lang="en-US" dirty="0" smtClean="0"/>
              <a:t>2</a:t>
            </a:r>
            <a:r>
              <a:rPr lang="en-US" baseline="30000" dirty="0" smtClean="0"/>
              <a:t>1</a:t>
            </a:r>
            <a:r>
              <a:rPr lang="en-US" dirty="0" smtClean="0"/>
              <a:t> = 2</a:t>
            </a:r>
          </a:p>
          <a:p>
            <a:pPr lvl="1" eaLnBrk="1" hangingPunct="1"/>
            <a:r>
              <a:rPr lang="en-US" dirty="0" smtClean="0"/>
              <a:t>2</a:t>
            </a:r>
            <a:r>
              <a:rPr lang="en-US" baseline="30000" dirty="0" smtClean="0"/>
              <a:t>2</a:t>
            </a:r>
            <a:r>
              <a:rPr lang="en-US" dirty="0" smtClean="0"/>
              <a:t> = 4</a:t>
            </a:r>
          </a:p>
          <a:p>
            <a:pPr lvl="1" eaLnBrk="1" hangingPunct="1"/>
            <a:r>
              <a:rPr lang="en-US" dirty="0" smtClean="0"/>
              <a:t>2</a:t>
            </a:r>
            <a:r>
              <a:rPr lang="en-US" baseline="30000" dirty="0" smtClean="0"/>
              <a:t>3</a:t>
            </a:r>
            <a:r>
              <a:rPr lang="en-US" dirty="0" smtClean="0"/>
              <a:t> = 8</a:t>
            </a:r>
          </a:p>
          <a:p>
            <a:pPr lvl="1" eaLnBrk="1" hangingPunct="1"/>
            <a:r>
              <a:rPr lang="en-US" dirty="0" smtClean="0"/>
              <a:t>2</a:t>
            </a:r>
            <a:r>
              <a:rPr lang="en-US" baseline="30000" dirty="0" smtClean="0"/>
              <a:t>4</a:t>
            </a:r>
            <a:r>
              <a:rPr lang="en-US" dirty="0" smtClean="0"/>
              <a:t> = 16</a:t>
            </a:r>
          </a:p>
          <a:p>
            <a:pPr lvl="1" eaLnBrk="1" hangingPunct="1"/>
            <a:r>
              <a:rPr lang="en-US" dirty="0" smtClean="0"/>
              <a:t>2</a:t>
            </a:r>
            <a:r>
              <a:rPr lang="en-US" baseline="30000" dirty="0" smtClean="0"/>
              <a:t>5</a:t>
            </a:r>
            <a:r>
              <a:rPr lang="en-US" dirty="0" smtClean="0"/>
              <a:t> = 32</a:t>
            </a:r>
          </a:p>
          <a:p>
            <a:pPr lvl="1" eaLnBrk="1" hangingPunct="1"/>
            <a:r>
              <a:rPr lang="en-US" dirty="0" smtClean="0"/>
              <a:t>2</a:t>
            </a:r>
            <a:r>
              <a:rPr lang="en-US" baseline="30000" dirty="0" smtClean="0"/>
              <a:t>6</a:t>
            </a:r>
            <a:r>
              <a:rPr lang="en-US" dirty="0" smtClean="0"/>
              <a:t> = 64</a:t>
            </a:r>
          </a:p>
          <a:p>
            <a:pPr lvl="1" eaLnBrk="1" hangingPunct="1"/>
            <a:r>
              <a:rPr lang="en-US" dirty="0" smtClean="0"/>
              <a:t>2</a:t>
            </a:r>
            <a:r>
              <a:rPr lang="en-US" baseline="30000" dirty="0" smtClean="0"/>
              <a:t>7</a:t>
            </a:r>
            <a:r>
              <a:rPr lang="en-US" dirty="0" smtClean="0"/>
              <a:t> = 128</a:t>
            </a:r>
          </a:p>
          <a:p>
            <a:pPr lvl="1" eaLnBrk="1" hangingPunct="1"/>
            <a:r>
              <a:rPr lang="en-US" dirty="0" smtClean="0"/>
              <a:t>2</a:t>
            </a:r>
            <a:r>
              <a:rPr lang="en-US" baseline="30000" dirty="0" smtClean="0"/>
              <a:t>8</a:t>
            </a:r>
            <a:r>
              <a:rPr lang="en-US" dirty="0" smtClean="0"/>
              <a:t> = 256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4"/>
          <p:cNvSpPr>
            <a:spLocks noGrp="1"/>
          </p:cNvSpPr>
          <p:nvPr>
            <p:ph type="ftr" sz="quarter" idx="11"/>
          </p:nvPr>
        </p:nvSpPr>
        <p:spPr>
          <a:noFill/>
        </p:spPr>
        <p:txBody>
          <a:bodyPr/>
          <a:lstStyle/>
          <a:p>
            <a:r>
              <a:rPr lang="en-US" dirty="0" smtClean="0"/>
              <a:t>Copyright 2009-2011 Kenneth M. Chipps Ph.D. www.chipps.com</a:t>
            </a:r>
            <a:endParaRPr lang="en-US" dirty="0"/>
          </a:p>
        </p:txBody>
      </p:sp>
      <p:sp>
        <p:nvSpPr>
          <p:cNvPr id="120835" name="Slide Number Placeholder 5"/>
          <p:cNvSpPr>
            <a:spLocks noGrp="1"/>
          </p:cNvSpPr>
          <p:nvPr>
            <p:ph type="sldNum" sz="quarter" idx="12"/>
          </p:nvPr>
        </p:nvSpPr>
        <p:spPr>
          <a:noFill/>
        </p:spPr>
        <p:txBody>
          <a:bodyPr/>
          <a:lstStyle/>
          <a:p>
            <a:fld id="{FAF91006-5AAD-4F13-B96E-65EE359A14C6}" type="slidenum">
              <a:rPr lang="en-US"/>
              <a:pPr/>
              <a:t>28</a:t>
            </a:fld>
            <a:endParaRPr lang="en-US" dirty="0"/>
          </a:p>
        </p:txBody>
      </p:sp>
      <p:sp>
        <p:nvSpPr>
          <p:cNvPr id="120836" name="Rectangle 2"/>
          <p:cNvSpPr>
            <a:spLocks noGrp="1" noChangeArrowheads="1"/>
          </p:cNvSpPr>
          <p:nvPr>
            <p:ph type="title"/>
          </p:nvPr>
        </p:nvSpPr>
        <p:spPr/>
        <p:txBody>
          <a:bodyPr/>
          <a:lstStyle/>
          <a:p>
            <a:pPr eaLnBrk="1" hangingPunct="1"/>
            <a:r>
              <a:rPr lang="en-US" dirty="0" smtClean="0"/>
              <a:t>The Basics</a:t>
            </a:r>
          </a:p>
        </p:txBody>
      </p:sp>
      <p:sp>
        <p:nvSpPr>
          <p:cNvPr id="120837" name="Rectangle 3"/>
          <p:cNvSpPr>
            <a:spLocks noGrp="1" noChangeArrowheads="1"/>
          </p:cNvSpPr>
          <p:nvPr>
            <p:ph type="body" idx="1"/>
          </p:nvPr>
        </p:nvSpPr>
        <p:spPr/>
        <p:txBody>
          <a:bodyPr/>
          <a:lstStyle/>
          <a:p>
            <a:pPr eaLnBrk="1" hangingPunct="1"/>
            <a:r>
              <a:rPr lang="en-US" dirty="0" smtClean="0"/>
              <a:t>Second, recall the Bit Position Values</a:t>
            </a:r>
          </a:p>
          <a:p>
            <a:pPr lvl="1" eaLnBrk="1" hangingPunct="1"/>
            <a:r>
              <a:rPr lang="en-US" dirty="0" smtClean="0"/>
              <a:t>8 = 128</a:t>
            </a:r>
          </a:p>
          <a:p>
            <a:pPr lvl="1" eaLnBrk="1" hangingPunct="1"/>
            <a:r>
              <a:rPr lang="en-US" dirty="0" smtClean="0"/>
              <a:t>7 =  64</a:t>
            </a:r>
          </a:p>
          <a:p>
            <a:pPr lvl="1" eaLnBrk="1" hangingPunct="1"/>
            <a:r>
              <a:rPr lang="en-US" dirty="0" smtClean="0"/>
              <a:t>6 =  32</a:t>
            </a:r>
          </a:p>
          <a:p>
            <a:pPr lvl="1" eaLnBrk="1" hangingPunct="1"/>
            <a:r>
              <a:rPr lang="en-US" dirty="0" smtClean="0"/>
              <a:t>5 =  16</a:t>
            </a:r>
          </a:p>
          <a:p>
            <a:pPr lvl="1" eaLnBrk="1" hangingPunct="1"/>
            <a:r>
              <a:rPr lang="en-US" dirty="0" smtClean="0"/>
              <a:t>4 =   8</a:t>
            </a:r>
          </a:p>
          <a:p>
            <a:pPr lvl="1" eaLnBrk="1" hangingPunct="1"/>
            <a:r>
              <a:rPr lang="en-US" dirty="0" smtClean="0"/>
              <a:t>3 =   4</a:t>
            </a:r>
          </a:p>
          <a:p>
            <a:pPr lvl="1" eaLnBrk="1" hangingPunct="1"/>
            <a:r>
              <a:rPr lang="en-US" dirty="0" smtClean="0"/>
              <a:t>2 =   2</a:t>
            </a:r>
          </a:p>
          <a:p>
            <a:pPr lvl="1" eaLnBrk="1" hangingPunct="1"/>
            <a:r>
              <a:rPr lang="en-US" dirty="0" smtClean="0"/>
              <a:t>1 =   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4"/>
          <p:cNvSpPr>
            <a:spLocks noGrp="1"/>
          </p:cNvSpPr>
          <p:nvPr>
            <p:ph type="ftr" sz="quarter" idx="11"/>
          </p:nvPr>
        </p:nvSpPr>
        <p:spPr>
          <a:noFill/>
        </p:spPr>
        <p:txBody>
          <a:bodyPr/>
          <a:lstStyle/>
          <a:p>
            <a:r>
              <a:rPr lang="en-US" dirty="0" smtClean="0"/>
              <a:t>Copyright 2009-2011 Kenneth M. Chipps Ph.D. www.chipps.com</a:t>
            </a:r>
            <a:endParaRPr lang="en-US" dirty="0"/>
          </a:p>
        </p:txBody>
      </p:sp>
      <p:sp>
        <p:nvSpPr>
          <p:cNvPr id="121859" name="Slide Number Placeholder 5"/>
          <p:cNvSpPr>
            <a:spLocks noGrp="1"/>
          </p:cNvSpPr>
          <p:nvPr>
            <p:ph type="sldNum" sz="quarter" idx="12"/>
          </p:nvPr>
        </p:nvSpPr>
        <p:spPr>
          <a:noFill/>
        </p:spPr>
        <p:txBody>
          <a:bodyPr/>
          <a:lstStyle/>
          <a:p>
            <a:fld id="{6B877A2A-C784-4E86-ADE1-1FDF6001ED0B}" type="slidenum">
              <a:rPr lang="en-US"/>
              <a:pPr/>
              <a:t>29</a:t>
            </a:fld>
            <a:endParaRPr lang="en-US" dirty="0"/>
          </a:p>
        </p:txBody>
      </p:sp>
      <p:sp>
        <p:nvSpPr>
          <p:cNvPr id="121860" name="Rectangle 2"/>
          <p:cNvSpPr>
            <a:spLocks noGrp="1" noChangeArrowheads="1"/>
          </p:cNvSpPr>
          <p:nvPr>
            <p:ph type="title"/>
          </p:nvPr>
        </p:nvSpPr>
        <p:spPr/>
        <p:txBody>
          <a:bodyPr/>
          <a:lstStyle/>
          <a:p>
            <a:pPr eaLnBrk="1" hangingPunct="1"/>
            <a:r>
              <a:rPr lang="en-US" dirty="0" smtClean="0"/>
              <a:t>The Basics</a:t>
            </a:r>
          </a:p>
        </p:txBody>
      </p:sp>
      <p:sp>
        <p:nvSpPr>
          <p:cNvPr id="121861" name="Rectangle 3"/>
          <p:cNvSpPr>
            <a:spLocks noGrp="1" noChangeArrowheads="1"/>
          </p:cNvSpPr>
          <p:nvPr>
            <p:ph type="body" idx="1"/>
          </p:nvPr>
        </p:nvSpPr>
        <p:spPr/>
        <p:txBody>
          <a:bodyPr/>
          <a:lstStyle/>
          <a:p>
            <a:pPr eaLnBrk="1" hangingPunct="1"/>
            <a:r>
              <a:rPr lang="en-US" dirty="0" smtClean="0"/>
              <a:t>Third, try to memorize the Bit Patterns</a:t>
            </a:r>
          </a:p>
          <a:p>
            <a:pPr lvl="1" eaLnBrk="1" hangingPunct="1"/>
            <a:r>
              <a:rPr lang="en-US" dirty="0" smtClean="0"/>
              <a:t>10000000 = 128</a:t>
            </a:r>
          </a:p>
          <a:p>
            <a:pPr lvl="1" eaLnBrk="1" hangingPunct="1"/>
            <a:r>
              <a:rPr lang="en-US" dirty="0" smtClean="0"/>
              <a:t>11000000 = 192</a:t>
            </a:r>
          </a:p>
          <a:p>
            <a:pPr lvl="1" eaLnBrk="1" hangingPunct="1"/>
            <a:r>
              <a:rPr lang="en-US" dirty="0" smtClean="0"/>
              <a:t>11100000 = 224</a:t>
            </a:r>
          </a:p>
          <a:p>
            <a:pPr lvl="1" eaLnBrk="1" hangingPunct="1"/>
            <a:r>
              <a:rPr lang="en-US" dirty="0" smtClean="0"/>
              <a:t>11110000 = 240</a:t>
            </a:r>
          </a:p>
          <a:p>
            <a:pPr lvl="1" eaLnBrk="1" hangingPunct="1"/>
            <a:r>
              <a:rPr lang="en-US" dirty="0" smtClean="0"/>
              <a:t>11111000 = 248</a:t>
            </a:r>
          </a:p>
          <a:p>
            <a:pPr lvl="1" eaLnBrk="1" hangingPunct="1"/>
            <a:r>
              <a:rPr lang="en-US" dirty="0" smtClean="0"/>
              <a:t>11111100 = 252</a:t>
            </a:r>
          </a:p>
          <a:p>
            <a:pPr lvl="1" eaLnBrk="1" hangingPunct="1"/>
            <a:r>
              <a:rPr lang="en-US" dirty="0" smtClean="0"/>
              <a:t>11111110 = 254</a:t>
            </a:r>
          </a:p>
          <a:p>
            <a:pPr lvl="1" eaLnBrk="1" hangingPunct="1"/>
            <a:r>
              <a:rPr lang="en-US" dirty="0" smtClean="0"/>
              <a:t>11111111 = 255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r>
              <a:rPr lang="en-US" baseline="0" dirty="0" smtClean="0"/>
              <a:t> is Subnetting</a:t>
            </a:r>
            <a:endParaRPr lang="en-US" dirty="0"/>
          </a:p>
        </p:txBody>
      </p:sp>
      <p:sp>
        <p:nvSpPr>
          <p:cNvPr id="3" name="Content Placeholder 2"/>
          <p:cNvSpPr>
            <a:spLocks noGrp="1"/>
          </p:cNvSpPr>
          <p:nvPr>
            <p:ph idx="1"/>
          </p:nvPr>
        </p:nvSpPr>
        <p:spPr/>
        <p:txBody>
          <a:bodyPr/>
          <a:lstStyle/>
          <a:p>
            <a:r>
              <a:rPr lang="en-US" dirty="0" smtClean="0"/>
              <a:t>What is subnetting</a:t>
            </a:r>
          </a:p>
          <a:p>
            <a:r>
              <a:rPr lang="en-US" dirty="0" smtClean="0"/>
              <a:t>Subnetting is where bits are taken from the host portion of the IP address and used</a:t>
            </a:r>
            <a:r>
              <a:rPr lang="en-US" baseline="0" dirty="0" smtClean="0"/>
              <a:t> to create subnetworks</a:t>
            </a:r>
          </a:p>
          <a:p>
            <a:r>
              <a:rPr lang="en-US" baseline="0" dirty="0" smtClean="0"/>
              <a:t>In other words new networks that exist below or subordinate to larger networks</a:t>
            </a:r>
          </a:p>
          <a:p>
            <a:r>
              <a:rPr lang="en-US" baseline="0" dirty="0" smtClean="0"/>
              <a:t>The original largest networks were those 256 networks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1"/>
          </p:nvPr>
        </p:nvSpPr>
        <p:spPr>
          <a:noFill/>
        </p:spPr>
        <p:txBody>
          <a:bodyPr/>
          <a:lstStyle/>
          <a:p>
            <a:r>
              <a:rPr lang="en-US" dirty="0" smtClean="0"/>
              <a:t>Copyright 2009-2011 Kenneth M. Chipps Ph.D. www.chipps.com</a:t>
            </a:r>
            <a:endParaRPr lang="en-US" dirty="0"/>
          </a:p>
        </p:txBody>
      </p:sp>
      <p:sp>
        <p:nvSpPr>
          <p:cNvPr id="1028" name="Slide Number Placeholder 5"/>
          <p:cNvSpPr>
            <a:spLocks noGrp="1"/>
          </p:cNvSpPr>
          <p:nvPr>
            <p:ph type="sldNum" sz="quarter" idx="12"/>
          </p:nvPr>
        </p:nvSpPr>
        <p:spPr>
          <a:noFill/>
        </p:spPr>
        <p:txBody>
          <a:bodyPr/>
          <a:lstStyle/>
          <a:p>
            <a:fld id="{EEA5B1FD-2E00-4BD9-B296-0A03C6FFD8C2}" type="slidenum">
              <a:rPr lang="en-US"/>
              <a:pPr/>
              <a:t>30</a:t>
            </a:fld>
            <a:endParaRPr lang="en-US" dirty="0"/>
          </a:p>
        </p:txBody>
      </p:sp>
      <p:sp>
        <p:nvSpPr>
          <p:cNvPr id="1029" name="Rectangle 2"/>
          <p:cNvSpPr>
            <a:spLocks noGrp="1" noChangeArrowheads="1"/>
          </p:cNvSpPr>
          <p:nvPr>
            <p:ph type="title"/>
          </p:nvPr>
        </p:nvSpPr>
        <p:spPr/>
        <p:txBody>
          <a:bodyPr/>
          <a:lstStyle/>
          <a:p>
            <a:pPr eaLnBrk="1" hangingPunct="1"/>
            <a:r>
              <a:rPr lang="en-US" dirty="0" smtClean="0"/>
              <a:t>Notice the Pattern</a:t>
            </a:r>
          </a:p>
        </p:txBody>
      </p:sp>
      <p:graphicFrame>
        <p:nvGraphicFramePr>
          <p:cNvPr id="1026" name="Object 21"/>
          <p:cNvGraphicFramePr>
            <a:graphicFrameLocks noGrp="1" noChangeAspect="1"/>
          </p:cNvGraphicFramePr>
          <p:nvPr>
            <p:ph idx="1"/>
          </p:nvPr>
        </p:nvGraphicFramePr>
        <p:xfrm>
          <a:off x="2432050" y="1600200"/>
          <a:ext cx="4279900" cy="4525963"/>
        </p:xfrm>
        <a:graphic>
          <a:graphicData uri="http://schemas.openxmlformats.org/presentationml/2006/ole">
            <mc:AlternateContent xmlns:mc="http://schemas.openxmlformats.org/markup-compatibility/2006">
              <mc:Choice xmlns:v="urn:schemas-microsoft-com:vml" Requires="v">
                <p:oleObj spid="_x0000_s1044" name="Worksheet" r:id="rId4" imgW="5295900" imgH="5600700" progId="Excel.Sheet.8">
                  <p:embed/>
                </p:oleObj>
              </mc:Choice>
              <mc:Fallback>
                <p:oleObj name="Worksheet" r:id="rId4" imgW="5295900" imgH="5600700" progId="Excel.Sheet.8">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2050" y="1600200"/>
                        <a:ext cx="427990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4"/>
          <p:cNvSpPr>
            <a:spLocks noGrp="1"/>
          </p:cNvSpPr>
          <p:nvPr>
            <p:ph type="ftr" sz="quarter" idx="11"/>
          </p:nvPr>
        </p:nvSpPr>
        <p:spPr>
          <a:noFill/>
        </p:spPr>
        <p:txBody>
          <a:bodyPr/>
          <a:lstStyle/>
          <a:p>
            <a:r>
              <a:rPr lang="en-US" dirty="0" smtClean="0"/>
              <a:t>Copyright 2009-2011 Kenneth M. Chipps Ph.D. www.chipps.com</a:t>
            </a:r>
            <a:endParaRPr lang="en-US" dirty="0"/>
          </a:p>
        </p:txBody>
      </p:sp>
      <p:sp>
        <p:nvSpPr>
          <p:cNvPr id="122883" name="Slide Number Placeholder 5"/>
          <p:cNvSpPr>
            <a:spLocks noGrp="1"/>
          </p:cNvSpPr>
          <p:nvPr>
            <p:ph type="sldNum" sz="quarter" idx="12"/>
          </p:nvPr>
        </p:nvSpPr>
        <p:spPr>
          <a:noFill/>
        </p:spPr>
        <p:txBody>
          <a:bodyPr/>
          <a:lstStyle/>
          <a:p>
            <a:fld id="{4D97552F-A494-4D54-9E4E-453729582EA2}" type="slidenum">
              <a:rPr lang="en-US"/>
              <a:pPr/>
              <a:t>31</a:t>
            </a:fld>
            <a:endParaRPr lang="en-US" dirty="0"/>
          </a:p>
        </p:txBody>
      </p:sp>
      <p:sp>
        <p:nvSpPr>
          <p:cNvPr id="122884" name="Rectangle 2"/>
          <p:cNvSpPr>
            <a:spLocks noGrp="1" noChangeArrowheads="1"/>
          </p:cNvSpPr>
          <p:nvPr>
            <p:ph type="title"/>
          </p:nvPr>
        </p:nvSpPr>
        <p:spPr/>
        <p:txBody>
          <a:bodyPr/>
          <a:lstStyle/>
          <a:p>
            <a:pPr eaLnBrk="1" hangingPunct="1"/>
            <a:r>
              <a:rPr lang="en-US" dirty="0" smtClean="0"/>
              <a:t>Notice the Pattern</a:t>
            </a:r>
          </a:p>
        </p:txBody>
      </p:sp>
      <p:sp>
        <p:nvSpPr>
          <p:cNvPr id="122885" name="Rectangle 3"/>
          <p:cNvSpPr>
            <a:spLocks noGrp="1" noChangeArrowheads="1"/>
          </p:cNvSpPr>
          <p:nvPr>
            <p:ph type="body" idx="1"/>
          </p:nvPr>
        </p:nvSpPr>
        <p:spPr/>
        <p:txBody>
          <a:bodyPr/>
          <a:lstStyle/>
          <a:p>
            <a:pPr eaLnBrk="1" hangingPunct="1"/>
            <a:r>
              <a:rPr lang="en-US" dirty="0" smtClean="0"/>
              <a:t>As a bit is stolen to create a subnet the number of subnets doubles and the number of hosts on any subnet is cut in half</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Subnetting by Hand Methods</a:t>
            </a:r>
            <a:endParaRPr lang="en-US" dirty="0"/>
          </a:p>
        </p:txBody>
      </p:sp>
      <p:sp>
        <p:nvSpPr>
          <p:cNvPr id="3" name="Content Placeholder 2"/>
          <p:cNvSpPr>
            <a:spLocks noGrp="1"/>
          </p:cNvSpPr>
          <p:nvPr>
            <p:ph idx="1"/>
          </p:nvPr>
        </p:nvSpPr>
        <p:spPr/>
        <p:txBody>
          <a:bodyPr/>
          <a:lstStyle/>
          <a:p>
            <a:r>
              <a:rPr lang="en-US" dirty="0" smtClean="0"/>
              <a:t>There are several ways</a:t>
            </a:r>
            <a:r>
              <a:rPr lang="en-US" baseline="0" dirty="0" smtClean="0"/>
              <a:t> to do subnetting by hand or using only your brain</a:t>
            </a:r>
          </a:p>
          <a:p>
            <a:r>
              <a:rPr lang="en-US" baseline="0" dirty="0" smtClean="0"/>
              <a:t>We will cover two of these</a:t>
            </a:r>
          </a:p>
          <a:p>
            <a:r>
              <a:rPr lang="en-US" baseline="0" dirty="0" smtClean="0"/>
              <a:t>They are</a:t>
            </a:r>
          </a:p>
          <a:p>
            <a:pPr lvl="1"/>
            <a:r>
              <a:rPr lang="en-US" dirty="0" smtClean="0"/>
              <a:t>The Five Question Method</a:t>
            </a:r>
          </a:p>
          <a:p>
            <a:pPr lvl="1"/>
            <a:r>
              <a:rPr lang="en-US" dirty="0" smtClean="0"/>
              <a:t>/ Notation Method</a:t>
            </a:r>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Question Method</a:t>
            </a:r>
            <a:endParaRPr lang="en-US" dirty="0"/>
          </a:p>
        </p:txBody>
      </p:sp>
      <p:sp>
        <p:nvSpPr>
          <p:cNvPr id="3" name="Content Placeholder 2"/>
          <p:cNvSpPr>
            <a:spLocks noGrp="1"/>
          </p:cNvSpPr>
          <p:nvPr>
            <p:ph idx="1"/>
          </p:nvPr>
        </p:nvSpPr>
        <p:spPr/>
        <p:txBody>
          <a:bodyPr/>
          <a:lstStyle/>
          <a:p>
            <a:pPr eaLnBrk="1" hangingPunct="1"/>
            <a:r>
              <a:rPr lang="en-US" dirty="0" smtClean="0"/>
              <a:t>Answer the following questions</a:t>
            </a:r>
          </a:p>
          <a:p>
            <a:pPr lvl="1" eaLnBrk="1" hangingPunct="1"/>
            <a:r>
              <a:rPr lang="en-US" dirty="0" smtClean="0"/>
              <a:t>How many </a:t>
            </a:r>
            <a:r>
              <a:rPr lang="en-US" dirty="0" smtClean="0"/>
              <a:t>networks can we create</a:t>
            </a:r>
            <a:endParaRPr lang="en-US" dirty="0" smtClean="0"/>
          </a:p>
          <a:p>
            <a:pPr lvl="1" eaLnBrk="1" hangingPunct="1"/>
            <a:r>
              <a:rPr lang="en-US" dirty="0" smtClean="0"/>
              <a:t>How many </a:t>
            </a:r>
            <a:r>
              <a:rPr lang="en-US" dirty="0" smtClean="0"/>
              <a:t>devices can</a:t>
            </a:r>
            <a:r>
              <a:rPr lang="en-US" baseline="0" dirty="0" smtClean="0"/>
              <a:t> be on each network</a:t>
            </a:r>
            <a:endParaRPr lang="en-US" dirty="0" smtClean="0"/>
          </a:p>
          <a:p>
            <a:pPr lvl="1" eaLnBrk="1" hangingPunct="1"/>
            <a:r>
              <a:rPr lang="en-US" dirty="0" smtClean="0"/>
              <a:t>What are the </a:t>
            </a:r>
            <a:r>
              <a:rPr lang="en-US" dirty="0" smtClean="0"/>
              <a:t>network names</a:t>
            </a:r>
            <a:endParaRPr lang="en-US" dirty="0" smtClean="0"/>
          </a:p>
          <a:p>
            <a:pPr lvl="1" eaLnBrk="1" hangingPunct="1"/>
            <a:r>
              <a:rPr lang="en-US" dirty="0" smtClean="0"/>
              <a:t>What are the </a:t>
            </a:r>
            <a:r>
              <a:rPr lang="en-US" dirty="0" smtClean="0"/>
              <a:t>device names</a:t>
            </a:r>
          </a:p>
          <a:p>
            <a:pPr lvl="1" eaLnBrk="1" hangingPunct="1"/>
            <a:r>
              <a:rPr lang="en-US" dirty="0" smtClean="0"/>
              <a:t>What </a:t>
            </a:r>
            <a:r>
              <a:rPr lang="en-US" dirty="0" smtClean="0"/>
              <a:t>is the broadcast address of each subnet</a:t>
            </a:r>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4"/>
          <p:cNvSpPr>
            <a:spLocks noGrp="1"/>
          </p:cNvSpPr>
          <p:nvPr>
            <p:ph type="ftr" sz="quarter" idx="11"/>
          </p:nvPr>
        </p:nvSpPr>
        <p:spPr>
          <a:noFill/>
        </p:spPr>
        <p:txBody>
          <a:bodyPr/>
          <a:lstStyle/>
          <a:p>
            <a:r>
              <a:rPr lang="en-US" dirty="0" smtClean="0"/>
              <a:t>Copyright 2009-2011 Kenneth M. Chipps Ph.D. www.chipps.com</a:t>
            </a:r>
          </a:p>
        </p:txBody>
      </p:sp>
      <p:sp>
        <p:nvSpPr>
          <p:cNvPr id="124931" name="Slide Number Placeholder 5"/>
          <p:cNvSpPr>
            <a:spLocks noGrp="1"/>
          </p:cNvSpPr>
          <p:nvPr>
            <p:ph type="sldNum" sz="quarter" idx="12"/>
          </p:nvPr>
        </p:nvSpPr>
        <p:spPr>
          <a:noFill/>
        </p:spPr>
        <p:txBody>
          <a:bodyPr/>
          <a:lstStyle/>
          <a:p>
            <a:fld id="{5E07C06C-2706-4399-ACFD-2679BED692B9}" type="slidenum">
              <a:rPr lang="en-US" smtClean="0"/>
              <a:pPr/>
              <a:t>34</a:t>
            </a:fld>
            <a:endParaRPr lang="en-US" dirty="0" smtClean="0"/>
          </a:p>
        </p:txBody>
      </p:sp>
      <p:sp>
        <p:nvSpPr>
          <p:cNvPr id="124932" name="Rectangle 2"/>
          <p:cNvSpPr>
            <a:spLocks noGrp="1" noChangeArrowheads="1"/>
          </p:cNvSpPr>
          <p:nvPr>
            <p:ph type="title"/>
          </p:nvPr>
        </p:nvSpPr>
        <p:spPr/>
        <p:txBody>
          <a:bodyPr/>
          <a:lstStyle/>
          <a:p>
            <a:pPr eaLnBrk="1" hangingPunct="1"/>
            <a:r>
              <a:rPr lang="en-US" dirty="0" smtClean="0"/>
              <a:t>Subnetting a Class C Address</a:t>
            </a:r>
          </a:p>
        </p:txBody>
      </p:sp>
      <p:sp>
        <p:nvSpPr>
          <p:cNvPr id="124933" name="Rectangle 3"/>
          <p:cNvSpPr>
            <a:spLocks noGrp="1" noChangeArrowheads="1"/>
          </p:cNvSpPr>
          <p:nvPr>
            <p:ph type="body" idx="1"/>
          </p:nvPr>
        </p:nvSpPr>
        <p:spPr/>
        <p:txBody>
          <a:bodyPr/>
          <a:lstStyle/>
          <a:p>
            <a:pPr eaLnBrk="1" hangingPunct="1"/>
            <a:r>
              <a:rPr lang="en-US" dirty="0" smtClean="0"/>
              <a:t>In the case of a Class C address bring to mind the standard mask for a Class C address of 255.255.255.0</a:t>
            </a:r>
          </a:p>
          <a:p>
            <a:pPr eaLnBrk="1" hangingPunct="1"/>
            <a:r>
              <a:rPr lang="en-US" dirty="0" smtClean="0"/>
              <a:t>Notice that this leaves only the last octet for use by both the subnetwork and the host</a:t>
            </a:r>
          </a:p>
          <a:p>
            <a:pPr eaLnBrk="1" hangingPunct="1"/>
            <a:r>
              <a:rPr lang="en-US" dirty="0" smtClean="0"/>
              <a:t>So we only have 8 bits to work with</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4"/>
          <p:cNvSpPr>
            <a:spLocks noGrp="1"/>
          </p:cNvSpPr>
          <p:nvPr>
            <p:ph type="ftr" sz="quarter" idx="11"/>
          </p:nvPr>
        </p:nvSpPr>
        <p:spPr>
          <a:noFill/>
        </p:spPr>
        <p:txBody>
          <a:bodyPr/>
          <a:lstStyle/>
          <a:p>
            <a:r>
              <a:rPr lang="en-US" dirty="0" smtClean="0"/>
              <a:t>Copyright 2009-2011 Kenneth M. Chipps Ph.D. www.chipps.com</a:t>
            </a:r>
          </a:p>
        </p:txBody>
      </p:sp>
      <p:sp>
        <p:nvSpPr>
          <p:cNvPr id="125955" name="Slide Number Placeholder 5"/>
          <p:cNvSpPr>
            <a:spLocks noGrp="1"/>
          </p:cNvSpPr>
          <p:nvPr>
            <p:ph type="sldNum" sz="quarter" idx="12"/>
          </p:nvPr>
        </p:nvSpPr>
        <p:spPr>
          <a:noFill/>
        </p:spPr>
        <p:txBody>
          <a:bodyPr/>
          <a:lstStyle/>
          <a:p>
            <a:fld id="{0A7815B0-9CEF-4023-B289-C61AC795DD88}" type="slidenum">
              <a:rPr lang="en-US" smtClean="0"/>
              <a:pPr/>
              <a:t>35</a:t>
            </a:fld>
            <a:endParaRPr lang="en-US" dirty="0" smtClean="0"/>
          </a:p>
        </p:txBody>
      </p:sp>
      <p:sp>
        <p:nvSpPr>
          <p:cNvPr id="125956" name="Rectangle 2"/>
          <p:cNvSpPr>
            <a:spLocks noGrp="1" noChangeArrowheads="1"/>
          </p:cNvSpPr>
          <p:nvPr>
            <p:ph type="title"/>
          </p:nvPr>
        </p:nvSpPr>
        <p:spPr/>
        <p:txBody>
          <a:bodyPr/>
          <a:lstStyle/>
          <a:p>
            <a:pPr eaLnBrk="1" hangingPunct="1"/>
            <a:r>
              <a:rPr lang="en-US" dirty="0" smtClean="0"/>
              <a:t>Subnetting a Class C Address</a:t>
            </a:r>
          </a:p>
        </p:txBody>
      </p:sp>
      <p:sp>
        <p:nvSpPr>
          <p:cNvPr id="125957" name="Rectangle 3"/>
          <p:cNvSpPr>
            <a:spLocks noGrp="1" noChangeArrowheads="1"/>
          </p:cNvSpPr>
          <p:nvPr>
            <p:ph type="body" idx="1"/>
          </p:nvPr>
        </p:nvSpPr>
        <p:spPr/>
        <p:txBody>
          <a:bodyPr/>
          <a:lstStyle/>
          <a:p>
            <a:pPr eaLnBrk="1" hangingPunct="1"/>
            <a:r>
              <a:rPr lang="en-US" dirty="0" smtClean="0"/>
              <a:t>How many </a:t>
            </a:r>
            <a:r>
              <a:rPr lang="en-US" dirty="0" smtClean="0"/>
              <a:t>networks</a:t>
            </a:r>
            <a:r>
              <a:rPr lang="en-US" baseline="0" dirty="0" smtClean="0"/>
              <a:t> can we create</a:t>
            </a:r>
          </a:p>
          <a:p>
            <a:pPr eaLnBrk="1" hangingPunct="1"/>
            <a:r>
              <a:rPr lang="en-US" dirty="0" smtClean="0"/>
              <a:t>Formula</a:t>
            </a:r>
            <a:endParaRPr lang="en-US" dirty="0" smtClean="0"/>
          </a:p>
          <a:p>
            <a:pPr lvl="1" eaLnBrk="1" hangingPunct="1"/>
            <a:r>
              <a:rPr lang="en-US" dirty="0" smtClean="0"/>
              <a:t>2</a:t>
            </a:r>
            <a:r>
              <a:rPr lang="en-US" baseline="30000" dirty="0" smtClean="0"/>
              <a:t>N</a:t>
            </a:r>
            <a:r>
              <a:rPr lang="en-US" dirty="0" smtClean="0"/>
              <a:t> = Number of Subnets</a:t>
            </a:r>
          </a:p>
          <a:p>
            <a:pPr lvl="2" eaLnBrk="1" hangingPunct="1"/>
            <a:r>
              <a:rPr lang="en-US" dirty="0" smtClean="0"/>
              <a:t>Where N is the number of bits stolen for the subnetwork</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4"/>
          <p:cNvSpPr>
            <a:spLocks noGrp="1"/>
          </p:cNvSpPr>
          <p:nvPr>
            <p:ph type="ftr" sz="quarter" idx="11"/>
          </p:nvPr>
        </p:nvSpPr>
        <p:spPr>
          <a:noFill/>
        </p:spPr>
        <p:txBody>
          <a:bodyPr/>
          <a:lstStyle/>
          <a:p>
            <a:r>
              <a:rPr lang="en-US" dirty="0" smtClean="0"/>
              <a:t>Copyright 2009-2011 Kenneth M. Chipps Ph.D. www.chipps.com</a:t>
            </a:r>
          </a:p>
        </p:txBody>
      </p:sp>
      <p:sp>
        <p:nvSpPr>
          <p:cNvPr id="126979" name="Slide Number Placeholder 5"/>
          <p:cNvSpPr>
            <a:spLocks noGrp="1"/>
          </p:cNvSpPr>
          <p:nvPr>
            <p:ph type="sldNum" sz="quarter" idx="12"/>
          </p:nvPr>
        </p:nvSpPr>
        <p:spPr>
          <a:noFill/>
        </p:spPr>
        <p:txBody>
          <a:bodyPr/>
          <a:lstStyle/>
          <a:p>
            <a:fld id="{0ED653C2-0D87-4343-A5F4-5BEBCE6A66A5}" type="slidenum">
              <a:rPr lang="en-US" smtClean="0"/>
              <a:pPr/>
              <a:t>36</a:t>
            </a:fld>
            <a:endParaRPr lang="en-US" dirty="0" smtClean="0"/>
          </a:p>
        </p:txBody>
      </p:sp>
      <p:sp>
        <p:nvSpPr>
          <p:cNvPr id="126980" name="Rectangle 2"/>
          <p:cNvSpPr>
            <a:spLocks noGrp="1" noChangeArrowheads="1"/>
          </p:cNvSpPr>
          <p:nvPr>
            <p:ph type="title"/>
          </p:nvPr>
        </p:nvSpPr>
        <p:spPr/>
        <p:txBody>
          <a:bodyPr/>
          <a:lstStyle/>
          <a:p>
            <a:pPr eaLnBrk="1" hangingPunct="1"/>
            <a:r>
              <a:rPr lang="en-US" dirty="0" smtClean="0"/>
              <a:t>Subnetting a Class C Address</a:t>
            </a:r>
          </a:p>
        </p:txBody>
      </p:sp>
      <p:sp>
        <p:nvSpPr>
          <p:cNvPr id="126981" name="Rectangle 3"/>
          <p:cNvSpPr>
            <a:spLocks noGrp="1" noChangeArrowheads="1"/>
          </p:cNvSpPr>
          <p:nvPr>
            <p:ph type="body" idx="1"/>
          </p:nvPr>
        </p:nvSpPr>
        <p:spPr/>
        <p:txBody>
          <a:bodyPr/>
          <a:lstStyle/>
          <a:p>
            <a:pPr eaLnBrk="1" hangingPunct="1">
              <a:lnSpc>
                <a:spcPct val="90000"/>
              </a:lnSpc>
            </a:pPr>
            <a:r>
              <a:rPr lang="en-US" dirty="0" smtClean="0"/>
              <a:t>For example</a:t>
            </a:r>
          </a:p>
          <a:p>
            <a:pPr lvl="1" eaLnBrk="1" hangingPunct="1">
              <a:lnSpc>
                <a:spcPct val="90000"/>
              </a:lnSpc>
            </a:pPr>
            <a:r>
              <a:rPr lang="en-US" sz="2000" dirty="0" smtClean="0"/>
              <a:t>00000000 2</a:t>
            </a:r>
            <a:r>
              <a:rPr lang="en-US" sz="2000" baseline="30000" dirty="0" smtClean="0"/>
              <a:t>0</a:t>
            </a:r>
            <a:r>
              <a:rPr lang="en-US" sz="2000" dirty="0" smtClean="0"/>
              <a:t> = Not used creates no subnets</a:t>
            </a:r>
          </a:p>
          <a:p>
            <a:pPr lvl="1" eaLnBrk="1" hangingPunct="1">
              <a:lnSpc>
                <a:spcPct val="90000"/>
              </a:lnSpc>
            </a:pPr>
            <a:r>
              <a:rPr lang="en-US" sz="2000" dirty="0" smtClean="0"/>
              <a:t>10000000 2</a:t>
            </a:r>
            <a:r>
              <a:rPr lang="en-US" sz="2000" baseline="30000" dirty="0" smtClean="0"/>
              <a:t>1</a:t>
            </a:r>
            <a:r>
              <a:rPr lang="en-US" sz="2000" dirty="0" smtClean="0"/>
              <a:t> = 2 subnetworks using the 128 mask</a:t>
            </a:r>
          </a:p>
          <a:p>
            <a:pPr lvl="1" eaLnBrk="1" hangingPunct="1">
              <a:lnSpc>
                <a:spcPct val="90000"/>
              </a:lnSpc>
            </a:pPr>
            <a:r>
              <a:rPr lang="en-US" sz="2000" dirty="0" smtClean="0"/>
              <a:t>11000000 2</a:t>
            </a:r>
            <a:r>
              <a:rPr lang="en-US" sz="2000" baseline="30000" dirty="0" smtClean="0"/>
              <a:t>2</a:t>
            </a:r>
            <a:r>
              <a:rPr lang="en-US" sz="2000" dirty="0" smtClean="0"/>
              <a:t> = 4 subnetworks using the 192 mask</a:t>
            </a:r>
          </a:p>
          <a:p>
            <a:pPr lvl="1" eaLnBrk="1" hangingPunct="1">
              <a:lnSpc>
                <a:spcPct val="90000"/>
              </a:lnSpc>
            </a:pPr>
            <a:r>
              <a:rPr lang="en-US" sz="2000" dirty="0" smtClean="0"/>
              <a:t>11100000 2</a:t>
            </a:r>
            <a:r>
              <a:rPr lang="en-US" sz="2000" baseline="30000" dirty="0" smtClean="0"/>
              <a:t>3</a:t>
            </a:r>
            <a:r>
              <a:rPr lang="en-US" sz="2000" dirty="0" smtClean="0"/>
              <a:t> = 8 subnetworks using the 224 mask</a:t>
            </a:r>
          </a:p>
          <a:p>
            <a:pPr lvl="1" eaLnBrk="1" hangingPunct="1">
              <a:lnSpc>
                <a:spcPct val="90000"/>
              </a:lnSpc>
            </a:pPr>
            <a:r>
              <a:rPr lang="en-US" sz="2000" dirty="0" smtClean="0"/>
              <a:t>11110000 2</a:t>
            </a:r>
            <a:r>
              <a:rPr lang="en-US" sz="2000" baseline="30000" dirty="0" smtClean="0"/>
              <a:t>4</a:t>
            </a:r>
            <a:r>
              <a:rPr lang="en-US" sz="2000" dirty="0" smtClean="0"/>
              <a:t> = 16 subnetworks using the 240 mask</a:t>
            </a:r>
          </a:p>
          <a:p>
            <a:pPr lvl="1" eaLnBrk="1" hangingPunct="1">
              <a:lnSpc>
                <a:spcPct val="90000"/>
              </a:lnSpc>
            </a:pPr>
            <a:r>
              <a:rPr lang="en-US" sz="2000" dirty="0" smtClean="0"/>
              <a:t>11111000 2</a:t>
            </a:r>
            <a:r>
              <a:rPr lang="en-US" sz="2000" baseline="30000" dirty="0" smtClean="0"/>
              <a:t>5</a:t>
            </a:r>
            <a:r>
              <a:rPr lang="en-US" sz="2000" dirty="0" smtClean="0"/>
              <a:t> = 32 subnetworks using the 248 mask</a:t>
            </a:r>
          </a:p>
          <a:p>
            <a:pPr lvl="1" eaLnBrk="1" hangingPunct="1">
              <a:lnSpc>
                <a:spcPct val="90000"/>
              </a:lnSpc>
            </a:pPr>
            <a:r>
              <a:rPr lang="en-US" sz="2000" dirty="0" smtClean="0"/>
              <a:t>11111100 2</a:t>
            </a:r>
            <a:r>
              <a:rPr lang="en-US" sz="2000" baseline="30000" dirty="0" smtClean="0"/>
              <a:t>6</a:t>
            </a:r>
            <a:r>
              <a:rPr lang="en-US" sz="2000" dirty="0" smtClean="0"/>
              <a:t> = 64 subnetworks</a:t>
            </a:r>
            <a:r>
              <a:rPr lang="en-US" sz="2000" baseline="0" dirty="0" smtClean="0"/>
              <a:t> using the 252 mask</a:t>
            </a:r>
            <a:endParaRPr lang="en-US" sz="2000" dirty="0" smtClean="0"/>
          </a:p>
          <a:p>
            <a:pPr lvl="1" eaLnBrk="1" hangingPunct="1">
              <a:lnSpc>
                <a:spcPct val="90000"/>
              </a:lnSpc>
            </a:pPr>
            <a:r>
              <a:rPr lang="en-US" sz="2000" dirty="0" smtClean="0"/>
              <a:t>11111110 2</a:t>
            </a:r>
            <a:r>
              <a:rPr lang="en-US" sz="2000" baseline="30000" dirty="0" smtClean="0"/>
              <a:t>7</a:t>
            </a:r>
            <a:r>
              <a:rPr lang="en-US" sz="2000" dirty="0" smtClean="0"/>
              <a:t> = Not used as no hosts are left</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lang="en-US" sz="2000" dirty="0" smtClean="0">
                <a:solidFill>
                  <a:schemeClr val="tx1"/>
                </a:solidFill>
                <a:latin typeface="+mn-lt"/>
              </a:rPr>
              <a:t>11111111 2</a:t>
            </a:r>
            <a:r>
              <a:rPr lang="en-US" sz="2000" baseline="30000" dirty="0" smtClean="0">
                <a:solidFill>
                  <a:schemeClr val="tx1"/>
                </a:solidFill>
                <a:latin typeface="+mn-lt"/>
              </a:rPr>
              <a:t>8</a:t>
            </a:r>
            <a:r>
              <a:rPr lang="en-US" sz="2000" dirty="0" smtClean="0">
                <a:solidFill>
                  <a:schemeClr val="tx1"/>
                </a:solidFill>
                <a:latin typeface="+mn-lt"/>
              </a:rPr>
              <a:t> = Not used as no hosts are left</a:t>
            </a:r>
            <a:endParaRPr lang="en-US" sz="2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oter Placeholder 4"/>
          <p:cNvSpPr>
            <a:spLocks noGrp="1"/>
          </p:cNvSpPr>
          <p:nvPr>
            <p:ph type="ftr" sz="quarter" idx="11"/>
          </p:nvPr>
        </p:nvSpPr>
        <p:spPr>
          <a:noFill/>
        </p:spPr>
        <p:txBody>
          <a:bodyPr/>
          <a:lstStyle/>
          <a:p>
            <a:r>
              <a:rPr lang="en-US" dirty="0" smtClean="0"/>
              <a:t>Copyright 2009-2011 Kenneth M. Chipps Ph.D. www.chipps.com</a:t>
            </a:r>
          </a:p>
        </p:txBody>
      </p:sp>
      <p:sp>
        <p:nvSpPr>
          <p:cNvPr id="128003" name="Slide Number Placeholder 5"/>
          <p:cNvSpPr>
            <a:spLocks noGrp="1"/>
          </p:cNvSpPr>
          <p:nvPr>
            <p:ph type="sldNum" sz="quarter" idx="12"/>
          </p:nvPr>
        </p:nvSpPr>
        <p:spPr>
          <a:noFill/>
        </p:spPr>
        <p:txBody>
          <a:bodyPr/>
          <a:lstStyle/>
          <a:p>
            <a:fld id="{EF9DB9AF-AAD4-4A45-AF9A-98935B9E8899}" type="slidenum">
              <a:rPr lang="en-US" smtClean="0"/>
              <a:pPr/>
              <a:t>37</a:t>
            </a:fld>
            <a:endParaRPr lang="en-US" dirty="0" smtClean="0"/>
          </a:p>
        </p:txBody>
      </p:sp>
      <p:sp>
        <p:nvSpPr>
          <p:cNvPr id="128004" name="Rectangle 2"/>
          <p:cNvSpPr>
            <a:spLocks noGrp="1" noChangeArrowheads="1"/>
          </p:cNvSpPr>
          <p:nvPr>
            <p:ph type="title"/>
          </p:nvPr>
        </p:nvSpPr>
        <p:spPr/>
        <p:txBody>
          <a:bodyPr/>
          <a:lstStyle/>
          <a:p>
            <a:pPr eaLnBrk="1" hangingPunct="1"/>
            <a:r>
              <a:rPr lang="en-US" dirty="0" smtClean="0"/>
              <a:t>Subnetting a Class C Address</a:t>
            </a:r>
          </a:p>
        </p:txBody>
      </p:sp>
      <p:sp>
        <p:nvSpPr>
          <p:cNvPr id="128005" name="Rectangle 3"/>
          <p:cNvSpPr>
            <a:spLocks noGrp="1" noChangeArrowheads="1"/>
          </p:cNvSpPr>
          <p:nvPr>
            <p:ph type="body" idx="1"/>
          </p:nvPr>
        </p:nvSpPr>
        <p:spPr/>
        <p:txBody>
          <a:bodyPr/>
          <a:lstStyle/>
          <a:p>
            <a:pPr eaLnBrk="1" hangingPunct="1"/>
            <a:r>
              <a:rPr lang="en-US" dirty="0" smtClean="0"/>
              <a:t>How many </a:t>
            </a:r>
            <a:r>
              <a:rPr lang="en-US" dirty="0" smtClean="0"/>
              <a:t>devices can be on the network</a:t>
            </a:r>
          </a:p>
          <a:p>
            <a:pPr eaLnBrk="1" hangingPunct="1"/>
            <a:r>
              <a:rPr lang="en-US" dirty="0" smtClean="0"/>
              <a:t>Formula</a:t>
            </a:r>
            <a:endParaRPr lang="en-US" dirty="0" smtClean="0"/>
          </a:p>
          <a:p>
            <a:pPr lvl="1" eaLnBrk="1" hangingPunct="1"/>
            <a:r>
              <a:rPr lang="en-US" dirty="0" smtClean="0"/>
              <a:t>2</a:t>
            </a:r>
            <a:r>
              <a:rPr lang="en-US" baseline="30000" dirty="0" smtClean="0"/>
              <a:t>H</a:t>
            </a:r>
            <a:r>
              <a:rPr lang="en-US" dirty="0" smtClean="0"/>
              <a:t> – 2 = Number of Hosts per Subnet</a:t>
            </a:r>
          </a:p>
          <a:p>
            <a:pPr lvl="2" eaLnBrk="1" hangingPunct="1"/>
            <a:r>
              <a:rPr lang="en-US" dirty="0" smtClean="0"/>
              <a:t>Where H is the number of bits left for the hosts after the subnet is created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4"/>
          <p:cNvSpPr>
            <a:spLocks noGrp="1"/>
          </p:cNvSpPr>
          <p:nvPr>
            <p:ph type="ftr" sz="quarter" idx="11"/>
          </p:nvPr>
        </p:nvSpPr>
        <p:spPr>
          <a:noFill/>
        </p:spPr>
        <p:txBody>
          <a:bodyPr/>
          <a:lstStyle/>
          <a:p>
            <a:r>
              <a:rPr lang="en-US" dirty="0" smtClean="0"/>
              <a:t>Copyright 2009-2011 Kenneth M. Chipps Ph.D. www.chipps.com</a:t>
            </a:r>
          </a:p>
        </p:txBody>
      </p:sp>
      <p:sp>
        <p:nvSpPr>
          <p:cNvPr id="129027" name="Slide Number Placeholder 5"/>
          <p:cNvSpPr>
            <a:spLocks noGrp="1"/>
          </p:cNvSpPr>
          <p:nvPr>
            <p:ph type="sldNum" sz="quarter" idx="12"/>
          </p:nvPr>
        </p:nvSpPr>
        <p:spPr>
          <a:noFill/>
        </p:spPr>
        <p:txBody>
          <a:bodyPr/>
          <a:lstStyle/>
          <a:p>
            <a:fld id="{4535092E-0C27-4B43-9FDE-78389FDD709B}" type="slidenum">
              <a:rPr lang="en-US" smtClean="0"/>
              <a:pPr/>
              <a:t>38</a:t>
            </a:fld>
            <a:endParaRPr lang="en-US" dirty="0" smtClean="0"/>
          </a:p>
        </p:txBody>
      </p:sp>
      <p:sp>
        <p:nvSpPr>
          <p:cNvPr id="129028" name="Rectangle 2"/>
          <p:cNvSpPr>
            <a:spLocks noGrp="1" noChangeArrowheads="1"/>
          </p:cNvSpPr>
          <p:nvPr>
            <p:ph type="title"/>
          </p:nvPr>
        </p:nvSpPr>
        <p:spPr/>
        <p:txBody>
          <a:bodyPr/>
          <a:lstStyle/>
          <a:p>
            <a:pPr eaLnBrk="1" hangingPunct="1"/>
            <a:r>
              <a:rPr lang="en-US" dirty="0" smtClean="0"/>
              <a:t>Subnetting a Class C Address</a:t>
            </a:r>
          </a:p>
        </p:txBody>
      </p:sp>
      <p:sp>
        <p:nvSpPr>
          <p:cNvPr id="129029" name="Rectangle 3"/>
          <p:cNvSpPr>
            <a:spLocks noGrp="1" noChangeArrowheads="1"/>
          </p:cNvSpPr>
          <p:nvPr>
            <p:ph type="body" idx="1"/>
          </p:nvPr>
        </p:nvSpPr>
        <p:spPr>
          <a:xfrm>
            <a:off x="685800" y="1447800"/>
            <a:ext cx="7772400" cy="5029200"/>
          </a:xfrm>
        </p:spPr>
        <p:txBody>
          <a:bodyPr/>
          <a:lstStyle/>
          <a:p>
            <a:pPr eaLnBrk="1" hangingPunct="1"/>
            <a:r>
              <a:rPr lang="en-US" dirty="0" smtClean="0"/>
              <a:t>For example</a:t>
            </a:r>
          </a:p>
          <a:p>
            <a:pPr lvl="1" eaLnBrk="1" hangingPunct="1"/>
            <a:r>
              <a:rPr lang="en-US" sz="2400" dirty="0" smtClean="0"/>
              <a:t>00000000 - 2</a:t>
            </a:r>
            <a:r>
              <a:rPr lang="en-US" sz="2400" baseline="30000" dirty="0" smtClean="0"/>
              <a:t>8</a:t>
            </a:r>
            <a:r>
              <a:rPr lang="en-US" sz="2400" dirty="0" smtClean="0"/>
              <a:t> - 2 = Not used creates no subnets</a:t>
            </a:r>
          </a:p>
          <a:p>
            <a:pPr lvl="1" eaLnBrk="1" hangingPunct="1"/>
            <a:r>
              <a:rPr lang="en-US" sz="2400" dirty="0" smtClean="0"/>
              <a:t>10000000 - 2</a:t>
            </a:r>
            <a:r>
              <a:rPr lang="en-US" sz="2400" baseline="30000" dirty="0" smtClean="0"/>
              <a:t>7</a:t>
            </a:r>
            <a:r>
              <a:rPr lang="en-US" sz="2400" dirty="0" smtClean="0"/>
              <a:t> - 2 = 126 using the 128 mask</a:t>
            </a:r>
          </a:p>
          <a:p>
            <a:pPr lvl="1" eaLnBrk="1" hangingPunct="1"/>
            <a:r>
              <a:rPr lang="en-US" sz="2400" dirty="0" smtClean="0"/>
              <a:t>11000000 - 2</a:t>
            </a:r>
            <a:r>
              <a:rPr lang="en-US" sz="2400" baseline="30000" dirty="0" smtClean="0"/>
              <a:t>6</a:t>
            </a:r>
            <a:r>
              <a:rPr lang="en-US" sz="2400" dirty="0" smtClean="0"/>
              <a:t> - 2 = 62 using the 192 mask</a:t>
            </a:r>
          </a:p>
          <a:p>
            <a:pPr lvl="1" eaLnBrk="1" hangingPunct="1"/>
            <a:r>
              <a:rPr lang="en-US" sz="2400" dirty="0" smtClean="0"/>
              <a:t>11100000 - 2</a:t>
            </a:r>
            <a:r>
              <a:rPr lang="en-US" sz="2400" baseline="30000" dirty="0" smtClean="0"/>
              <a:t>5</a:t>
            </a:r>
            <a:r>
              <a:rPr lang="en-US" sz="2400" dirty="0" smtClean="0"/>
              <a:t> - 2 = 30 using the 224 mask</a:t>
            </a:r>
          </a:p>
          <a:p>
            <a:pPr lvl="1" eaLnBrk="1" hangingPunct="1"/>
            <a:r>
              <a:rPr lang="en-US" sz="2400" dirty="0" smtClean="0"/>
              <a:t>11110000 - 2</a:t>
            </a:r>
            <a:r>
              <a:rPr lang="en-US" sz="2400" baseline="30000" dirty="0" smtClean="0"/>
              <a:t>4</a:t>
            </a:r>
            <a:r>
              <a:rPr lang="en-US" sz="2400" dirty="0" smtClean="0"/>
              <a:t> - 2 = 14 using the 240 mask</a:t>
            </a:r>
          </a:p>
          <a:p>
            <a:pPr lvl="1" eaLnBrk="1" hangingPunct="1"/>
            <a:r>
              <a:rPr lang="en-US" sz="2400" dirty="0" smtClean="0"/>
              <a:t>11111000 - 2</a:t>
            </a:r>
            <a:r>
              <a:rPr lang="en-US" sz="2400" baseline="30000" dirty="0" smtClean="0"/>
              <a:t>3</a:t>
            </a:r>
            <a:r>
              <a:rPr lang="en-US" sz="2400" dirty="0" smtClean="0"/>
              <a:t> - 2 = 6 using the 248 mask</a:t>
            </a:r>
          </a:p>
          <a:p>
            <a:pPr lvl="1" eaLnBrk="1" hangingPunct="1"/>
            <a:r>
              <a:rPr lang="en-US" sz="2400" dirty="0" smtClean="0"/>
              <a:t>11111100 - 2</a:t>
            </a:r>
            <a:r>
              <a:rPr lang="en-US" sz="2400" baseline="30000" dirty="0" smtClean="0"/>
              <a:t>2</a:t>
            </a:r>
            <a:r>
              <a:rPr lang="en-US" sz="2400" dirty="0" smtClean="0"/>
              <a:t> - 2 = 2 using the 252 mask</a:t>
            </a:r>
          </a:p>
          <a:p>
            <a:pPr lvl="1" eaLnBrk="1" hangingPunct="1"/>
            <a:r>
              <a:rPr lang="en-US" sz="2400" dirty="0" smtClean="0"/>
              <a:t>11111110 - 2</a:t>
            </a:r>
            <a:r>
              <a:rPr lang="en-US" sz="2400" baseline="30000" dirty="0" smtClean="0"/>
              <a:t>1</a:t>
            </a:r>
            <a:r>
              <a:rPr lang="en-US" sz="2400" dirty="0" smtClean="0"/>
              <a:t> - 2 = Not used</a:t>
            </a:r>
            <a:r>
              <a:rPr lang="en-US" sz="2400" baseline="0" dirty="0" smtClean="0"/>
              <a:t> as no hosts left</a:t>
            </a:r>
            <a:endParaRPr lang="en-US" sz="2400" dirty="0" smtClean="0"/>
          </a:p>
          <a:p>
            <a:pPr lvl="1" eaLnBrk="1" hangingPunct="1"/>
            <a:r>
              <a:rPr lang="en-US" sz="2400" dirty="0" smtClean="0"/>
              <a:t>11111111 - 2</a:t>
            </a:r>
            <a:r>
              <a:rPr lang="en-US" sz="2400" baseline="30000" dirty="0" smtClean="0"/>
              <a:t>0</a:t>
            </a:r>
            <a:r>
              <a:rPr lang="en-US" sz="2400" dirty="0" smtClean="0"/>
              <a:t> - 2 = Not used</a:t>
            </a:r>
            <a:r>
              <a:rPr lang="en-US" sz="2400" baseline="0" dirty="0" smtClean="0"/>
              <a:t> as no hosts left</a:t>
            </a:r>
            <a:endParaRPr lang="en-US" sz="2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4"/>
          <p:cNvSpPr>
            <a:spLocks noGrp="1"/>
          </p:cNvSpPr>
          <p:nvPr>
            <p:ph type="ftr" sz="quarter" idx="11"/>
          </p:nvPr>
        </p:nvSpPr>
        <p:spPr>
          <a:noFill/>
        </p:spPr>
        <p:txBody>
          <a:bodyPr/>
          <a:lstStyle/>
          <a:p>
            <a:r>
              <a:rPr lang="en-US" dirty="0" smtClean="0"/>
              <a:t>Copyright 2009-2011 Kenneth M. Chipps Ph.D. www.chipps.com</a:t>
            </a:r>
          </a:p>
        </p:txBody>
      </p:sp>
      <p:sp>
        <p:nvSpPr>
          <p:cNvPr id="130051" name="Slide Number Placeholder 5"/>
          <p:cNvSpPr>
            <a:spLocks noGrp="1"/>
          </p:cNvSpPr>
          <p:nvPr>
            <p:ph type="sldNum" sz="quarter" idx="12"/>
          </p:nvPr>
        </p:nvSpPr>
        <p:spPr>
          <a:noFill/>
        </p:spPr>
        <p:txBody>
          <a:bodyPr/>
          <a:lstStyle/>
          <a:p>
            <a:fld id="{F59982F8-3315-4C7F-9364-244B2183FED1}" type="slidenum">
              <a:rPr lang="en-US" smtClean="0"/>
              <a:pPr/>
              <a:t>39</a:t>
            </a:fld>
            <a:endParaRPr lang="en-US" dirty="0" smtClean="0"/>
          </a:p>
        </p:txBody>
      </p:sp>
      <p:sp>
        <p:nvSpPr>
          <p:cNvPr id="130052" name="Rectangle 2"/>
          <p:cNvSpPr>
            <a:spLocks noGrp="1" noChangeArrowheads="1"/>
          </p:cNvSpPr>
          <p:nvPr>
            <p:ph type="title"/>
          </p:nvPr>
        </p:nvSpPr>
        <p:spPr/>
        <p:txBody>
          <a:bodyPr/>
          <a:lstStyle/>
          <a:p>
            <a:pPr eaLnBrk="1" hangingPunct="1"/>
            <a:r>
              <a:rPr lang="en-US" dirty="0" smtClean="0"/>
              <a:t>Subnetting a Class C Address</a:t>
            </a:r>
          </a:p>
        </p:txBody>
      </p:sp>
      <p:sp>
        <p:nvSpPr>
          <p:cNvPr id="130053" name="Rectangle 3"/>
          <p:cNvSpPr>
            <a:spLocks noGrp="1" noChangeArrowheads="1"/>
          </p:cNvSpPr>
          <p:nvPr>
            <p:ph type="body" idx="1"/>
          </p:nvPr>
        </p:nvSpPr>
        <p:spPr/>
        <p:txBody>
          <a:bodyPr/>
          <a:lstStyle/>
          <a:p>
            <a:pPr eaLnBrk="1" hangingPunct="1"/>
            <a:r>
              <a:rPr lang="en-US" dirty="0" smtClean="0"/>
              <a:t>What are </a:t>
            </a:r>
            <a:r>
              <a:rPr lang="en-US" dirty="0" smtClean="0"/>
              <a:t>the network names</a:t>
            </a:r>
          </a:p>
          <a:p>
            <a:pPr eaLnBrk="1" hangingPunct="1"/>
            <a:r>
              <a:rPr lang="en-US" dirty="0" smtClean="0"/>
              <a:t>Formula</a:t>
            </a:r>
            <a:endParaRPr lang="en-US" dirty="0" smtClean="0"/>
          </a:p>
          <a:p>
            <a:pPr lvl="1" eaLnBrk="1" hangingPunct="1"/>
            <a:r>
              <a:rPr lang="en-US" sz="2400" dirty="0" smtClean="0"/>
              <a:t>0 is the first network number</a:t>
            </a:r>
          </a:p>
          <a:p>
            <a:pPr lvl="1" eaLnBrk="1" hangingPunct="1"/>
            <a:r>
              <a:rPr lang="en-US" sz="2400" dirty="0" smtClean="0"/>
              <a:t>Then 256 – the subnet mask number in decimal is the base number</a:t>
            </a:r>
          </a:p>
          <a:p>
            <a:pPr lvl="1" eaLnBrk="1" hangingPunct="1"/>
            <a:r>
              <a:rPr lang="en-US" sz="2400" dirty="0" smtClean="0"/>
              <a:t>The base number is the second subnetwork number</a:t>
            </a:r>
          </a:p>
          <a:p>
            <a:pPr lvl="1" eaLnBrk="1" hangingPunct="1"/>
            <a:r>
              <a:rPr lang="en-US" sz="2400" dirty="0" smtClean="0"/>
              <a:t>The base number plus the last subnetwork number is the next subnetwork number</a:t>
            </a:r>
          </a:p>
          <a:p>
            <a:pPr lvl="1" eaLnBrk="1" hangingPunct="1"/>
            <a:r>
              <a:rPr lang="en-US" sz="2400" dirty="0" smtClean="0"/>
              <a:t>Until the subnet number in decimal is reached which</a:t>
            </a:r>
            <a:r>
              <a:rPr lang="en-US" sz="2400" baseline="0" dirty="0" smtClean="0"/>
              <a:t> is the last subnetwork number</a:t>
            </a: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Let’s Switch Gears</a:t>
            </a:r>
          </a:p>
        </p:txBody>
      </p:sp>
      <p:sp>
        <p:nvSpPr>
          <p:cNvPr id="25603" name="Rectangle 3"/>
          <p:cNvSpPr>
            <a:spLocks noGrp="1" noChangeArrowheads="1"/>
          </p:cNvSpPr>
          <p:nvPr>
            <p:ph idx="1"/>
          </p:nvPr>
        </p:nvSpPr>
        <p:spPr/>
        <p:txBody>
          <a:bodyPr/>
          <a:lstStyle/>
          <a:p>
            <a:pPr eaLnBrk="1" hangingPunct="1">
              <a:lnSpc>
                <a:spcPct val="90000"/>
              </a:lnSpc>
            </a:pPr>
            <a:r>
              <a:rPr lang="en-US" dirty="0" smtClean="0"/>
              <a:t>Now before we can learn</a:t>
            </a:r>
            <a:r>
              <a:rPr lang="en-US" baseline="0" dirty="0" smtClean="0"/>
              <a:t> to subnet we need to </a:t>
            </a:r>
            <a:r>
              <a:rPr lang="en-US" dirty="0" smtClean="0"/>
              <a:t>sidestep from the discussion of the network addressing to discuss numbering systems conversions as we will need to be able to do this so we can learn how subnetting</a:t>
            </a:r>
            <a:r>
              <a:rPr lang="en-US" baseline="0" dirty="0" smtClean="0"/>
              <a:t> is done</a:t>
            </a:r>
            <a:endParaRPr lang="en-US" dirty="0" smtClean="0"/>
          </a:p>
        </p:txBody>
      </p:sp>
      <p:sp>
        <p:nvSpPr>
          <p:cNvPr id="25604" name="Footer Placeholder 4"/>
          <p:cNvSpPr>
            <a:spLocks noGrp="1"/>
          </p:cNvSpPr>
          <p:nvPr>
            <p:ph type="ftr" sz="quarter" idx="11"/>
          </p:nvPr>
        </p:nvSpPr>
        <p:spPr>
          <a:noFill/>
        </p:spPr>
        <p:txBody>
          <a:bodyPr/>
          <a:lstStyle/>
          <a:p>
            <a:r>
              <a:rPr lang="en-US" dirty="0" smtClean="0"/>
              <a:t>Copyright 2009-2011 Kenneth M. Chipps Ph.D. www.chipps.com</a:t>
            </a:r>
          </a:p>
        </p:txBody>
      </p:sp>
      <p:sp>
        <p:nvSpPr>
          <p:cNvPr id="25605" name="Slide Number Placeholder 4"/>
          <p:cNvSpPr>
            <a:spLocks noGrp="1"/>
          </p:cNvSpPr>
          <p:nvPr>
            <p:ph type="sldNum" sz="quarter" idx="12"/>
          </p:nvPr>
        </p:nvSpPr>
        <p:spPr>
          <a:noFill/>
        </p:spPr>
        <p:txBody>
          <a:bodyPr/>
          <a:lstStyle/>
          <a:p>
            <a:fld id="{6771BE92-644B-42A7-ABDC-62BAA4DCA018}" type="slidenum">
              <a:rPr lang="en-US" smtClean="0"/>
              <a:pPr/>
              <a:t>4</a:t>
            </a:fld>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4"/>
          <p:cNvSpPr>
            <a:spLocks noGrp="1"/>
          </p:cNvSpPr>
          <p:nvPr>
            <p:ph type="ftr" sz="quarter" idx="11"/>
          </p:nvPr>
        </p:nvSpPr>
        <p:spPr>
          <a:noFill/>
        </p:spPr>
        <p:txBody>
          <a:bodyPr/>
          <a:lstStyle/>
          <a:p>
            <a:r>
              <a:rPr lang="en-US" dirty="0" smtClean="0"/>
              <a:t>Copyright 2009-2011 Kenneth M. Chipps Ph.D. www.chipps.com</a:t>
            </a:r>
          </a:p>
        </p:txBody>
      </p:sp>
      <p:sp>
        <p:nvSpPr>
          <p:cNvPr id="131075" name="Slide Number Placeholder 5"/>
          <p:cNvSpPr>
            <a:spLocks noGrp="1"/>
          </p:cNvSpPr>
          <p:nvPr>
            <p:ph type="sldNum" sz="quarter" idx="12"/>
          </p:nvPr>
        </p:nvSpPr>
        <p:spPr>
          <a:noFill/>
        </p:spPr>
        <p:txBody>
          <a:bodyPr/>
          <a:lstStyle/>
          <a:p>
            <a:fld id="{26B957B0-30E4-4CDC-A1E1-06444BAAD85A}" type="slidenum">
              <a:rPr lang="en-US" smtClean="0"/>
              <a:pPr/>
              <a:t>40</a:t>
            </a:fld>
            <a:endParaRPr lang="en-US" dirty="0" smtClean="0"/>
          </a:p>
        </p:txBody>
      </p:sp>
      <p:sp>
        <p:nvSpPr>
          <p:cNvPr id="131076" name="Rectangle 2"/>
          <p:cNvSpPr>
            <a:spLocks noGrp="1" noChangeArrowheads="1"/>
          </p:cNvSpPr>
          <p:nvPr>
            <p:ph type="title"/>
          </p:nvPr>
        </p:nvSpPr>
        <p:spPr/>
        <p:txBody>
          <a:bodyPr/>
          <a:lstStyle/>
          <a:p>
            <a:pPr eaLnBrk="1" hangingPunct="1"/>
            <a:r>
              <a:rPr lang="en-US" dirty="0" smtClean="0"/>
              <a:t>Subnetting a Class C Address</a:t>
            </a:r>
          </a:p>
        </p:txBody>
      </p:sp>
      <p:sp>
        <p:nvSpPr>
          <p:cNvPr id="131077" name="Rectangle 3"/>
          <p:cNvSpPr>
            <a:spLocks noGrp="1" noChangeArrowheads="1"/>
          </p:cNvSpPr>
          <p:nvPr>
            <p:ph type="body" idx="1"/>
          </p:nvPr>
        </p:nvSpPr>
        <p:spPr/>
        <p:txBody>
          <a:bodyPr/>
          <a:lstStyle/>
          <a:p>
            <a:pPr eaLnBrk="1" hangingPunct="1"/>
            <a:r>
              <a:rPr lang="en-US" dirty="0" smtClean="0"/>
              <a:t>For example</a:t>
            </a:r>
          </a:p>
          <a:p>
            <a:pPr lvl="1" eaLnBrk="1" hangingPunct="1"/>
            <a:r>
              <a:rPr lang="en-US" dirty="0" smtClean="0"/>
              <a:t>Three</a:t>
            </a:r>
            <a:r>
              <a:rPr lang="en-US" baseline="0" dirty="0" smtClean="0"/>
              <a:t> bits were used so 224 is the subnet mask number</a:t>
            </a:r>
            <a:endParaRPr lang="en-US" dirty="0" smtClean="0"/>
          </a:p>
          <a:p>
            <a:pPr lvl="1" eaLnBrk="1" hangingPunct="1"/>
            <a:r>
              <a:rPr lang="en-US" dirty="0" smtClean="0"/>
              <a:t>256 – 224 = 32</a:t>
            </a:r>
          </a:p>
          <a:p>
            <a:pPr lvl="1" eaLnBrk="1" hangingPunct="1"/>
            <a:r>
              <a:rPr lang="en-US" dirty="0" smtClean="0"/>
              <a:t>32 then is the base number</a:t>
            </a:r>
          </a:p>
          <a:p>
            <a:pPr lvl="1" eaLnBrk="1" hangingPunct="1"/>
            <a:r>
              <a:rPr lang="en-US" dirty="0" smtClean="0"/>
              <a:t>Therefore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oter Placeholder 4"/>
          <p:cNvSpPr>
            <a:spLocks noGrp="1"/>
          </p:cNvSpPr>
          <p:nvPr>
            <p:ph type="ftr" sz="quarter" idx="11"/>
          </p:nvPr>
        </p:nvSpPr>
        <p:spPr>
          <a:noFill/>
        </p:spPr>
        <p:txBody>
          <a:bodyPr/>
          <a:lstStyle/>
          <a:p>
            <a:r>
              <a:rPr lang="en-US" dirty="0" smtClean="0"/>
              <a:t>Copyright 2009-2011 Kenneth M. Chipps Ph.D. www.chipps.com</a:t>
            </a:r>
          </a:p>
        </p:txBody>
      </p:sp>
      <p:sp>
        <p:nvSpPr>
          <p:cNvPr id="132099" name="Slide Number Placeholder 5"/>
          <p:cNvSpPr>
            <a:spLocks noGrp="1"/>
          </p:cNvSpPr>
          <p:nvPr>
            <p:ph type="sldNum" sz="quarter" idx="12"/>
          </p:nvPr>
        </p:nvSpPr>
        <p:spPr>
          <a:noFill/>
        </p:spPr>
        <p:txBody>
          <a:bodyPr/>
          <a:lstStyle/>
          <a:p>
            <a:fld id="{1975E94E-9E6A-4DEC-9545-3E7BB180D91F}" type="slidenum">
              <a:rPr lang="en-US" smtClean="0"/>
              <a:pPr/>
              <a:t>41</a:t>
            </a:fld>
            <a:endParaRPr lang="en-US" dirty="0" smtClean="0"/>
          </a:p>
        </p:txBody>
      </p:sp>
      <p:sp>
        <p:nvSpPr>
          <p:cNvPr id="132100" name="Rectangle 2"/>
          <p:cNvSpPr>
            <a:spLocks noGrp="1" noChangeArrowheads="1"/>
          </p:cNvSpPr>
          <p:nvPr>
            <p:ph type="title"/>
          </p:nvPr>
        </p:nvSpPr>
        <p:spPr/>
        <p:txBody>
          <a:bodyPr/>
          <a:lstStyle/>
          <a:p>
            <a:pPr eaLnBrk="1" hangingPunct="1"/>
            <a:r>
              <a:rPr lang="en-US" dirty="0" smtClean="0"/>
              <a:t>Subnetting a Class C Address</a:t>
            </a:r>
          </a:p>
        </p:txBody>
      </p:sp>
      <p:sp>
        <p:nvSpPr>
          <p:cNvPr id="132101" name="Rectangle 3"/>
          <p:cNvSpPr>
            <a:spLocks noGrp="1" noChangeArrowheads="1"/>
          </p:cNvSpPr>
          <p:nvPr>
            <p:ph type="body" idx="1"/>
          </p:nvPr>
        </p:nvSpPr>
        <p:spPr/>
        <p:txBody>
          <a:bodyPr/>
          <a:lstStyle/>
          <a:p>
            <a:pPr lvl="1" eaLnBrk="1" hangingPunct="1">
              <a:lnSpc>
                <a:spcPct val="90000"/>
              </a:lnSpc>
            </a:pPr>
            <a:r>
              <a:rPr lang="en-US" sz="2800" dirty="0" smtClean="0"/>
              <a:t>0</a:t>
            </a:r>
          </a:p>
          <a:p>
            <a:pPr lvl="1" eaLnBrk="1" hangingPunct="1">
              <a:lnSpc>
                <a:spcPct val="90000"/>
              </a:lnSpc>
            </a:pPr>
            <a:r>
              <a:rPr lang="en-US" sz="2800" dirty="0" smtClean="0"/>
              <a:t>32</a:t>
            </a:r>
          </a:p>
          <a:p>
            <a:pPr lvl="1" eaLnBrk="1" hangingPunct="1">
              <a:lnSpc>
                <a:spcPct val="90000"/>
              </a:lnSpc>
            </a:pPr>
            <a:r>
              <a:rPr lang="en-US" sz="2800" dirty="0" smtClean="0"/>
              <a:t>32+32=64</a:t>
            </a:r>
          </a:p>
          <a:p>
            <a:pPr lvl="1" eaLnBrk="1" hangingPunct="1">
              <a:lnSpc>
                <a:spcPct val="90000"/>
              </a:lnSpc>
            </a:pPr>
            <a:r>
              <a:rPr lang="en-US" sz="2800" dirty="0" smtClean="0"/>
              <a:t>64+32=96</a:t>
            </a:r>
          </a:p>
          <a:p>
            <a:pPr lvl="1" eaLnBrk="1" hangingPunct="1">
              <a:lnSpc>
                <a:spcPct val="90000"/>
              </a:lnSpc>
            </a:pPr>
            <a:r>
              <a:rPr lang="en-US" sz="2800" dirty="0" smtClean="0"/>
              <a:t>96+32=128</a:t>
            </a:r>
          </a:p>
          <a:p>
            <a:pPr lvl="1" eaLnBrk="1" hangingPunct="1">
              <a:lnSpc>
                <a:spcPct val="90000"/>
              </a:lnSpc>
            </a:pPr>
            <a:r>
              <a:rPr lang="en-US" sz="2800" dirty="0" smtClean="0"/>
              <a:t>128+32=160</a:t>
            </a:r>
          </a:p>
          <a:p>
            <a:pPr lvl="1" eaLnBrk="1" hangingPunct="1">
              <a:lnSpc>
                <a:spcPct val="90000"/>
              </a:lnSpc>
            </a:pPr>
            <a:r>
              <a:rPr lang="en-US" sz="2800" dirty="0" smtClean="0"/>
              <a:t>160+32=192</a:t>
            </a:r>
          </a:p>
          <a:p>
            <a:pPr lvl="1" eaLnBrk="1" hangingPunct="1">
              <a:lnSpc>
                <a:spcPct val="90000"/>
              </a:lnSpc>
            </a:pPr>
            <a:r>
              <a:rPr lang="en-US" sz="2800" dirty="0" smtClean="0"/>
              <a:t>192+32=224</a:t>
            </a:r>
          </a:p>
          <a:p>
            <a:pPr lvl="0" eaLnBrk="1" hangingPunct="1">
              <a:lnSpc>
                <a:spcPct val="90000"/>
              </a:lnSpc>
            </a:pPr>
            <a:r>
              <a:rPr lang="en-US" sz="3200" dirty="0" smtClean="0"/>
              <a:t>The eight</a:t>
            </a:r>
            <a:r>
              <a:rPr lang="en-US" sz="3200" baseline="0" dirty="0" smtClean="0"/>
              <a:t> subnetwork numbers then are</a:t>
            </a:r>
          </a:p>
          <a:p>
            <a:pPr lvl="1" eaLnBrk="1" hangingPunct="1">
              <a:lnSpc>
                <a:spcPct val="90000"/>
              </a:lnSpc>
            </a:pPr>
            <a:r>
              <a:rPr lang="en-US" sz="2800" dirty="0" smtClean="0"/>
              <a:t>0-32-64-</a:t>
            </a:r>
            <a:r>
              <a:rPr lang="en-US" sz="2800" baseline="0" dirty="0" smtClean="0"/>
              <a:t>96-128-160-192-224</a:t>
            </a:r>
            <a:endParaRPr lang="en-US" sz="28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oter Placeholder 4"/>
          <p:cNvSpPr>
            <a:spLocks noGrp="1"/>
          </p:cNvSpPr>
          <p:nvPr>
            <p:ph type="ftr" sz="quarter" idx="11"/>
          </p:nvPr>
        </p:nvSpPr>
        <p:spPr>
          <a:noFill/>
        </p:spPr>
        <p:txBody>
          <a:bodyPr/>
          <a:lstStyle/>
          <a:p>
            <a:r>
              <a:rPr lang="en-US" dirty="0" smtClean="0"/>
              <a:t>Copyright 2009-2011 Kenneth M. Chipps Ph.D. www.chipps.com</a:t>
            </a:r>
          </a:p>
        </p:txBody>
      </p:sp>
      <p:sp>
        <p:nvSpPr>
          <p:cNvPr id="133123" name="Slide Number Placeholder 5"/>
          <p:cNvSpPr>
            <a:spLocks noGrp="1"/>
          </p:cNvSpPr>
          <p:nvPr>
            <p:ph type="sldNum" sz="quarter" idx="12"/>
          </p:nvPr>
        </p:nvSpPr>
        <p:spPr>
          <a:noFill/>
        </p:spPr>
        <p:txBody>
          <a:bodyPr/>
          <a:lstStyle/>
          <a:p>
            <a:fld id="{B686CB9E-D8A2-466D-A991-76E72FF9D3AC}" type="slidenum">
              <a:rPr lang="en-US" smtClean="0"/>
              <a:pPr/>
              <a:t>42</a:t>
            </a:fld>
            <a:endParaRPr lang="en-US" dirty="0" smtClean="0"/>
          </a:p>
        </p:txBody>
      </p:sp>
      <p:sp>
        <p:nvSpPr>
          <p:cNvPr id="133124" name="Rectangle 2"/>
          <p:cNvSpPr>
            <a:spLocks noGrp="1" noChangeArrowheads="1"/>
          </p:cNvSpPr>
          <p:nvPr>
            <p:ph type="title"/>
          </p:nvPr>
        </p:nvSpPr>
        <p:spPr/>
        <p:txBody>
          <a:bodyPr/>
          <a:lstStyle/>
          <a:p>
            <a:pPr eaLnBrk="1" hangingPunct="1"/>
            <a:r>
              <a:rPr lang="en-US" dirty="0" smtClean="0"/>
              <a:t>Subnetting a Class C Address</a:t>
            </a:r>
          </a:p>
        </p:txBody>
      </p:sp>
      <p:sp>
        <p:nvSpPr>
          <p:cNvPr id="133125" name="Rectangle 3"/>
          <p:cNvSpPr>
            <a:spLocks noGrp="1" noChangeArrowheads="1"/>
          </p:cNvSpPr>
          <p:nvPr>
            <p:ph type="body" idx="1"/>
          </p:nvPr>
        </p:nvSpPr>
        <p:spPr/>
        <p:txBody>
          <a:bodyPr/>
          <a:lstStyle/>
          <a:p>
            <a:pPr eaLnBrk="1" hangingPunct="1"/>
            <a:r>
              <a:rPr lang="en-US" dirty="0" smtClean="0"/>
              <a:t>What are the </a:t>
            </a:r>
            <a:r>
              <a:rPr lang="en-US" dirty="0" smtClean="0"/>
              <a:t>device names on</a:t>
            </a:r>
            <a:r>
              <a:rPr lang="en-US" baseline="0" dirty="0" smtClean="0"/>
              <a:t> each network</a:t>
            </a:r>
          </a:p>
          <a:p>
            <a:pPr eaLnBrk="1" hangingPunct="1"/>
            <a:r>
              <a:rPr lang="en-US" dirty="0" smtClean="0"/>
              <a:t>Formula</a:t>
            </a:r>
            <a:endParaRPr lang="en-US" dirty="0" smtClean="0"/>
          </a:p>
          <a:p>
            <a:pPr lvl="1" eaLnBrk="1" hangingPunct="1"/>
            <a:r>
              <a:rPr lang="en-US" dirty="0" smtClean="0"/>
              <a:t>The Numbers Between Each Subnet Number,</a:t>
            </a:r>
            <a:r>
              <a:rPr lang="en-US" baseline="0" dirty="0" smtClean="0"/>
              <a:t> e</a:t>
            </a:r>
            <a:r>
              <a:rPr lang="en-US" dirty="0" smtClean="0"/>
              <a:t>xcept for the last</a:t>
            </a:r>
            <a:r>
              <a:rPr lang="en-US" baseline="0" dirty="0" smtClean="0"/>
              <a:t> number</a:t>
            </a:r>
            <a:endParaRPr lang="en-US" dirty="0" smtClean="0"/>
          </a:p>
          <a:p>
            <a:pPr eaLnBrk="1" hangingPunct="1"/>
            <a:r>
              <a:rPr lang="en-US" dirty="0" smtClean="0"/>
              <a:t>For example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p:cNvSpPr>
            <a:spLocks noGrp="1"/>
          </p:cNvSpPr>
          <p:nvPr>
            <p:ph type="ftr" sz="quarter" idx="11"/>
          </p:nvPr>
        </p:nvSpPr>
        <p:spPr>
          <a:noFill/>
        </p:spPr>
        <p:txBody>
          <a:bodyPr/>
          <a:lstStyle/>
          <a:p>
            <a:r>
              <a:rPr lang="en-US" dirty="0" smtClean="0"/>
              <a:t>Copyright 2009-2011 Kenneth M. Chipps Ph.D. www.chipps.com</a:t>
            </a:r>
          </a:p>
        </p:txBody>
      </p:sp>
      <p:sp>
        <p:nvSpPr>
          <p:cNvPr id="134147" name="Slide Number Placeholder 5"/>
          <p:cNvSpPr>
            <a:spLocks noGrp="1"/>
          </p:cNvSpPr>
          <p:nvPr>
            <p:ph type="sldNum" sz="quarter" idx="12"/>
          </p:nvPr>
        </p:nvSpPr>
        <p:spPr>
          <a:noFill/>
        </p:spPr>
        <p:txBody>
          <a:bodyPr/>
          <a:lstStyle/>
          <a:p>
            <a:fld id="{55943C33-D62A-4250-B4B3-449DEC195D86}" type="slidenum">
              <a:rPr lang="en-US" smtClean="0"/>
              <a:pPr/>
              <a:t>43</a:t>
            </a:fld>
            <a:endParaRPr lang="en-US" dirty="0" smtClean="0"/>
          </a:p>
        </p:txBody>
      </p:sp>
      <p:sp>
        <p:nvSpPr>
          <p:cNvPr id="134148" name="Rectangle 2"/>
          <p:cNvSpPr>
            <a:spLocks noGrp="1" noChangeArrowheads="1"/>
          </p:cNvSpPr>
          <p:nvPr>
            <p:ph type="title"/>
          </p:nvPr>
        </p:nvSpPr>
        <p:spPr/>
        <p:txBody>
          <a:bodyPr/>
          <a:lstStyle/>
          <a:p>
            <a:pPr eaLnBrk="1" hangingPunct="1"/>
            <a:r>
              <a:rPr lang="en-US" dirty="0" smtClean="0"/>
              <a:t>Subnetting a Class C Address</a:t>
            </a:r>
          </a:p>
        </p:txBody>
      </p:sp>
      <p:graphicFrame>
        <p:nvGraphicFramePr>
          <p:cNvPr id="396292" name="Group 4"/>
          <p:cNvGraphicFramePr>
            <a:graphicFrameLocks noGrp="1"/>
          </p:cNvGraphicFramePr>
          <p:nvPr>
            <p:ph type="tbl" idx="1"/>
          </p:nvPr>
        </p:nvGraphicFramePr>
        <p:xfrm>
          <a:off x="1905000" y="1504950"/>
          <a:ext cx="4572000" cy="2533650"/>
        </p:xfrm>
        <a:graphic>
          <a:graphicData uri="http://schemas.openxmlformats.org/drawingml/2006/table">
            <a:tbl>
              <a:tblPr/>
              <a:tblGrid>
                <a:gridCol w="571500"/>
                <a:gridCol w="571500"/>
                <a:gridCol w="571500"/>
                <a:gridCol w="571500"/>
                <a:gridCol w="571500"/>
                <a:gridCol w="569913"/>
                <a:gridCol w="573087"/>
                <a:gridCol w="571500"/>
              </a:tblGrid>
              <a:tr h="514350">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Subnetwork Numbers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43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Host Address Range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3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1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oter Placeholder 4"/>
          <p:cNvSpPr>
            <a:spLocks noGrp="1"/>
          </p:cNvSpPr>
          <p:nvPr>
            <p:ph type="ftr" sz="quarter" idx="11"/>
          </p:nvPr>
        </p:nvSpPr>
        <p:spPr>
          <a:noFill/>
        </p:spPr>
        <p:txBody>
          <a:bodyPr/>
          <a:lstStyle/>
          <a:p>
            <a:r>
              <a:rPr lang="en-US" dirty="0" smtClean="0"/>
              <a:t>Copyright 2009-2011 Kenneth M. Chipps Ph.D. www.chipps.com</a:t>
            </a:r>
          </a:p>
        </p:txBody>
      </p:sp>
      <p:sp>
        <p:nvSpPr>
          <p:cNvPr id="135171" name="Slide Number Placeholder 5"/>
          <p:cNvSpPr>
            <a:spLocks noGrp="1"/>
          </p:cNvSpPr>
          <p:nvPr>
            <p:ph type="sldNum" sz="quarter" idx="12"/>
          </p:nvPr>
        </p:nvSpPr>
        <p:spPr>
          <a:noFill/>
        </p:spPr>
        <p:txBody>
          <a:bodyPr/>
          <a:lstStyle/>
          <a:p>
            <a:fld id="{6552A28C-FA54-4711-8DA4-C49D2E5CD190}" type="slidenum">
              <a:rPr lang="en-US" smtClean="0"/>
              <a:pPr/>
              <a:t>44</a:t>
            </a:fld>
            <a:endParaRPr lang="en-US" dirty="0" smtClean="0"/>
          </a:p>
        </p:txBody>
      </p:sp>
      <p:sp>
        <p:nvSpPr>
          <p:cNvPr id="135172" name="Rectangle 2"/>
          <p:cNvSpPr>
            <a:spLocks noGrp="1" noChangeArrowheads="1"/>
          </p:cNvSpPr>
          <p:nvPr>
            <p:ph type="title"/>
          </p:nvPr>
        </p:nvSpPr>
        <p:spPr/>
        <p:txBody>
          <a:bodyPr/>
          <a:lstStyle/>
          <a:p>
            <a:pPr eaLnBrk="1" hangingPunct="1"/>
            <a:r>
              <a:rPr lang="en-US" dirty="0" smtClean="0"/>
              <a:t>Subnetting a Class C Address</a:t>
            </a:r>
          </a:p>
        </p:txBody>
      </p:sp>
      <p:sp>
        <p:nvSpPr>
          <p:cNvPr id="135173" name="Rectangle 3"/>
          <p:cNvSpPr>
            <a:spLocks noGrp="1" noChangeArrowheads="1"/>
          </p:cNvSpPr>
          <p:nvPr>
            <p:ph type="body" idx="1"/>
          </p:nvPr>
        </p:nvSpPr>
        <p:spPr/>
        <p:txBody>
          <a:bodyPr/>
          <a:lstStyle/>
          <a:p>
            <a:pPr eaLnBrk="1" hangingPunct="1"/>
            <a:r>
              <a:rPr lang="en-US" dirty="0" smtClean="0"/>
              <a:t>What is the broadcast address for each </a:t>
            </a:r>
            <a:r>
              <a:rPr lang="en-US" dirty="0" smtClean="0"/>
              <a:t>network</a:t>
            </a:r>
            <a:endParaRPr lang="en-US" dirty="0" smtClean="0"/>
          </a:p>
          <a:p>
            <a:pPr eaLnBrk="1" hangingPunct="1"/>
            <a:r>
              <a:rPr lang="en-US" dirty="0" smtClean="0"/>
              <a:t>Formula</a:t>
            </a:r>
          </a:p>
          <a:p>
            <a:pPr lvl="1" eaLnBrk="1" hangingPunct="1"/>
            <a:r>
              <a:rPr lang="en-US" dirty="0" smtClean="0"/>
              <a:t>The number with all the bits turned on</a:t>
            </a:r>
          </a:p>
          <a:p>
            <a:pPr lvl="1" eaLnBrk="1" hangingPunct="1"/>
            <a:r>
              <a:rPr lang="en-US" dirty="0" smtClean="0"/>
              <a:t>or</a:t>
            </a:r>
          </a:p>
          <a:p>
            <a:pPr lvl="1" eaLnBrk="1" hangingPunct="1"/>
            <a:r>
              <a:rPr lang="en-US" dirty="0" smtClean="0"/>
              <a:t>The number just before the next subnet number</a:t>
            </a:r>
          </a:p>
          <a:p>
            <a:pPr eaLnBrk="1" hangingPunct="1"/>
            <a:r>
              <a:rPr lang="en-US" dirty="0" smtClean="0"/>
              <a:t>For example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p:cNvSpPr>
            <a:spLocks noGrp="1"/>
          </p:cNvSpPr>
          <p:nvPr>
            <p:ph type="ftr" sz="quarter" idx="11"/>
          </p:nvPr>
        </p:nvSpPr>
        <p:spPr>
          <a:noFill/>
        </p:spPr>
        <p:txBody>
          <a:bodyPr/>
          <a:lstStyle/>
          <a:p>
            <a:r>
              <a:rPr lang="en-US" dirty="0" smtClean="0"/>
              <a:t>Copyright 2009-2011 Kenneth M. Chipps Ph.D. www.chipps.com</a:t>
            </a:r>
          </a:p>
        </p:txBody>
      </p:sp>
      <p:sp>
        <p:nvSpPr>
          <p:cNvPr id="134147" name="Slide Number Placeholder 5"/>
          <p:cNvSpPr>
            <a:spLocks noGrp="1"/>
          </p:cNvSpPr>
          <p:nvPr>
            <p:ph type="sldNum" sz="quarter" idx="12"/>
          </p:nvPr>
        </p:nvSpPr>
        <p:spPr>
          <a:noFill/>
        </p:spPr>
        <p:txBody>
          <a:bodyPr/>
          <a:lstStyle/>
          <a:p>
            <a:fld id="{55943C33-D62A-4250-B4B3-449DEC195D86}" type="slidenum">
              <a:rPr lang="en-US" smtClean="0"/>
              <a:pPr/>
              <a:t>45</a:t>
            </a:fld>
            <a:endParaRPr lang="en-US" dirty="0" smtClean="0"/>
          </a:p>
        </p:txBody>
      </p:sp>
      <p:sp>
        <p:nvSpPr>
          <p:cNvPr id="134148" name="Rectangle 2"/>
          <p:cNvSpPr>
            <a:spLocks noGrp="1" noChangeArrowheads="1"/>
          </p:cNvSpPr>
          <p:nvPr>
            <p:ph type="title"/>
          </p:nvPr>
        </p:nvSpPr>
        <p:spPr/>
        <p:txBody>
          <a:bodyPr/>
          <a:lstStyle/>
          <a:p>
            <a:pPr eaLnBrk="1" hangingPunct="1"/>
            <a:r>
              <a:rPr lang="en-US" dirty="0" smtClean="0"/>
              <a:t>Subnetting a Class C Address</a:t>
            </a:r>
          </a:p>
        </p:txBody>
      </p:sp>
      <p:graphicFrame>
        <p:nvGraphicFramePr>
          <p:cNvPr id="396292" name="Group 4"/>
          <p:cNvGraphicFramePr>
            <a:graphicFrameLocks noGrp="1"/>
          </p:cNvGraphicFramePr>
          <p:nvPr>
            <p:ph type="tbl" idx="1"/>
          </p:nvPr>
        </p:nvGraphicFramePr>
        <p:xfrm>
          <a:off x="1905000" y="1504950"/>
          <a:ext cx="4572000" cy="2000250"/>
        </p:xfrm>
        <a:graphic>
          <a:graphicData uri="http://schemas.openxmlformats.org/drawingml/2006/table">
            <a:tbl>
              <a:tblPr/>
              <a:tblGrid>
                <a:gridCol w="571500"/>
                <a:gridCol w="571500"/>
                <a:gridCol w="571500"/>
                <a:gridCol w="571500"/>
                <a:gridCol w="571500"/>
                <a:gridCol w="569913"/>
                <a:gridCol w="573087"/>
                <a:gridCol w="571500"/>
              </a:tblGrid>
              <a:tr h="514350">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Subnetwork Numbers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43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Broadcast Address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81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r>
              <a:rPr lang="en-US" dirty="0" smtClean="0"/>
              <a:t>The / Notation Method</a:t>
            </a:r>
          </a:p>
        </p:txBody>
      </p:sp>
      <p:sp>
        <p:nvSpPr>
          <p:cNvPr id="166915" name="Content Placeholder 2"/>
          <p:cNvSpPr>
            <a:spLocks noGrp="1"/>
          </p:cNvSpPr>
          <p:nvPr>
            <p:ph idx="1"/>
          </p:nvPr>
        </p:nvSpPr>
        <p:spPr/>
        <p:txBody>
          <a:bodyPr/>
          <a:lstStyle/>
          <a:p>
            <a:pPr lvl="0"/>
            <a:r>
              <a:rPr lang="en-US" dirty="0" smtClean="0"/>
              <a:t>Here is a another method which may prove easier for you</a:t>
            </a:r>
          </a:p>
          <a:p>
            <a:pPr lvl="1"/>
            <a:r>
              <a:rPr lang="en-US" dirty="0" smtClean="0"/>
              <a:t>Go from / notation to</a:t>
            </a:r>
          </a:p>
          <a:p>
            <a:pPr lvl="1"/>
            <a:r>
              <a:rPr lang="en-US" dirty="0" smtClean="0"/>
              <a:t>The subnet mask to</a:t>
            </a:r>
          </a:p>
          <a:p>
            <a:pPr lvl="1"/>
            <a:r>
              <a:rPr lang="en-US" dirty="0" smtClean="0"/>
              <a:t>The network addresses to</a:t>
            </a:r>
          </a:p>
          <a:p>
            <a:pPr lvl="1"/>
            <a:r>
              <a:rPr lang="en-US" dirty="0" smtClean="0"/>
              <a:t>The number of hosts</a:t>
            </a:r>
          </a:p>
          <a:p>
            <a:r>
              <a:rPr lang="en-US" dirty="0" smtClean="0"/>
              <a:t>For example</a:t>
            </a:r>
          </a:p>
        </p:txBody>
      </p:sp>
      <p:sp>
        <p:nvSpPr>
          <p:cNvPr id="166916" name="Footer Placeholder 3"/>
          <p:cNvSpPr>
            <a:spLocks noGrp="1"/>
          </p:cNvSpPr>
          <p:nvPr>
            <p:ph type="ftr" sz="quarter" idx="11"/>
          </p:nvPr>
        </p:nvSpPr>
        <p:spPr>
          <a:noFill/>
        </p:spPr>
        <p:txBody>
          <a:bodyPr/>
          <a:lstStyle/>
          <a:p>
            <a:r>
              <a:rPr lang="en-US" dirty="0" smtClean="0"/>
              <a:t>Copyright 2009-2011 Kenneth M. Chipps Ph.D. www.chipps.com</a:t>
            </a:r>
          </a:p>
        </p:txBody>
      </p:sp>
      <p:sp>
        <p:nvSpPr>
          <p:cNvPr id="166917" name="Slide Number Placeholder 4"/>
          <p:cNvSpPr>
            <a:spLocks noGrp="1"/>
          </p:cNvSpPr>
          <p:nvPr>
            <p:ph type="sldNum" sz="quarter" idx="12"/>
          </p:nvPr>
        </p:nvSpPr>
        <p:spPr>
          <a:noFill/>
        </p:spPr>
        <p:txBody>
          <a:bodyPr/>
          <a:lstStyle/>
          <a:p>
            <a:fld id="{40B708B5-FF4E-4DFD-8937-741BFEE321F2}" type="slidenum">
              <a:rPr lang="en-US" smtClean="0"/>
              <a:pPr/>
              <a:t>46</a:t>
            </a:fld>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r>
              <a:rPr lang="en-US" dirty="0" smtClean="0"/>
              <a:t>The /</a:t>
            </a:r>
            <a:r>
              <a:rPr lang="en-US" baseline="0" dirty="0" smtClean="0"/>
              <a:t> Notation Method</a:t>
            </a:r>
            <a:endParaRPr lang="en-US" dirty="0" smtClean="0"/>
          </a:p>
        </p:txBody>
      </p:sp>
      <p:sp>
        <p:nvSpPr>
          <p:cNvPr id="167939" name="Content Placeholder 2"/>
          <p:cNvSpPr>
            <a:spLocks noGrp="1"/>
          </p:cNvSpPr>
          <p:nvPr>
            <p:ph idx="1"/>
          </p:nvPr>
        </p:nvSpPr>
        <p:spPr/>
        <p:txBody>
          <a:bodyPr/>
          <a:lstStyle/>
          <a:p>
            <a:r>
              <a:rPr lang="en-US" dirty="0" smtClean="0"/>
              <a:t>With a /26</a:t>
            </a:r>
          </a:p>
          <a:p>
            <a:r>
              <a:rPr lang="en-US" dirty="0" smtClean="0"/>
              <a:t>A subnet mask of 255.255.255.192</a:t>
            </a:r>
          </a:p>
          <a:p>
            <a:r>
              <a:rPr lang="en-US" dirty="0" smtClean="0"/>
              <a:t>Network address block size of 256 minus the subnet number</a:t>
            </a:r>
          </a:p>
          <a:p>
            <a:pPr lvl="1"/>
            <a:r>
              <a:rPr lang="en-US" dirty="0" smtClean="0"/>
              <a:t>For</a:t>
            </a:r>
            <a:r>
              <a:rPr lang="en-US" baseline="0" dirty="0" smtClean="0"/>
              <a:t> example, </a:t>
            </a:r>
            <a:r>
              <a:rPr lang="en-US" dirty="0" smtClean="0"/>
              <a:t>256-192=64</a:t>
            </a:r>
          </a:p>
          <a:p>
            <a:pPr lvl="2"/>
            <a:r>
              <a:rPr lang="en-US" dirty="0" smtClean="0"/>
              <a:t>0</a:t>
            </a:r>
          </a:p>
          <a:p>
            <a:pPr lvl="2"/>
            <a:r>
              <a:rPr lang="en-US" dirty="0" smtClean="0"/>
              <a:t>64</a:t>
            </a:r>
          </a:p>
          <a:p>
            <a:pPr lvl="2"/>
            <a:r>
              <a:rPr lang="en-US" dirty="0" smtClean="0"/>
              <a:t>128</a:t>
            </a:r>
          </a:p>
          <a:p>
            <a:pPr lvl="2"/>
            <a:r>
              <a:rPr lang="en-US" dirty="0" smtClean="0"/>
              <a:t>192</a:t>
            </a:r>
          </a:p>
        </p:txBody>
      </p:sp>
      <p:sp>
        <p:nvSpPr>
          <p:cNvPr id="167940" name="Footer Placeholder 3"/>
          <p:cNvSpPr>
            <a:spLocks noGrp="1"/>
          </p:cNvSpPr>
          <p:nvPr>
            <p:ph type="ftr" sz="quarter" idx="11"/>
          </p:nvPr>
        </p:nvSpPr>
        <p:spPr>
          <a:noFill/>
        </p:spPr>
        <p:txBody>
          <a:bodyPr/>
          <a:lstStyle/>
          <a:p>
            <a:r>
              <a:rPr lang="en-US" dirty="0" smtClean="0"/>
              <a:t>Copyright 2009-2011 Kenneth M. Chipps Ph.D. www.chipps.com</a:t>
            </a:r>
          </a:p>
        </p:txBody>
      </p:sp>
      <p:sp>
        <p:nvSpPr>
          <p:cNvPr id="167941" name="Slide Number Placeholder 4"/>
          <p:cNvSpPr>
            <a:spLocks noGrp="1"/>
          </p:cNvSpPr>
          <p:nvPr>
            <p:ph type="sldNum" sz="quarter" idx="12"/>
          </p:nvPr>
        </p:nvSpPr>
        <p:spPr>
          <a:noFill/>
        </p:spPr>
        <p:txBody>
          <a:bodyPr/>
          <a:lstStyle/>
          <a:p>
            <a:fld id="{092C5BE2-38B8-43C5-8EFD-52BFA60A0B88}" type="slidenum">
              <a:rPr lang="en-US" smtClean="0"/>
              <a:pPr/>
              <a:t>47</a:t>
            </a:fld>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r>
              <a:rPr lang="en-US" dirty="0" smtClean="0"/>
              <a:t>The / Notation</a:t>
            </a:r>
            <a:r>
              <a:rPr lang="en-US" baseline="0" dirty="0" smtClean="0"/>
              <a:t> Method</a:t>
            </a:r>
            <a:endParaRPr lang="en-US" dirty="0" smtClean="0"/>
          </a:p>
        </p:txBody>
      </p:sp>
      <p:sp>
        <p:nvSpPr>
          <p:cNvPr id="168963" name="Content Placeholder 2"/>
          <p:cNvSpPr>
            <a:spLocks noGrp="1"/>
          </p:cNvSpPr>
          <p:nvPr>
            <p:ph idx="1"/>
          </p:nvPr>
        </p:nvSpPr>
        <p:spPr/>
        <p:txBody>
          <a:bodyPr/>
          <a:lstStyle/>
          <a:p>
            <a:r>
              <a:rPr lang="en-US" dirty="0" smtClean="0"/>
              <a:t>Number of hosts network size-2</a:t>
            </a:r>
          </a:p>
          <a:p>
            <a:pPr lvl="1"/>
            <a:r>
              <a:rPr lang="en-US" dirty="0" smtClean="0"/>
              <a:t>64-2</a:t>
            </a:r>
          </a:p>
          <a:p>
            <a:pPr lvl="2"/>
            <a:r>
              <a:rPr lang="en-US" dirty="0" smtClean="0"/>
              <a:t>62</a:t>
            </a:r>
          </a:p>
        </p:txBody>
      </p:sp>
      <p:sp>
        <p:nvSpPr>
          <p:cNvPr id="168964" name="Footer Placeholder 3"/>
          <p:cNvSpPr>
            <a:spLocks noGrp="1"/>
          </p:cNvSpPr>
          <p:nvPr>
            <p:ph type="ftr" sz="quarter" idx="11"/>
          </p:nvPr>
        </p:nvSpPr>
        <p:spPr>
          <a:noFill/>
        </p:spPr>
        <p:txBody>
          <a:bodyPr/>
          <a:lstStyle/>
          <a:p>
            <a:r>
              <a:rPr lang="en-US" dirty="0" smtClean="0"/>
              <a:t>Copyright 2009-2011 Kenneth M. Chipps Ph.D. www.chipps.com</a:t>
            </a:r>
          </a:p>
        </p:txBody>
      </p:sp>
      <p:sp>
        <p:nvSpPr>
          <p:cNvPr id="168965" name="Slide Number Placeholder 4"/>
          <p:cNvSpPr>
            <a:spLocks noGrp="1"/>
          </p:cNvSpPr>
          <p:nvPr>
            <p:ph type="sldNum" sz="quarter" idx="12"/>
          </p:nvPr>
        </p:nvSpPr>
        <p:spPr>
          <a:noFill/>
        </p:spPr>
        <p:txBody>
          <a:bodyPr/>
          <a:lstStyle/>
          <a:p>
            <a:fld id="{D568AB3A-0CD8-459A-A6DB-FA9D6D176BF9}" type="slidenum">
              <a:rPr lang="en-US" smtClean="0"/>
              <a:pPr/>
              <a:t>48</a:t>
            </a:fld>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Subnetting a Class B Address</a:t>
            </a:r>
            <a:endParaRPr lang="en-US" dirty="0"/>
          </a:p>
        </p:txBody>
      </p:sp>
      <p:sp>
        <p:nvSpPr>
          <p:cNvPr id="6" name="Text Placeholder 5"/>
          <p:cNvSpPr>
            <a:spLocks noGrp="1"/>
          </p:cNvSpPr>
          <p:nvPr>
            <p:ph idx="1"/>
          </p:nvPr>
        </p:nvSpPr>
        <p:spPr/>
        <p:txBody>
          <a:bodyPr/>
          <a:lstStyle/>
          <a:p>
            <a:pPr eaLnBrk="1" hangingPunct="1"/>
            <a:r>
              <a:rPr lang="en-US" dirty="0" smtClean="0"/>
              <a:t>On to the Class B address</a:t>
            </a:r>
          </a:p>
          <a:p>
            <a:pPr eaLnBrk="1" hangingPunct="1"/>
            <a:r>
              <a:rPr lang="en-US" dirty="0" smtClean="0"/>
              <a:t>The default subnet mask for a Class B address is</a:t>
            </a:r>
          </a:p>
          <a:p>
            <a:pPr lvl="1" eaLnBrk="1" hangingPunct="1"/>
            <a:r>
              <a:rPr lang="en-US" dirty="0" smtClean="0"/>
              <a:t>255.255.0.0</a:t>
            </a:r>
          </a:p>
          <a:p>
            <a:pPr eaLnBrk="1" hangingPunct="1"/>
            <a:r>
              <a:rPr lang="en-US" dirty="0" smtClean="0"/>
              <a:t>Notice that we now have two octets or 16 bits to work with</a:t>
            </a:r>
          </a:p>
          <a:p>
            <a:pPr eaLnBrk="1" hangingPunct="1"/>
            <a:r>
              <a:rPr lang="en-US" dirty="0" smtClean="0"/>
              <a:t>So the valid subnet masks are</a:t>
            </a:r>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5B7F095B-283A-421B-AA33-53076C7F6C00}"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Numbering Systems of Interest</a:t>
            </a:r>
          </a:p>
        </p:txBody>
      </p:sp>
      <p:sp>
        <p:nvSpPr>
          <p:cNvPr id="27651" name="Rectangle 3"/>
          <p:cNvSpPr>
            <a:spLocks noGrp="1" noChangeArrowheads="1"/>
          </p:cNvSpPr>
          <p:nvPr>
            <p:ph idx="1"/>
          </p:nvPr>
        </p:nvSpPr>
        <p:spPr/>
        <p:txBody>
          <a:bodyPr/>
          <a:lstStyle/>
          <a:p>
            <a:pPr eaLnBrk="1" hangingPunct="1"/>
            <a:r>
              <a:rPr lang="en-US" dirty="0" smtClean="0"/>
              <a:t>We need to be able to convert in our heads back and forth between decimal and binary numbering systems</a:t>
            </a:r>
          </a:p>
          <a:p>
            <a:pPr lvl="1" eaLnBrk="1" hangingPunct="1"/>
            <a:r>
              <a:rPr lang="en-US" dirty="0" smtClean="0"/>
              <a:t>Base 10 – Decimal</a:t>
            </a:r>
          </a:p>
          <a:p>
            <a:pPr lvl="1" eaLnBrk="1" hangingPunct="1"/>
            <a:r>
              <a:rPr lang="en-US" dirty="0" smtClean="0"/>
              <a:t>Base 2 – Binary</a:t>
            </a:r>
          </a:p>
        </p:txBody>
      </p:sp>
      <p:sp>
        <p:nvSpPr>
          <p:cNvPr id="27652" name="Footer Placeholder 4"/>
          <p:cNvSpPr>
            <a:spLocks noGrp="1"/>
          </p:cNvSpPr>
          <p:nvPr>
            <p:ph type="ftr" sz="quarter" idx="11"/>
          </p:nvPr>
        </p:nvSpPr>
        <p:spPr>
          <a:noFill/>
        </p:spPr>
        <p:txBody>
          <a:bodyPr/>
          <a:lstStyle/>
          <a:p>
            <a:r>
              <a:rPr lang="en-US" dirty="0" smtClean="0"/>
              <a:t>Copyright 2009-2011 Kenneth M. Chipps Ph.D. www.chipps.com</a:t>
            </a:r>
          </a:p>
        </p:txBody>
      </p:sp>
      <p:sp>
        <p:nvSpPr>
          <p:cNvPr id="27653" name="Slide Number Placeholder 4"/>
          <p:cNvSpPr>
            <a:spLocks noGrp="1"/>
          </p:cNvSpPr>
          <p:nvPr>
            <p:ph type="sldNum" sz="quarter" idx="12"/>
          </p:nvPr>
        </p:nvSpPr>
        <p:spPr>
          <a:noFill/>
        </p:spPr>
        <p:txBody>
          <a:bodyPr/>
          <a:lstStyle/>
          <a:p>
            <a:fld id="{6D9A1F2B-851B-40DD-ACC3-84672E1C738B}" type="slidenum">
              <a:rPr lang="en-US" smtClean="0"/>
              <a:pPr/>
              <a:t>5</a:t>
            </a:fld>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oter Placeholder 4"/>
          <p:cNvSpPr>
            <a:spLocks noGrp="1"/>
          </p:cNvSpPr>
          <p:nvPr>
            <p:ph type="ftr" sz="quarter" idx="11"/>
          </p:nvPr>
        </p:nvSpPr>
        <p:spPr>
          <a:noFill/>
        </p:spPr>
        <p:txBody>
          <a:bodyPr/>
          <a:lstStyle/>
          <a:p>
            <a:r>
              <a:rPr lang="en-US" dirty="0" smtClean="0"/>
              <a:t>Copyright 2009-2011 Kenneth M. Chipps Ph.D. www.chipps.com</a:t>
            </a:r>
            <a:endParaRPr lang="en-US" dirty="0"/>
          </a:p>
        </p:txBody>
      </p:sp>
      <p:sp>
        <p:nvSpPr>
          <p:cNvPr id="144387" name="Slide Number Placeholder 5"/>
          <p:cNvSpPr>
            <a:spLocks noGrp="1"/>
          </p:cNvSpPr>
          <p:nvPr>
            <p:ph type="sldNum" sz="quarter" idx="12"/>
          </p:nvPr>
        </p:nvSpPr>
        <p:spPr>
          <a:noFill/>
        </p:spPr>
        <p:txBody>
          <a:bodyPr/>
          <a:lstStyle/>
          <a:p>
            <a:fld id="{7F889F1E-033D-488E-9B35-2A2784807AF4}" type="slidenum">
              <a:rPr lang="en-US"/>
              <a:pPr/>
              <a:t>50</a:t>
            </a:fld>
            <a:endParaRPr lang="en-US" dirty="0"/>
          </a:p>
        </p:txBody>
      </p:sp>
      <p:sp>
        <p:nvSpPr>
          <p:cNvPr id="144388" name="Rectangle 2"/>
          <p:cNvSpPr>
            <a:spLocks noGrp="1" noChangeArrowheads="1"/>
          </p:cNvSpPr>
          <p:nvPr>
            <p:ph type="title"/>
          </p:nvPr>
        </p:nvSpPr>
        <p:spPr/>
        <p:txBody>
          <a:bodyPr/>
          <a:lstStyle/>
          <a:p>
            <a:pPr eaLnBrk="1" hangingPunct="1"/>
            <a:r>
              <a:rPr lang="en-US" dirty="0" smtClean="0"/>
              <a:t>Subnetting a Class B Address</a:t>
            </a:r>
          </a:p>
        </p:txBody>
      </p:sp>
      <p:sp>
        <p:nvSpPr>
          <p:cNvPr id="144389" name="Rectangle 3"/>
          <p:cNvSpPr>
            <a:spLocks noGrp="1" noChangeArrowheads="1"/>
          </p:cNvSpPr>
          <p:nvPr>
            <p:ph type="body" idx="1"/>
          </p:nvPr>
        </p:nvSpPr>
        <p:spPr/>
        <p:txBody>
          <a:bodyPr/>
          <a:lstStyle/>
          <a:p>
            <a:pPr eaLnBrk="1" hangingPunct="1"/>
            <a:r>
              <a:rPr lang="en-US" dirty="0" smtClean="0"/>
              <a:t>For the third octet, all of which may be stolen</a:t>
            </a:r>
          </a:p>
          <a:p>
            <a:pPr lvl="1" eaLnBrk="1" hangingPunct="1"/>
            <a:r>
              <a:rPr lang="en-US" sz="2400" dirty="0" smtClean="0"/>
              <a:t>1 bit stolen - 255.255.128.0</a:t>
            </a:r>
          </a:p>
          <a:p>
            <a:pPr lvl="1" eaLnBrk="1" hangingPunct="1"/>
            <a:r>
              <a:rPr lang="en-US" sz="2400" dirty="0" smtClean="0"/>
              <a:t>2 bits stolen - 255.255.192.0</a:t>
            </a:r>
          </a:p>
          <a:p>
            <a:pPr lvl="1" eaLnBrk="1" hangingPunct="1"/>
            <a:r>
              <a:rPr lang="en-US" sz="2400" dirty="0" smtClean="0"/>
              <a:t>3 bits stolen - 255.255.224.0</a:t>
            </a:r>
          </a:p>
          <a:p>
            <a:pPr lvl="1" eaLnBrk="1" hangingPunct="1"/>
            <a:r>
              <a:rPr lang="en-US" sz="2400" dirty="0" smtClean="0"/>
              <a:t>4 bits stolen - 255.255.240.0</a:t>
            </a:r>
          </a:p>
          <a:p>
            <a:pPr lvl="1" eaLnBrk="1" hangingPunct="1"/>
            <a:r>
              <a:rPr lang="en-US" sz="2400" dirty="0" smtClean="0"/>
              <a:t>5 bits stolen - 255.255.248.0</a:t>
            </a:r>
          </a:p>
          <a:p>
            <a:pPr lvl="1" eaLnBrk="1" hangingPunct="1"/>
            <a:r>
              <a:rPr lang="en-US" sz="2400" dirty="0" smtClean="0"/>
              <a:t>6 bits stolen - 255.255.252.0</a:t>
            </a:r>
          </a:p>
          <a:p>
            <a:pPr lvl="1" eaLnBrk="1" hangingPunct="1"/>
            <a:r>
              <a:rPr lang="en-US" sz="2400" dirty="0" smtClean="0"/>
              <a:t>7 bits stolen - 255.255.254.0</a:t>
            </a:r>
          </a:p>
          <a:p>
            <a:pPr lvl="1" eaLnBrk="1" hangingPunct="1"/>
            <a:r>
              <a:rPr lang="en-US" sz="2400" dirty="0" smtClean="0"/>
              <a:t>8 bits stolen - 255.255.255.0</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4"/>
          <p:cNvSpPr>
            <a:spLocks noGrp="1"/>
          </p:cNvSpPr>
          <p:nvPr>
            <p:ph type="ftr" sz="quarter" idx="11"/>
          </p:nvPr>
        </p:nvSpPr>
        <p:spPr>
          <a:noFill/>
        </p:spPr>
        <p:txBody>
          <a:bodyPr/>
          <a:lstStyle/>
          <a:p>
            <a:r>
              <a:rPr lang="en-US" dirty="0" smtClean="0"/>
              <a:t>Copyright 2009-2011 Kenneth M. Chipps Ph.D. www.chipps.com</a:t>
            </a:r>
            <a:endParaRPr lang="en-US" dirty="0"/>
          </a:p>
        </p:txBody>
      </p:sp>
      <p:sp>
        <p:nvSpPr>
          <p:cNvPr id="145411" name="Slide Number Placeholder 5"/>
          <p:cNvSpPr>
            <a:spLocks noGrp="1"/>
          </p:cNvSpPr>
          <p:nvPr>
            <p:ph type="sldNum" sz="quarter" idx="12"/>
          </p:nvPr>
        </p:nvSpPr>
        <p:spPr>
          <a:noFill/>
        </p:spPr>
        <p:txBody>
          <a:bodyPr/>
          <a:lstStyle/>
          <a:p>
            <a:fld id="{C9B602A7-AFCD-4857-978D-4997C2D3B262}" type="slidenum">
              <a:rPr lang="en-US"/>
              <a:pPr/>
              <a:t>51</a:t>
            </a:fld>
            <a:endParaRPr lang="en-US" dirty="0"/>
          </a:p>
        </p:txBody>
      </p:sp>
      <p:sp>
        <p:nvSpPr>
          <p:cNvPr id="145412" name="Rectangle 2"/>
          <p:cNvSpPr>
            <a:spLocks noGrp="1" noChangeArrowheads="1"/>
          </p:cNvSpPr>
          <p:nvPr>
            <p:ph type="title"/>
          </p:nvPr>
        </p:nvSpPr>
        <p:spPr/>
        <p:txBody>
          <a:bodyPr/>
          <a:lstStyle/>
          <a:p>
            <a:pPr eaLnBrk="1" hangingPunct="1"/>
            <a:r>
              <a:rPr lang="en-US" dirty="0" smtClean="0"/>
              <a:t>Subnetting a Class B Address</a:t>
            </a:r>
          </a:p>
        </p:txBody>
      </p:sp>
      <p:sp>
        <p:nvSpPr>
          <p:cNvPr id="145413" name="Rectangle 3"/>
          <p:cNvSpPr>
            <a:spLocks noGrp="1" noChangeArrowheads="1"/>
          </p:cNvSpPr>
          <p:nvPr>
            <p:ph type="body" idx="1"/>
          </p:nvPr>
        </p:nvSpPr>
        <p:spPr/>
        <p:txBody>
          <a:bodyPr/>
          <a:lstStyle/>
          <a:p>
            <a:pPr eaLnBrk="1" hangingPunct="1">
              <a:lnSpc>
                <a:spcPct val="90000"/>
              </a:lnSpc>
            </a:pPr>
            <a:r>
              <a:rPr lang="en-US" dirty="0" smtClean="0"/>
              <a:t>If the third octet is used since this is a Class B address the third octet may be used as well</a:t>
            </a:r>
          </a:p>
          <a:p>
            <a:pPr lvl="1" eaLnBrk="1" hangingPunct="1">
              <a:lnSpc>
                <a:spcPct val="90000"/>
              </a:lnSpc>
            </a:pPr>
            <a:r>
              <a:rPr lang="en-US" sz="2400" dirty="0" smtClean="0"/>
              <a:t>9 bits stolen - 255.255.255.128</a:t>
            </a:r>
          </a:p>
          <a:p>
            <a:pPr lvl="1" eaLnBrk="1" hangingPunct="1">
              <a:lnSpc>
                <a:spcPct val="90000"/>
              </a:lnSpc>
            </a:pPr>
            <a:r>
              <a:rPr lang="en-US" sz="2400" dirty="0" smtClean="0"/>
              <a:t>10 bits stolen - 255.255.255.192</a:t>
            </a:r>
          </a:p>
          <a:p>
            <a:pPr lvl="1" eaLnBrk="1" hangingPunct="1">
              <a:lnSpc>
                <a:spcPct val="90000"/>
              </a:lnSpc>
            </a:pPr>
            <a:r>
              <a:rPr lang="en-US" sz="2400" dirty="0" smtClean="0"/>
              <a:t>11 bits stolen - 255.255.255.224</a:t>
            </a:r>
          </a:p>
          <a:p>
            <a:pPr lvl="1" eaLnBrk="1" hangingPunct="1">
              <a:lnSpc>
                <a:spcPct val="90000"/>
              </a:lnSpc>
            </a:pPr>
            <a:r>
              <a:rPr lang="en-US" sz="2400" dirty="0" smtClean="0"/>
              <a:t>12 bits stolen - 255.255.255.240</a:t>
            </a:r>
          </a:p>
          <a:p>
            <a:pPr lvl="1" eaLnBrk="1" hangingPunct="1">
              <a:lnSpc>
                <a:spcPct val="90000"/>
              </a:lnSpc>
            </a:pPr>
            <a:r>
              <a:rPr lang="en-US" sz="2400" dirty="0" smtClean="0"/>
              <a:t>13 bits stolen - 255.255.255.248</a:t>
            </a:r>
          </a:p>
          <a:p>
            <a:pPr lvl="1" eaLnBrk="1" hangingPunct="1">
              <a:lnSpc>
                <a:spcPct val="90000"/>
              </a:lnSpc>
            </a:pPr>
            <a:r>
              <a:rPr lang="en-US" sz="2400" dirty="0" smtClean="0"/>
              <a:t>14 bits stolen - 255.255.255.252</a:t>
            </a:r>
          </a:p>
          <a:p>
            <a:pPr lvl="1" eaLnBrk="1" hangingPunct="1">
              <a:lnSpc>
                <a:spcPct val="90000"/>
              </a:lnSpc>
            </a:pPr>
            <a:r>
              <a:rPr lang="en-US" sz="2400" dirty="0" smtClean="0"/>
              <a:t>Stop here as the RFCs say at least two bits must be left</a:t>
            </a: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oter Placeholder 4"/>
          <p:cNvSpPr>
            <a:spLocks noGrp="1"/>
          </p:cNvSpPr>
          <p:nvPr>
            <p:ph type="ftr" sz="quarter" idx="11"/>
          </p:nvPr>
        </p:nvSpPr>
        <p:spPr>
          <a:noFill/>
        </p:spPr>
        <p:txBody>
          <a:bodyPr/>
          <a:lstStyle/>
          <a:p>
            <a:r>
              <a:rPr lang="en-US" dirty="0" smtClean="0"/>
              <a:t>Copyright 2009-2011 Kenneth M. Chipps Ph.D. www.chipps.com</a:t>
            </a:r>
            <a:endParaRPr lang="en-US" dirty="0"/>
          </a:p>
        </p:txBody>
      </p:sp>
      <p:sp>
        <p:nvSpPr>
          <p:cNvPr id="151555" name="Slide Number Placeholder 5"/>
          <p:cNvSpPr>
            <a:spLocks noGrp="1"/>
          </p:cNvSpPr>
          <p:nvPr>
            <p:ph type="sldNum" sz="quarter" idx="12"/>
          </p:nvPr>
        </p:nvSpPr>
        <p:spPr>
          <a:noFill/>
        </p:spPr>
        <p:txBody>
          <a:bodyPr/>
          <a:lstStyle/>
          <a:p>
            <a:fld id="{E6493045-1950-4F2C-B867-BF83F5ABF52C}" type="slidenum">
              <a:rPr lang="en-US"/>
              <a:pPr/>
              <a:t>52</a:t>
            </a:fld>
            <a:endParaRPr lang="en-US" dirty="0"/>
          </a:p>
        </p:txBody>
      </p:sp>
      <p:sp>
        <p:nvSpPr>
          <p:cNvPr id="151556" name="Rectangle 2"/>
          <p:cNvSpPr>
            <a:spLocks noGrp="1" noChangeArrowheads="1"/>
          </p:cNvSpPr>
          <p:nvPr>
            <p:ph type="title"/>
          </p:nvPr>
        </p:nvSpPr>
        <p:spPr/>
        <p:txBody>
          <a:bodyPr/>
          <a:lstStyle/>
          <a:p>
            <a:pPr eaLnBrk="1" hangingPunct="1"/>
            <a:r>
              <a:rPr lang="en-US" dirty="0" smtClean="0"/>
              <a:t>Subnetting a Class A Address</a:t>
            </a:r>
          </a:p>
        </p:txBody>
      </p:sp>
      <p:sp>
        <p:nvSpPr>
          <p:cNvPr id="151557" name="Rectangle 3"/>
          <p:cNvSpPr>
            <a:spLocks noGrp="1" noChangeArrowheads="1"/>
          </p:cNvSpPr>
          <p:nvPr>
            <p:ph type="body" idx="1"/>
          </p:nvPr>
        </p:nvSpPr>
        <p:spPr/>
        <p:txBody>
          <a:bodyPr/>
          <a:lstStyle/>
          <a:p>
            <a:pPr eaLnBrk="1" hangingPunct="1"/>
            <a:r>
              <a:rPr lang="en-US" dirty="0" smtClean="0"/>
              <a:t>On to the Class A address</a:t>
            </a:r>
          </a:p>
          <a:p>
            <a:pPr eaLnBrk="1" hangingPunct="1"/>
            <a:r>
              <a:rPr lang="en-US" dirty="0" smtClean="0"/>
              <a:t>The default subnet mask for a Class A address is</a:t>
            </a:r>
          </a:p>
          <a:p>
            <a:pPr lvl="1" eaLnBrk="1" hangingPunct="1"/>
            <a:r>
              <a:rPr lang="en-US" dirty="0" smtClean="0"/>
              <a:t>255.0.0.0</a:t>
            </a:r>
          </a:p>
          <a:p>
            <a:pPr eaLnBrk="1" hangingPunct="1"/>
            <a:r>
              <a:rPr lang="en-US" dirty="0" smtClean="0"/>
              <a:t>Notice that we now have three octets or 24 bits to work with</a:t>
            </a:r>
          </a:p>
          <a:p>
            <a:pPr eaLnBrk="1" hangingPunct="1"/>
            <a:r>
              <a:rPr lang="en-US" dirty="0" smtClean="0"/>
              <a:t>So the valid subnet masks are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Footer Placeholder 4"/>
          <p:cNvSpPr>
            <a:spLocks noGrp="1"/>
          </p:cNvSpPr>
          <p:nvPr>
            <p:ph type="ftr" sz="quarter" idx="11"/>
          </p:nvPr>
        </p:nvSpPr>
        <p:spPr>
          <a:noFill/>
        </p:spPr>
        <p:txBody>
          <a:bodyPr/>
          <a:lstStyle/>
          <a:p>
            <a:r>
              <a:rPr lang="en-US" dirty="0" smtClean="0"/>
              <a:t>Copyright 2009-2011 Kenneth M. Chipps Ph.D. www.chipps.com</a:t>
            </a:r>
            <a:endParaRPr lang="en-US" dirty="0"/>
          </a:p>
        </p:txBody>
      </p:sp>
      <p:sp>
        <p:nvSpPr>
          <p:cNvPr id="152579" name="Slide Number Placeholder 5"/>
          <p:cNvSpPr>
            <a:spLocks noGrp="1"/>
          </p:cNvSpPr>
          <p:nvPr>
            <p:ph type="sldNum" sz="quarter" idx="12"/>
          </p:nvPr>
        </p:nvSpPr>
        <p:spPr>
          <a:noFill/>
        </p:spPr>
        <p:txBody>
          <a:bodyPr/>
          <a:lstStyle/>
          <a:p>
            <a:fld id="{F4CBAF85-F3EE-4A77-942D-A141C7838ABA}" type="slidenum">
              <a:rPr lang="en-US"/>
              <a:pPr/>
              <a:t>53</a:t>
            </a:fld>
            <a:endParaRPr lang="en-US" dirty="0"/>
          </a:p>
        </p:txBody>
      </p:sp>
      <p:sp>
        <p:nvSpPr>
          <p:cNvPr id="152580" name="Rectangle 2"/>
          <p:cNvSpPr>
            <a:spLocks noGrp="1" noChangeArrowheads="1"/>
          </p:cNvSpPr>
          <p:nvPr>
            <p:ph type="title"/>
          </p:nvPr>
        </p:nvSpPr>
        <p:spPr/>
        <p:txBody>
          <a:bodyPr/>
          <a:lstStyle/>
          <a:p>
            <a:pPr eaLnBrk="1" hangingPunct="1"/>
            <a:r>
              <a:rPr lang="en-US" dirty="0" smtClean="0"/>
              <a:t>Subnetting a Class A Address</a:t>
            </a:r>
          </a:p>
        </p:txBody>
      </p:sp>
      <p:sp>
        <p:nvSpPr>
          <p:cNvPr id="152581" name="Rectangle 3"/>
          <p:cNvSpPr>
            <a:spLocks noGrp="1" noChangeArrowheads="1"/>
          </p:cNvSpPr>
          <p:nvPr>
            <p:ph type="body" idx="1"/>
          </p:nvPr>
        </p:nvSpPr>
        <p:spPr/>
        <p:txBody>
          <a:bodyPr/>
          <a:lstStyle/>
          <a:p>
            <a:pPr eaLnBrk="1" hangingPunct="1"/>
            <a:r>
              <a:rPr lang="en-US" dirty="0" smtClean="0"/>
              <a:t>For the second octet, all of which may be stolen</a:t>
            </a:r>
          </a:p>
          <a:p>
            <a:pPr lvl="1" eaLnBrk="1" hangingPunct="1"/>
            <a:r>
              <a:rPr lang="en-US" sz="2400" dirty="0" smtClean="0"/>
              <a:t>1 bit stolen - 255.128.0.0</a:t>
            </a:r>
          </a:p>
          <a:p>
            <a:pPr lvl="1" eaLnBrk="1" hangingPunct="1"/>
            <a:r>
              <a:rPr lang="en-US" sz="2400" dirty="0" smtClean="0"/>
              <a:t>2 bits stolen - 255.192.0.0</a:t>
            </a:r>
          </a:p>
          <a:p>
            <a:pPr lvl="1" eaLnBrk="1" hangingPunct="1"/>
            <a:r>
              <a:rPr lang="en-US" sz="2400" dirty="0" smtClean="0"/>
              <a:t>3 bits stolen - 255.224.0.0</a:t>
            </a:r>
          </a:p>
          <a:p>
            <a:pPr lvl="1" eaLnBrk="1" hangingPunct="1"/>
            <a:r>
              <a:rPr lang="en-US" sz="2400" dirty="0" smtClean="0"/>
              <a:t>4 bits stolen - 255.240.0.0</a:t>
            </a:r>
          </a:p>
          <a:p>
            <a:pPr lvl="1" eaLnBrk="1" hangingPunct="1"/>
            <a:r>
              <a:rPr lang="en-US" sz="2400" dirty="0" smtClean="0"/>
              <a:t>5 bits stolen - 255.248.0.0</a:t>
            </a:r>
          </a:p>
          <a:p>
            <a:pPr lvl="1" eaLnBrk="1" hangingPunct="1"/>
            <a:r>
              <a:rPr lang="en-US" sz="2400" dirty="0" smtClean="0"/>
              <a:t>6 bits stolen - 255.252.0.0</a:t>
            </a:r>
          </a:p>
          <a:p>
            <a:pPr lvl="1" eaLnBrk="1" hangingPunct="1"/>
            <a:r>
              <a:rPr lang="en-US" sz="2400" dirty="0" smtClean="0"/>
              <a:t>7 bits stolen - 255.254.0.0</a:t>
            </a:r>
          </a:p>
          <a:p>
            <a:pPr lvl="1" eaLnBrk="1" hangingPunct="1"/>
            <a:r>
              <a:rPr lang="en-US" sz="2400" dirty="0" smtClean="0"/>
              <a:t>8 bits stolen - 255.255.0.0</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oter Placeholder 4"/>
          <p:cNvSpPr>
            <a:spLocks noGrp="1"/>
          </p:cNvSpPr>
          <p:nvPr>
            <p:ph type="ftr" sz="quarter" idx="11"/>
          </p:nvPr>
        </p:nvSpPr>
        <p:spPr>
          <a:noFill/>
        </p:spPr>
        <p:txBody>
          <a:bodyPr/>
          <a:lstStyle/>
          <a:p>
            <a:r>
              <a:rPr lang="en-US" dirty="0" smtClean="0"/>
              <a:t>Copyright 2009-2011 Kenneth M. Chipps Ph.D. www.chipps.com</a:t>
            </a:r>
            <a:endParaRPr lang="en-US" dirty="0"/>
          </a:p>
        </p:txBody>
      </p:sp>
      <p:sp>
        <p:nvSpPr>
          <p:cNvPr id="153603" name="Slide Number Placeholder 5"/>
          <p:cNvSpPr>
            <a:spLocks noGrp="1"/>
          </p:cNvSpPr>
          <p:nvPr>
            <p:ph type="sldNum" sz="quarter" idx="12"/>
          </p:nvPr>
        </p:nvSpPr>
        <p:spPr>
          <a:noFill/>
        </p:spPr>
        <p:txBody>
          <a:bodyPr/>
          <a:lstStyle/>
          <a:p>
            <a:fld id="{B0DED05A-6DF6-4BA2-867E-843212E2C21A}" type="slidenum">
              <a:rPr lang="en-US"/>
              <a:pPr/>
              <a:t>54</a:t>
            </a:fld>
            <a:endParaRPr lang="en-US" dirty="0"/>
          </a:p>
        </p:txBody>
      </p:sp>
      <p:sp>
        <p:nvSpPr>
          <p:cNvPr id="153604" name="Rectangle 2"/>
          <p:cNvSpPr>
            <a:spLocks noGrp="1" noChangeArrowheads="1"/>
          </p:cNvSpPr>
          <p:nvPr>
            <p:ph type="title"/>
          </p:nvPr>
        </p:nvSpPr>
        <p:spPr/>
        <p:txBody>
          <a:bodyPr/>
          <a:lstStyle/>
          <a:p>
            <a:pPr eaLnBrk="1" hangingPunct="1"/>
            <a:r>
              <a:rPr lang="en-US" dirty="0" smtClean="0"/>
              <a:t>Subnetting a Class A Address</a:t>
            </a:r>
          </a:p>
        </p:txBody>
      </p:sp>
      <p:sp>
        <p:nvSpPr>
          <p:cNvPr id="153605" name="Rectangle 3"/>
          <p:cNvSpPr>
            <a:spLocks noGrp="1" noChangeArrowheads="1"/>
          </p:cNvSpPr>
          <p:nvPr>
            <p:ph type="body" idx="1"/>
          </p:nvPr>
        </p:nvSpPr>
        <p:spPr/>
        <p:txBody>
          <a:bodyPr/>
          <a:lstStyle/>
          <a:p>
            <a:pPr eaLnBrk="1" hangingPunct="1"/>
            <a:r>
              <a:rPr lang="en-US" dirty="0" smtClean="0"/>
              <a:t>The third octet maybe used since this is a Class A address</a:t>
            </a:r>
          </a:p>
          <a:p>
            <a:pPr lvl="1" eaLnBrk="1" hangingPunct="1"/>
            <a:r>
              <a:rPr lang="en-US" sz="2400" dirty="0" smtClean="0"/>
              <a:t>9 bits stolen - 255.255.128.0</a:t>
            </a:r>
          </a:p>
          <a:p>
            <a:pPr lvl="1" eaLnBrk="1" hangingPunct="1"/>
            <a:r>
              <a:rPr lang="en-US" sz="2400" dirty="0" smtClean="0"/>
              <a:t>10 bits stolen - 255.255.192.0</a:t>
            </a:r>
          </a:p>
          <a:p>
            <a:pPr lvl="1" eaLnBrk="1" hangingPunct="1"/>
            <a:r>
              <a:rPr lang="en-US" sz="2400" dirty="0" smtClean="0"/>
              <a:t>11 bits stolen - 255.255.224.0</a:t>
            </a:r>
          </a:p>
          <a:p>
            <a:pPr lvl="1" eaLnBrk="1" hangingPunct="1"/>
            <a:r>
              <a:rPr lang="en-US" sz="2400" dirty="0" smtClean="0"/>
              <a:t>12 bits stolen - 255.255.240.0</a:t>
            </a:r>
          </a:p>
          <a:p>
            <a:pPr lvl="1" eaLnBrk="1" hangingPunct="1"/>
            <a:r>
              <a:rPr lang="en-US" sz="2400" dirty="0" smtClean="0"/>
              <a:t>13 bits stolen - 255.255.248.0</a:t>
            </a:r>
          </a:p>
          <a:p>
            <a:pPr lvl="1" eaLnBrk="1" hangingPunct="1"/>
            <a:r>
              <a:rPr lang="en-US" sz="2400" dirty="0" smtClean="0"/>
              <a:t>14 bits stolen - 255.255.252.0</a:t>
            </a:r>
          </a:p>
          <a:p>
            <a:pPr lvl="1" eaLnBrk="1" hangingPunct="1"/>
            <a:r>
              <a:rPr lang="en-US" sz="2400" dirty="0" smtClean="0"/>
              <a:t>15 bits stolen – 255.255.254.0</a:t>
            </a:r>
          </a:p>
          <a:p>
            <a:pPr lvl="1" eaLnBrk="1" hangingPunct="1"/>
            <a:r>
              <a:rPr lang="en-US" sz="2400" dirty="0" smtClean="0"/>
              <a:t>16 bits stolen – 255.255.255.0</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oter Placeholder 4"/>
          <p:cNvSpPr>
            <a:spLocks noGrp="1"/>
          </p:cNvSpPr>
          <p:nvPr>
            <p:ph type="ftr" sz="quarter" idx="11"/>
          </p:nvPr>
        </p:nvSpPr>
        <p:spPr>
          <a:noFill/>
        </p:spPr>
        <p:txBody>
          <a:bodyPr/>
          <a:lstStyle/>
          <a:p>
            <a:r>
              <a:rPr lang="en-US" dirty="0" smtClean="0"/>
              <a:t>Copyright 2009-2011 Kenneth M. Chipps Ph.D. www.chipps.com</a:t>
            </a:r>
            <a:endParaRPr lang="en-US" dirty="0"/>
          </a:p>
        </p:txBody>
      </p:sp>
      <p:sp>
        <p:nvSpPr>
          <p:cNvPr id="154627" name="Slide Number Placeholder 5"/>
          <p:cNvSpPr>
            <a:spLocks noGrp="1"/>
          </p:cNvSpPr>
          <p:nvPr>
            <p:ph type="sldNum" sz="quarter" idx="12"/>
          </p:nvPr>
        </p:nvSpPr>
        <p:spPr>
          <a:noFill/>
        </p:spPr>
        <p:txBody>
          <a:bodyPr/>
          <a:lstStyle/>
          <a:p>
            <a:fld id="{4658011C-2990-4E65-96D3-D322E18837DB}" type="slidenum">
              <a:rPr lang="en-US"/>
              <a:pPr/>
              <a:t>55</a:t>
            </a:fld>
            <a:endParaRPr lang="en-US" dirty="0"/>
          </a:p>
        </p:txBody>
      </p:sp>
      <p:sp>
        <p:nvSpPr>
          <p:cNvPr id="154628" name="Rectangle 2"/>
          <p:cNvSpPr>
            <a:spLocks noGrp="1" noChangeArrowheads="1"/>
          </p:cNvSpPr>
          <p:nvPr>
            <p:ph type="title"/>
          </p:nvPr>
        </p:nvSpPr>
        <p:spPr/>
        <p:txBody>
          <a:bodyPr/>
          <a:lstStyle/>
          <a:p>
            <a:pPr eaLnBrk="1" hangingPunct="1"/>
            <a:r>
              <a:rPr lang="en-US" dirty="0" smtClean="0"/>
              <a:t>Subnetting a Class A Address</a:t>
            </a:r>
          </a:p>
        </p:txBody>
      </p:sp>
      <p:sp>
        <p:nvSpPr>
          <p:cNvPr id="154629" name="Rectangle 3"/>
          <p:cNvSpPr>
            <a:spLocks noGrp="1" noChangeArrowheads="1"/>
          </p:cNvSpPr>
          <p:nvPr>
            <p:ph type="body" idx="1"/>
          </p:nvPr>
        </p:nvSpPr>
        <p:spPr/>
        <p:txBody>
          <a:bodyPr/>
          <a:lstStyle/>
          <a:p>
            <a:pPr eaLnBrk="1" hangingPunct="1"/>
            <a:r>
              <a:rPr lang="en-US" dirty="0" smtClean="0"/>
              <a:t>If the fourth octet is used</a:t>
            </a:r>
          </a:p>
          <a:p>
            <a:pPr lvl="1" eaLnBrk="1" hangingPunct="1"/>
            <a:r>
              <a:rPr lang="en-US" sz="2400" dirty="0" smtClean="0"/>
              <a:t>17 bits stolen - 255.255.255.128</a:t>
            </a:r>
          </a:p>
          <a:p>
            <a:pPr lvl="1" eaLnBrk="1" hangingPunct="1"/>
            <a:r>
              <a:rPr lang="en-US" sz="2400" dirty="0" smtClean="0"/>
              <a:t>18 bits stolen - 255.255.255.192</a:t>
            </a:r>
          </a:p>
          <a:p>
            <a:pPr lvl="1" eaLnBrk="1" hangingPunct="1"/>
            <a:r>
              <a:rPr lang="en-US" sz="2400" dirty="0" smtClean="0"/>
              <a:t>19 bits stolen - 255.255.255.224</a:t>
            </a:r>
          </a:p>
          <a:p>
            <a:pPr lvl="1" eaLnBrk="1" hangingPunct="1"/>
            <a:r>
              <a:rPr lang="en-US" sz="2400" dirty="0" smtClean="0"/>
              <a:t>20 bits stolen - 255.255.255.240</a:t>
            </a:r>
          </a:p>
          <a:p>
            <a:pPr lvl="1" eaLnBrk="1" hangingPunct="1"/>
            <a:r>
              <a:rPr lang="en-US" sz="2400" dirty="0" smtClean="0"/>
              <a:t>21 bits stolen - 255.255.255.248</a:t>
            </a:r>
          </a:p>
          <a:p>
            <a:pPr lvl="1" eaLnBrk="1" hangingPunct="1"/>
            <a:r>
              <a:rPr lang="en-US" sz="2400" dirty="0" smtClean="0"/>
              <a:t>22 bits stolen - 255.255.255.252</a:t>
            </a:r>
          </a:p>
          <a:p>
            <a:pPr lvl="1" eaLnBrk="1" hangingPunct="1"/>
            <a:r>
              <a:rPr lang="en-US" sz="2400" dirty="0" smtClean="0"/>
              <a:t>Stop here as the RFCs say at least two bits must be left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oter Placeholder 4"/>
          <p:cNvSpPr>
            <a:spLocks noGrp="1"/>
          </p:cNvSpPr>
          <p:nvPr>
            <p:ph type="ftr" sz="quarter" idx="11"/>
          </p:nvPr>
        </p:nvSpPr>
        <p:spPr>
          <a:noFill/>
        </p:spPr>
        <p:txBody>
          <a:bodyPr/>
          <a:lstStyle/>
          <a:p>
            <a:r>
              <a:rPr lang="en-US" dirty="0" smtClean="0"/>
              <a:t>Copyright 2009-2011 Kenneth M. Chipps Ph.D. www.chipps.com</a:t>
            </a:r>
            <a:endParaRPr lang="en-US" dirty="0"/>
          </a:p>
        </p:txBody>
      </p:sp>
      <p:sp>
        <p:nvSpPr>
          <p:cNvPr id="163843" name="Slide Number Placeholder 5"/>
          <p:cNvSpPr>
            <a:spLocks noGrp="1"/>
          </p:cNvSpPr>
          <p:nvPr>
            <p:ph type="sldNum" sz="quarter" idx="12"/>
          </p:nvPr>
        </p:nvSpPr>
        <p:spPr>
          <a:noFill/>
        </p:spPr>
        <p:txBody>
          <a:bodyPr/>
          <a:lstStyle/>
          <a:p>
            <a:fld id="{7072F54C-620C-4BCD-A81C-D771318B9E05}" type="slidenum">
              <a:rPr lang="en-US"/>
              <a:pPr/>
              <a:t>56</a:t>
            </a:fld>
            <a:endParaRPr lang="en-US" dirty="0"/>
          </a:p>
        </p:txBody>
      </p:sp>
      <p:sp>
        <p:nvSpPr>
          <p:cNvPr id="163844" name="Rectangle 2"/>
          <p:cNvSpPr>
            <a:spLocks noGrp="1" noChangeArrowheads="1"/>
          </p:cNvSpPr>
          <p:nvPr>
            <p:ph type="title"/>
          </p:nvPr>
        </p:nvSpPr>
        <p:spPr/>
        <p:txBody>
          <a:bodyPr/>
          <a:lstStyle/>
          <a:p>
            <a:pPr eaLnBrk="1" hangingPunct="1"/>
            <a:r>
              <a:rPr lang="en-US" dirty="0" smtClean="0"/>
              <a:t>A Final Note on This Procedure</a:t>
            </a:r>
          </a:p>
        </p:txBody>
      </p:sp>
      <p:sp>
        <p:nvSpPr>
          <p:cNvPr id="163845" name="Rectangle 3"/>
          <p:cNvSpPr>
            <a:spLocks noGrp="1" noChangeArrowheads="1"/>
          </p:cNvSpPr>
          <p:nvPr>
            <p:ph type="body" idx="1"/>
          </p:nvPr>
        </p:nvSpPr>
        <p:spPr/>
        <p:txBody>
          <a:bodyPr/>
          <a:lstStyle/>
          <a:p>
            <a:pPr eaLnBrk="1" hangingPunct="1"/>
            <a:r>
              <a:rPr lang="en-US" dirty="0" smtClean="0"/>
              <a:t>What is the point in all of this</a:t>
            </a:r>
          </a:p>
          <a:p>
            <a:pPr eaLnBrk="1" hangingPunct="1"/>
            <a:r>
              <a:rPr lang="en-US" dirty="0" smtClean="0"/>
              <a:t>Once you get past the old Class C examples above the actual listing of the bit patterns, the subnet numbers, the host addresses, and so on gets so lengthy and so prone to typical human error and typos that what’s the point</a:t>
            </a:r>
          </a:p>
          <a:p>
            <a:pPr eaLnBrk="1" hangingPunct="1"/>
            <a:r>
              <a:rPr lang="en-US" dirty="0" smtClean="0"/>
              <a:t>No one would actually do this</a:t>
            </a:r>
          </a:p>
          <a:p>
            <a:pPr eaLnBrk="1" hangingPunct="1"/>
            <a:r>
              <a:rPr lang="en-US" dirty="0" smtClean="0"/>
              <a:t>So we will stop here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Decimal Method Subnetting</a:t>
            </a:r>
            <a:endParaRPr lang="en-US" dirty="0"/>
          </a:p>
        </p:txBody>
      </p:sp>
      <p:sp>
        <p:nvSpPr>
          <p:cNvPr id="3" name="Content Placeholder 2"/>
          <p:cNvSpPr>
            <a:spLocks noGrp="1"/>
          </p:cNvSpPr>
          <p:nvPr>
            <p:ph idx="1"/>
          </p:nvPr>
        </p:nvSpPr>
        <p:spPr/>
        <p:txBody>
          <a:bodyPr/>
          <a:lstStyle/>
          <a:p>
            <a:r>
              <a:rPr lang="en-US" dirty="0" smtClean="0"/>
              <a:t>David Schamus in a presentation for the 2011 Cisco Academy Conference presented another method</a:t>
            </a:r>
            <a:r>
              <a:rPr lang="en-US" baseline="0" dirty="0" smtClean="0"/>
              <a:t> for subnetting by hand</a:t>
            </a:r>
          </a:p>
          <a:p>
            <a:r>
              <a:rPr lang="en-US" baseline="0" dirty="0" smtClean="0"/>
              <a:t>This method uses only simple arithmetic</a:t>
            </a:r>
          </a:p>
          <a:p>
            <a:r>
              <a:rPr lang="en-US" baseline="0" dirty="0" smtClean="0"/>
              <a:t>I have changed the names of the parts in some cases</a:t>
            </a:r>
          </a:p>
          <a:p>
            <a:r>
              <a:rPr lang="en-US" baseline="0" dirty="0" smtClean="0"/>
              <a:t>Let’s look at it</a:t>
            </a:r>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57</a:t>
            </a:fld>
            <a:endParaRPr lang="en-US" dirty="0"/>
          </a:p>
        </p:txBody>
      </p:sp>
    </p:spTree>
    <p:extLst>
      <p:ext uri="{BB962C8B-B14F-4D97-AF65-F5344CB8AC3E}">
        <p14:creationId xmlns:p14="http://schemas.microsoft.com/office/powerpoint/2010/main" val="35512214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Address</a:t>
            </a:r>
            <a:endParaRPr lang="en-US" dirty="0"/>
          </a:p>
        </p:txBody>
      </p:sp>
      <p:sp>
        <p:nvSpPr>
          <p:cNvPr id="3" name="Content Placeholder 2"/>
          <p:cNvSpPr>
            <a:spLocks noGrp="1"/>
          </p:cNvSpPr>
          <p:nvPr>
            <p:ph idx="1"/>
          </p:nvPr>
        </p:nvSpPr>
        <p:spPr/>
        <p:txBody>
          <a:bodyPr/>
          <a:lstStyle/>
          <a:p>
            <a:r>
              <a:rPr lang="en-US" baseline="0" dirty="0" smtClean="0"/>
              <a:t>First what is the network address for a combination of IP address and subnet mask</a:t>
            </a:r>
          </a:p>
          <a:p>
            <a:r>
              <a:rPr lang="en-US" dirty="0" smtClean="0"/>
              <a:t>The IP address in</a:t>
            </a:r>
            <a:r>
              <a:rPr lang="en-US" baseline="0" dirty="0" smtClean="0"/>
              <a:t> this example is</a:t>
            </a:r>
          </a:p>
          <a:p>
            <a:pPr lvl="1"/>
            <a:r>
              <a:rPr lang="en-US" dirty="0" smtClean="0"/>
              <a:t>10.1.1.84</a:t>
            </a:r>
          </a:p>
          <a:p>
            <a:pPr lvl="0"/>
            <a:r>
              <a:rPr lang="en-US" dirty="0" smtClean="0"/>
              <a:t>The subnet mask is</a:t>
            </a:r>
          </a:p>
          <a:p>
            <a:pPr lvl="1"/>
            <a:r>
              <a:rPr lang="en-US" dirty="0" smtClean="0"/>
              <a:t>255.255.255.224</a:t>
            </a:r>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58</a:t>
            </a:fld>
            <a:endParaRPr lang="en-US" dirty="0"/>
          </a:p>
        </p:txBody>
      </p:sp>
    </p:spTree>
    <p:extLst>
      <p:ext uri="{BB962C8B-B14F-4D97-AF65-F5344CB8AC3E}">
        <p14:creationId xmlns:p14="http://schemas.microsoft.com/office/powerpoint/2010/main" val="28938278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Address</a:t>
            </a:r>
          </a:p>
        </p:txBody>
      </p:sp>
      <p:sp>
        <p:nvSpPr>
          <p:cNvPr id="3" name="Content Placeholder 2"/>
          <p:cNvSpPr>
            <a:spLocks noGrp="1"/>
          </p:cNvSpPr>
          <p:nvPr>
            <p:ph idx="1"/>
          </p:nvPr>
        </p:nvSpPr>
        <p:spPr/>
        <p:txBody>
          <a:bodyPr/>
          <a:lstStyle/>
          <a:p>
            <a:pPr lvl="0"/>
            <a:r>
              <a:rPr lang="en-US" dirty="0" smtClean="0"/>
              <a:t>As this subnet</a:t>
            </a:r>
            <a:r>
              <a:rPr lang="en-US" baseline="0" dirty="0" smtClean="0"/>
              <a:t> is not on a fixed length boundary such as 255.255.255.0 the network address is not obvious by just looking at the two</a:t>
            </a:r>
          </a:p>
          <a:p>
            <a:pPr lvl="0"/>
            <a:r>
              <a:rPr lang="en-US" baseline="0" dirty="0" smtClean="0"/>
              <a:t>We will calculate it</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59</a:t>
            </a:fld>
            <a:endParaRPr lang="en-US" dirty="0"/>
          </a:p>
        </p:txBody>
      </p:sp>
    </p:spTree>
    <p:extLst>
      <p:ext uri="{BB962C8B-B14F-4D97-AF65-F5344CB8AC3E}">
        <p14:creationId xmlns:p14="http://schemas.microsoft.com/office/powerpoint/2010/main" val="375109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Base 10 Numbers</a:t>
            </a:r>
          </a:p>
        </p:txBody>
      </p:sp>
      <p:sp>
        <p:nvSpPr>
          <p:cNvPr id="29699" name="Rectangle 3"/>
          <p:cNvSpPr>
            <a:spLocks noGrp="1" noChangeArrowheads="1"/>
          </p:cNvSpPr>
          <p:nvPr>
            <p:ph idx="1"/>
          </p:nvPr>
        </p:nvSpPr>
        <p:spPr/>
        <p:txBody>
          <a:bodyPr/>
          <a:lstStyle/>
          <a:p>
            <a:pPr eaLnBrk="1" hangingPunct="1"/>
            <a:r>
              <a:rPr lang="en-US" dirty="0" smtClean="0"/>
              <a:t>Humans use decimal numbers</a:t>
            </a:r>
          </a:p>
          <a:p>
            <a:pPr eaLnBrk="1" hangingPunct="1"/>
            <a:r>
              <a:rPr lang="en-US" dirty="0" smtClean="0"/>
              <a:t>Computers do not use these</a:t>
            </a:r>
          </a:p>
        </p:txBody>
      </p:sp>
      <p:sp>
        <p:nvSpPr>
          <p:cNvPr id="29700" name="Footer Placeholder 4"/>
          <p:cNvSpPr>
            <a:spLocks noGrp="1"/>
          </p:cNvSpPr>
          <p:nvPr>
            <p:ph type="ftr" sz="quarter" idx="11"/>
          </p:nvPr>
        </p:nvSpPr>
        <p:spPr>
          <a:noFill/>
        </p:spPr>
        <p:txBody>
          <a:bodyPr/>
          <a:lstStyle/>
          <a:p>
            <a:r>
              <a:rPr lang="en-US" dirty="0" smtClean="0"/>
              <a:t>Copyright 2009-2011 Kenneth M. Chipps Ph.D. www.chipps.com</a:t>
            </a:r>
          </a:p>
        </p:txBody>
      </p:sp>
      <p:sp>
        <p:nvSpPr>
          <p:cNvPr id="29701" name="Slide Number Placeholder 4"/>
          <p:cNvSpPr>
            <a:spLocks noGrp="1"/>
          </p:cNvSpPr>
          <p:nvPr>
            <p:ph type="sldNum" sz="quarter" idx="12"/>
          </p:nvPr>
        </p:nvSpPr>
        <p:spPr>
          <a:noFill/>
        </p:spPr>
        <p:txBody>
          <a:bodyPr/>
          <a:lstStyle/>
          <a:p>
            <a:fld id="{529275ED-9FF7-403A-AF4B-A6AB44CCADA4}" type="slidenum">
              <a:rPr lang="en-US" smtClean="0"/>
              <a:pPr/>
              <a:t>6</a:t>
            </a:fld>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Address</a:t>
            </a:r>
          </a:p>
        </p:txBody>
      </p:sp>
      <p:sp>
        <p:nvSpPr>
          <p:cNvPr id="3" name="Content Placeholder 2"/>
          <p:cNvSpPr>
            <a:spLocks noGrp="1"/>
          </p:cNvSpPr>
          <p:nvPr>
            <p:ph idx="1"/>
          </p:nvPr>
        </p:nvSpPr>
        <p:spPr/>
        <p:txBody>
          <a:bodyPr/>
          <a:lstStyle/>
          <a:p>
            <a:r>
              <a:rPr lang="en-US" b="0" dirty="0" smtClean="0"/>
              <a:t>The procedure is</a:t>
            </a:r>
          </a:p>
          <a:p>
            <a:pPr lvl="1" rtl="0" eaLnBrk="1" fontAlgn="auto" latinLnBrk="0" hangingPunct="1"/>
            <a:r>
              <a:rPr lang="en-US" sz="2800" b="0" i="0" u="none" strike="noStrike" baseline="0" dirty="0" smtClean="0">
                <a:solidFill>
                  <a:schemeClr val="tx1"/>
                </a:solidFill>
                <a:effectLst/>
                <a:latin typeface="+mn-lt"/>
                <a:ea typeface="+mn-ea"/>
                <a:cs typeface="+mn-cs"/>
              </a:rPr>
              <a:t>256 - The Subnet Mask Number = Result 1</a:t>
            </a:r>
            <a:endParaRPr lang="en-US" sz="2000" b="0" i="0" u="none" strike="noStrike" dirty="0" smtClean="0">
              <a:solidFill>
                <a:schemeClr val="tx1"/>
              </a:solidFill>
              <a:effectLst/>
              <a:latin typeface="+mn-lt"/>
              <a:ea typeface="+mn-ea"/>
              <a:cs typeface="+mn-cs"/>
            </a:endParaRPr>
          </a:p>
          <a:p>
            <a:pPr lvl="1" rtl="0" eaLnBrk="1" fontAlgn="auto" latinLnBrk="0" hangingPunct="1"/>
            <a:r>
              <a:rPr lang="en-US" sz="2800" b="0" i="0" u="none" strike="noStrike" baseline="0" dirty="0" smtClean="0">
                <a:solidFill>
                  <a:schemeClr val="tx1"/>
                </a:solidFill>
                <a:effectLst/>
                <a:latin typeface="+mn-lt"/>
                <a:ea typeface="+mn-ea"/>
                <a:cs typeface="+mn-cs"/>
              </a:rPr>
              <a:t>The IP Address Shown / Result 1 = Result 2</a:t>
            </a:r>
          </a:p>
          <a:p>
            <a:pPr lvl="2" rtl="0" eaLnBrk="1" fontAlgn="auto" latinLnBrk="0" hangingPunct="1"/>
            <a:r>
              <a:rPr lang="en-US" sz="2400" b="0" i="0" u="none" strike="noStrike" dirty="0" smtClean="0">
                <a:solidFill>
                  <a:schemeClr val="tx1"/>
                </a:solidFill>
                <a:effectLst/>
                <a:latin typeface="+mn-lt"/>
                <a:ea typeface="+mn-ea"/>
                <a:cs typeface="+mn-cs"/>
              </a:rPr>
              <a:t>For Result 2 ignore</a:t>
            </a:r>
            <a:r>
              <a:rPr lang="en-US" sz="2400" b="0" i="0" u="none" strike="noStrike" baseline="0" dirty="0" smtClean="0">
                <a:solidFill>
                  <a:schemeClr val="tx1"/>
                </a:solidFill>
                <a:effectLst/>
                <a:latin typeface="+mn-lt"/>
                <a:ea typeface="+mn-ea"/>
                <a:cs typeface="+mn-cs"/>
              </a:rPr>
              <a:t> the decimal places</a:t>
            </a:r>
            <a:endParaRPr lang="en-US" sz="2400" b="0" i="0" u="none" strike="noStrike" dirty="0" smtClean="0">
              <a:solidFill>
                <a:schemeClr val="tx1"/>
              </a:solidFill>
              <a:effectLst/>
              <a:latin typeface="+mn-lt"/>
              <a:ea typeface="+mn-ea"/>
              <a:cs typeface="+mn-cs"/>
            </a:endParaRPr>
          </a:p>
          <a:p>
            <a:pPr lvl="1" rtl="0" eaLnBrk="1" fontAlgn="auto" latinLnBrk="0" hangingPunct="1"/>
            <a:r>
              <a:rPr lang="en-US" sz="2800" b="0" i="0" u="none" strike="noStrike" baseline="0" dirty="0" smtClean="0">
                <a:solidFill>
                  <a:schemeClr val="tx1"/>
                </a:solidFill>
                <a:effectLst/>
                <a:latin typeface="+mn-lt"/>
                <a:ea typeface="+mn-ea"/>
                <a:cs typeface="+mn-cs"/>
              </a:rPr>
              <a:t>Result 2 * Result 1 = The Network Number</a:t>
            </a:r>
          </a:p>
          <a:p>
            <a:pPr lvl="1" rtl="0" eaLnBrk="1" fontAlgn="auto" latinLnBrk="0" hangingPunct="1"/>
            <a:r>
              <a:rPr lang="en-US" sz="2800" b="0" i="0" u="none" strike="noStrike" baseline="0" dirty="0" smtClean="0">
                <a:solidFill>
                  <a:schemeClr val="tx1"/>
                </a:solidFill>
                <a:effectLst/>
                <a:latin typeface="+mn-lt"/>
                <a:ea typeface="+mn-ea"/>
                <a:cs typeface="+mn-cs"/>
              </a:rPr>
              <a:t>Put this number in the octet with the non 255</a:t>
            </a:r>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60</a:t>
            </a:fld>
            <a:endParaRPr lang="en-US" dirty="0"/>
          </a:p>
        </p:txBody>
      </p:sp>
    </p:spTree>
    <p:extLst>
      <p:ext uri="{BB962C8B-B14F-4D97-AF65-F5344CB8AC3E}">
        <p14:creationId xmlns:p14="http://schemas.microsoft.com/office/powerpoint/2010/main" val="29601467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Address</a:t>
            </a:r>
          </a:p>
        </p:txBody>
      </p:sp>
      <p:sp>
        <p:nvSpPr>
          <p:cNvPr id="3" name="Content Placeholder 2"/>
          <p:cNvSpPr>
            <a:spLocks noGrp="1"/>
          </p:cNvSpPr>
          <p:nvPr>
            <p:ph idx="1"/>
          </p:nvPr>
        </p:nvSpPr>
        <p:spPr/>
        <p:txBody>
          <a:bodyPr/>
          <a:lstStyle/>
          <a:p>
            <a:pPr lvl="0" rtl="0" eaLnBrk="1" fontAlgn="auto" latinLnBrk="0" hangingPunct="1"/>
            <a:r>
              <a:rPr lang="en-US" sz="3200" b="0" i="0" u="none" strike="noStrike" baseline="0" dirty="0" smtClean="0">
                <a:solidFill>
                  <a:schemeClr val="tx1"/>
                </a:solidFill>
                <a:effectLst/>
                <a:latin typeface="+mn-lt"/>
                <a:ea typeface="+mn-ea"/>
                <a:cs typeface="+mn-cs"/>
              </a:rPr>
              <a:t>For example</a:t>
            </a:r>
          </a:p>
          <a:p>
            <a:pPr lvl="1" rtl="0" eaLnBrk="1" fontAlgn="auto" latinLnBrk="0" hangingPunct="1"/>
            <a:r>
              <a:rPr lang="en-US" sz="2800" b="0" i="0" u="none" strike="noStrike" baseline="0" dirty="0" smtClean="0">
                <a:solidFill>
                  <a:schemeClr val="tx1"/>
                </a:solidFill>
                <a:effectLst/>
                <a:latin typeface="+mn-lt"/>
                <a:ea typeface="+mn-ea"/>
                <a:cs typeface="+mn-cs"/>
              </a:rPr>
              <a:t>256 – 224 = 32</a:t>
            </a:r>
          </a:p>
          <a:p>
            <a:pPr lvl="1" rtl="0" eaLnBrk="1" fontAlgn="auto" latinLnBrk="0" hangingPunct="1"/>
            <a:r>
              <a:rPr lang="en-US" sz="2800" b="0" i="0" u="none" strike="noStrike" baseline="0" dirty="0" smtClean="0">
                <a:solidFill>
                  <a:schemeClr val="tx1"/>
                </a:solidFill>
                <a:effectLst/>
                <a:latin typeface="+mn-lt"/>
                <a:ea typeface="+mn-ea"/>
                <a:cs typeface="+mn-cs"/>
              </a:rPr>
              <a:t>84 / 32 = 2</a:t>
            </a:r>
          </a:p>
          <a:p>
            <a:pPr lvl="1" rtl="0" eaLnBrk="1" fontAlgn="auto" latinLnBrk="0" hangingPunct="1"/>
            <a:r>
              <a:rPr lang="en-US" sz="2800" b="0" i="0" u="none" strike="noStrike" baseline="0" dirty="0" smtClean="0">
                <a:solidFill>
                  <a:schemeClr val="tx1"/>
                </a:solidFill>
                <a:effectLst/>
                <a:latin typeface="+mn-lt"/>
                <a:ea typeface="+mn-ea"/>
                <a:cs typeface="+mn-cs"/>
              </a:rPr>
              <a:t>2 * 32 = 64</a:t>
            </a:r>
          </a:p>
          <a:p>
            <a:pPr lvl="1" rtl="0" eaLnBrk="1" fontAlgn="auto" latinLnBrk="0" hangingPunct="1"/>
            <a:r>
              <a:rPr lang="en-US" sz="2800" b="0" i="0" u="none" strike="noStrike" baseline="0" dirty="0" smtClean="0">
                <a:solidFill>
                  <a:schemeClr val="tx1"/>
                </a:solidFill>
                <a:effectLst/>
                <a:latin typeface="+mn-lt"/>
                <a:ea typeface="+mn-ea"/>
                <a:cs typeface="+mn-cs"/>
              </a:rPr>
              <a:t>We were given 10.1.1.84 255.255.255.224</a:t>
            </a:r>
          </a:p>
          <a:p>
            <a:pPr lvl="1" rtl="0" eaLnBrk="1" fontAlgn="auto" latinLnBrk="0" hangingPunct="1"/>
            <a:r>
              <a:rPr lang="en-US" sz="2800" b="0" i="0" u="none" strike="noStrike" baseline="0" dirty="0" smtClean="0">
                <a:solidFill>
                  <a:schemeClr val="tx1"/>
                </a:solidFill>
                <a:effectLst/>
                <a:latin typeface="+mn-lt"/>
                <a:ea typeface="+mn-ea"/>
                <a:cs typeface="+mn-cs"/>
              </a:rPr>
              <a:t>The network address is then 10.1.1.64</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61</a:t>
            </a:fld>
            <a:endParaRPr lang="en-US" dirty="0"/>
          </a:p>
        </p:txBody>
      </p:sp>
    </p:spTree>
    <p:extLst>
      <p:ext uri="{BB962C8B-B14F-4D97-AF65-F5344CB8AC3E}">
        <p14:creationId xmlns:p14="http://schemas.microsoft.com/office/powerpoint/2010/main" val="27666197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Address</a:t>
            </a:r>
          </a:p>
        </p:txBody>
      </p:sp>
      <p:sp>
        <p:nvSpPr>
          <p:cNvPr id="3" name="Content Placeholder 2"/>
          <p:cNvSpPr>
            <a:spLocks noGrp="1"/>
          </p:cNvSpPr>
          <p:nvPr>
            <p:ph idx="1"/>
          </p:nvPr>
        </p:nvSpPr>
        <p:spPr/>
        <p:txBody>
          <a:bodyPr/>
          <a:lstStyle/>
          <a:p>
            <a:r>
              <a:rPr lang="en-US" dirty="0" smtClean="0"/>
              <a:t>Let’s look at another example</a:t>
            </a:r>
          </a:p>
          <a:p>
            <a:pPr lvl="1"/>
            <a:r>
              <a:rPr lang="en-US" dirty="0" smtClean="0"/>
              <a:t>172.31.33.84</a:t>
            </a:r>
          </a:p>
          <a:p>
            <a:pPr lvl="1"/>
            <a:r>
              <a:rPr lang="en-US" dirty="0" smtClean="0"/>
              <a:t>255.255.240.0</a:t>
            </a:r>
          </a:p>
          <a:p>
            <a:pPr lvl="1"/>
            <a:r>
              <a:rPr lang="en-US" dirty="0" smtClean="0"/>
              <a:t>256</a:t>
            </a:r>
            <a:r>
              <a:rPr lang="en-US" baseline="0" dirty="0" smtClean="0"/>
              <a:t> - 240 = 16</a:t>
            </a:r>
          </a:p>
          <a:p>
            <a:pPr lvl="1"/>
            <a:r>
              <a:rPr lang="en-US" baseline="0" dirty="0" smtClean="0"/>
              <a:t>33 / 16 = 2</a:t>
            </a:r>
          </a:p>
          <a:p>
            <a:pPr lvl="1"/>
            <a:r>
              <a:rPr lang="en-US" baseline="0" dirty="0" smtClean="0"/>
              <a:t>16 * 2 = 32</a:t>
            </a:r>
          </a:p>
          <a:p>
            <a:pPr lvl="1"/>
            <a:r>
              <a:rPr lang="en-US" baseline="0" dirty="0" smtClean="0"/>
              <a:t>172.31.32.0</a:t>
            </a:r>
          </a:p>
          <a:p>
            <a:pPr lvl="0"/>
            <a:r>
              <a:rPr lang="en-US" dirty="0" smtClean="0"/>
              <a:t>Here are four more</a:t>
            </a:r>
            <a:r>
              <a:rPr lang="en-US" baseline="0" dirty="0" smtClean="0"/>
              <a:t> examples using his naming</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62</a:t>
            </a:fld>
            <a:endParaRPr lang="en-US" dirty="0"/>
          </a:p>
        </p:txBody>
      </p:sp>
    </p:spTree>
    <p:extLst>
      <p:ext uri="{BB962C8B-B14F-4D97-AF65-F5344CB8AC3E}">
        <p14:creationId xmlns:p14="http://schemas.microsoft.com/office/powerpoint/2010/main" val="4863865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Address</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63</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889"/>
          <a:stretch/>
        </p:blipFill>
        <p:spPr bwMode="auto">
          <a:xfrm>
            <a:off x="1075944" y="1623574"/>
            <a:ext cx="6925056" cy="447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964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Broadcast</a:t>
            </a:r>
            <a:r>
              <a:rPr lang="en-US" baseline="0" dirty="0" smtClean="0"/>
              <a:t> Address</a:t>
            </a:r>
            <a:endParaRPr lang="en-US" dirty="0"/>
          </a:p>
        </p:txBody>
      </p:sp>
      <p:sp>
        <p:nvSpPr>
          <p:cNvPr id="3" name="Content Placeholder 2"/>
          <p:cNvSpPr>
            <a:spLocks noGrp="1"/>
          </p:cNvSpPr>
          <p:nvPr>
            <p:ph idx="1"/>
          </p:nvPr>
        </p:nvSpPr>
        <p:spPr/>
        <p:txBody>
          <a:bodyPr/>
          <a:lstStyle/>
          <a:p>
            <a:r>
              <a:rPr lang="en-US" dirty="0" smtClean="0"/>
              <a:t>This just</a:t>
            </a:r>
            <a:r>
              <a:rPr lang="en-US" baseline="0" dirty="0" smtClean="0"/>
              <a:t> adds one more step to the Network Address procedure</a:t>
            </a:r>
          </a:p>
          <a:p>
            <a:r>
              <a:rPr lang="en-US" baseline="0" dirty="0" smtClean="0"/>
              <a:t>This step is</a:t>
            </a:r>
          </a:p>
          <a:p>
            <a:pPr lvl="1"/>
            <a:r>
              <a:rPr lang="en-US" dirty="0" smtClean="0"/>
              <a:t>Network Address + Result 1 – 1</a:t>
            </a:r>
          </a:p>
          <a:p>
            <a:pPr lvl="1"/>
            <a:r>
              <a:rPr lang="en-US" dirty="0" smtClean="0"/>
              <a:t>64 + 32 – 1 = 95</a:t>
            </a:r>
          </a:p>
          <a:p>
            <a:pPr lvl="1"/>
            <a:r>
              <a:rPr lang="en-US" dirty="0" smtClean="0"/>
              <a:t>In the first example above this would result</a:t>
            </a:r>
            <a:r>
              <a:rPr lang="en-US" baseline="0" dirty="0" smtClean="0"/>
              <a:t> in</a:t>
            </a:r>
            <a:endParaRPr lang="en-US" dirty="0" smtClean="0"/>
          </a:p>
          <a:p>
            <a:pPr lvl="2"/>
            <a:r>
              <a:rPr lang="en-US" dirty="0" smtClean="0"/>
              <a:t>10.1.1.95</a:t>
            </a:r>
          </a:p>
          <a:p>
            <a:pPr lvl="1"/>
            <a:r>
              <a:rPr lang="en-US" dirty="0" smtClean="0"/>
              <a:t>as the broadcast</a:t>
            </a:r>
            <a:r>
              <a:rPr lang="en-US" baseline="0" dirty="0" smtClean="0"/>
              <a:t> address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64</a:t>
            </a:fld>
            <a:endParaRPr lang="en-US" dirty="0"/>
          </a:p>
        </p:txBody>
      </p:sp>
    </p:spTree>
    <p:extLst>
      <p:ext uri="{BB962C8B-B14F-4D97-AF65-F5344CB8AC3E}">
        <p14:creationId xmlns:p14="http://schemas.microsoft.com/office/powerpoint/2010/main" val="1953248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Broadcast Address</a:t>
            </a:r>
            <a:endParaRPr lang="en-US" dirty="0"/>
          </a:p>
        </p:txBody>
      </p:sp>
      <p:sp>
        <p:nvSpPr>
          <p:cNvPr id="3" name="Content Placeholder 2"/>
          <p:cNvSpPr>
            <a:spLocks noGrp="1"/>
          </p:cNvSpPr>
          <p:nvPr>
            <p:ph idx="1"/>
          </p:nvPr>
        </p:nvSpPr>
        <p:spPr/>
        <p:txBody>
          <a:bodyPr/>
          <a:lstStyle/>
          <a:p>
            <a:r>
              <a:rPr lang="en-US" dirty="0" smtClean="0"/>
              <a:t>For the 172.31.33.84 255.255.240.0 example</a:t>
            </a:r>
          </a:p>
          <a:p>
            <a:r>
              <a:rPr lang="en-US" dirty="0" smtClean="0"/>
              <a:t>32</a:t>
            </a:r>
            <a:r>
              <a:rPr lang="en-US" baseline="0" dirty="0" smtClean="0"/>
              <a:t> + 16 – 1 = 47</a:t>
            </a:r>
          </a:p>
          <a:p>
            <a:r>
              <a:rPr lang="en-US" baseline="0" dirty="0" smtClean="0"/>
              <a:t>172.31.47.255 is the broadcast address</a:t>
            </a:r>
          </a:p>
          <a:p>
            <a:r>
              <a:rPr lang="en-US" baseline="0" dirty="0" smtClean="0"/>
              <a:t>Another example using his naming scheme</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65</a:t>
            </a:fld>
            <a:endParaRPr lang="en-US" dirty="0"/>
          </a:p>
        </p:txBody>
      </p:sp>
    </p:spTree>
    <p:extLst>
      <p:ext uri="{BB962C8B-B14F-4D97-AF65-F5344CB8AC3E}">
        <p14:creationId xmlns:p14="http://schemas.microsoft.com/office/powerpoint/2010/main" val="1456429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Broadcast Address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66</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213"/>
          <a:stretch/>
        </p:blipFill>
        <p:spPr bwMode="auto">
          <a:xfrm>
            <a:off x="838200" y="1637284"/>
            <a:ext cx="7412736" cy="4491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3225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a:t>
            </a:r>
            <a:r>
              <a:rPr lang="en-US" baseline="0" dirty="0" smtClean="0"/>
              <a:t> Addresses</a:t>
            </a:r>
            <a:endParaRPr lang="en-US" dirty="0"/>
          </a:p>
        </p:txBody>
      </p:sp>
      <p:sp>
        <p:nvSpPr>
          <p:cNvPr id="3" name="Content Placeholder 2"/>
          <p:cNvSpPr>
            <a:spLocks noGrp="1"/>
          </p:cNvSpPr>
          <p:nvPr>
            <p:ph idx="1"/>
          </p:nvPr>
        </p:nvSpPr>
        <p:spPr/>
        <p:txBody>
          <a:bodyPr/>
          <a:lstStyle/>
          <a:p>
            <a:r>
              <a:rPr lang="en-US" dirty="0" smtClean="0"/>
              <a:t>Now what are the host addresses on the network</a:t>
            </a:r>
          </a:p>
          <a:p>
            <a:r>
              <a:rPr lang="en-US" dirty="0" smtClean="0"/>
              <a:t>This is just all the addresses between the network address and the broadcast</a:t>
            </a:r>
            <a:r>
              <a:rPr lang="en-US" baseline="0" dirty="0" smtClean="0"/>
              <a:t> address</a:t>
            </a:r>
          </a:p>
          <a:p>
            <a:pPr rtl="0" eaLnBrk="1" fontAlgn="auto" latinLnBrk="0" hangingPunct="1"/>
            <a:r>
              <a:rPr lang="en-US" sz="3200" b="0" i="0" baseline="0" dirty="0" smtClean="0">
                <a:solidFill>
                  <a:schemeClr val="tx1"/>
                </a:solidFill>
                <a:effectLst/>
                <a:latin typeface="+mn-lt"/>
                <a:ea typeface="+mn-ea"/>
                <a:cs typeface="+mn-cs"/>
              </a:rPr>
              <a:t>For example</a:t>
            </a:r>
            <a:endParaRPr lang="en-US" sz="3200" dirty="0" smtClean="0">
              <a:effectLst/>
            </a:endParaRPr>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67</a:t>
            </a:fld>
            <a:endParaRPr lang="en-US" dirty="0"/>
          </a:p>
        </p:txBody>
      </p:sp>
    </p:spTree>
    <p:extLst>
      <p:ext uri="{BB962C8B-B14F-4D97-AF65-F5344CB8AC3E}">
        <p14:creationId xmlns:p14="http://schemas.microsoft.com/office/powerpoint/2010/main" val="12624802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 Addresses</a:t>
            </a:r>
          </a:p>
        </p:txBody>
      </p:sp>
      <p:sp>
        <p:nvSpPr>
          <p:cNvPr id="3" name="Content Placeholder 2"/>
          <p:cNvSpPr>
            <a:spLocks noGrp="1"/>
          </p:cNvSpPr>
          <p:nvPr>
            <p:ph idx="1"/>
          </p:nvPr>
        </p:nvSpPr>
        <p:spPr/>
        <p:txBody>
          <a:bodyPr/>
          <a:lstStyle/>
          <a:p>
            <a:pPr rtl="0" eaLnBrk="1" fontAlgn="auto" latinLnBrk="0" hangingPunct="1"/>
            <a:r>
              <a:rPr lang="en-US" sz="3200" b="0" i="0" baseline="0" dirty="0" smtClean="0">
                <a:solidFill>
                  <a:schemeClr val="tx1"/>
                </a:solidFill>
                <a:effectLst/>
                <a:latin typeface="+mn-lt"/>
                <a:ea typeface="+mn-ea"/>
                <a:cs typeface="+mn-cs"/>
              </a:rPr>
              <a:t>We were given 10.1.1.84 255.255.255.224</a:t>
            </a:r>
            <a:endParaRPr lang="en-US" dirty="0" smtClean="0">
              <a:effectLst/>
            </a:endParaRPr>
          </a:p>
          <a:p>
            <a:pPr lvl="1" rtl="0" eaLnBrk="1" fontAlgn="auto" latinLnBrk="0" hangingPunct="1"/>
            <a:r>
              <a:rPr lang="en-US" sz="2800" b="0" i="0" baseline="0" dirty="0" smtClean="0">
                <a:solidFill>
                  <a:schemeClr val="tx1"/>
                </a:solidFill>
                <a:effectLst/>
                <a:latin typeface="+mn-lt"/>
                <a:ea typeface="+mn-ea"/>
                <a:cs typeface="+mn-cs"/>
              </a:rPr>
              <a:t>The network address is then 10.1.1.64</a:t>
            </a:r>
          </a:p>
          <a:p>
            <a:pPr lvl="1" rtl="0" eaLnBrk="1" fontAlgn="auto" latinLnBrk="0" hangingPunct="1"/>
            <a:r>
              <a:rPr lang="en-US" sz="2800" b="0" i="0" baseline="0" dirty="0" smtClean="0">
                <a:solidFill>
                  <a:schemeClr val="tx1"/>
                </a:solidFill>
                <a:effectLst/>
                <a:latin typeface="+mn-lt"/>
                <a:ea typeface="+mn-ea"/>
                <a:cs typeface="+mn-cs"/>
              </a:rPr>
              <a:t>Because</a:t>
            </a:r>
          </a:p>
          <a:p>
            <a:pPr lvl="2" rtl="0" eaLnBrk="1" fontAlgn="auto" latinLnBrk="0" hangingPunct="1"/>
            <a:r>
              <a:rPr lang="en-US" sz="2400" b="0" i="0" baseline="0" dirty="0" smtClean="0">
                <a:solidFill>
                  <a:schemeClr val="tx1"/>
                </a:solidFill>
                <a:effectLst/>
                <a:latin typeface="+mn-lt"/>
                <a:ea typeface="+mn-ea"/>
                <a:cs typeface="+mn-cs"/>
              </a:rPr>
              <a:t>256 – 224 = 32</a:t>
            </a:r>
            <a:endParaRPr lang="en-US" dirty="0" smtClean="0">
              <a:effectLst/>
            </a:endParaRPr>
          </a:p>
          <a:p>
            <a:pPr lvl="2" rtl="0" eaLnBrk="1" fontAlgn="auto" latinLnBrk="0" hangingPunct="1"/>
            <a:r>
              <a:rPr lang="en-US" sz="2400" b="0" i="0" baseline="0" dirty="0" smtClean="0">
                <a:solidFill>
                  <a:schemeClr val="tx1"/>
                </a:solidFill>
                <a:effectLst/>
                <a:latin typeface="+mn-lt"/>
                <a:ea typeface="+mn-ea"/>
                <a:cs typeface="+mn-cs"/>
              </a:rPr>
              <a:t>84 / 32 = 2</a:t>
            </a:r>
            <a:endParaRPr lang="en-US" dirty="0" smtClean="0">
              <a:effectLst/>
            </a:endParaRPr>
          </a:p>
          <a:p>
            <a:pPr lvl="2" rtl="0" eaLnBrk="1" fontAlgn="auto" latinLnBrk="0" hangingPunct="1"/>
            <a:r>
              <a:rPr lang="en-US" sz="2400" b="0" i="0" baseline="0" dirty="0" smtClean="0">
                <a:solidFill>
                  <a:schemeClr val="tx1"/>
                </a:solidFill>
                <a:effectLst/>
                <a:latin typeface="+mn-lt"/>
                <a:ea typeface="+mn-ea"/>
                <a:cs typeface="+mn-cs"/>
              </a:rPr>
              <a:t>2 * 32 = 64</a:t>
            </a:r>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68</a:t>
            </a:fld>
            <a:endParaRPr lang="en-US" dirty="0"/>
          </a:p>
        </p:txBody>
      </p:sp>
    </p:spTree>
    <p:extLst>
      <p:ext uri="{BB962C8B-B14F-4D97-AF65-F5344CB8AC3E}">
        <p14:creationId xmlns:p14="http://schemas.microsoft.com/office/powerpoint/2010/main" val="13393702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 Addresses</a:t>
            </a:r>
          </a:p>
        </p:txBody>
      </p:sp>
      <p:sp>
        <p:nvSpPr>
          <p:cNvPr id="3" name="Content Placeholder 2"/>
          <p:cNvSpPr>
            <a:spLocks noGrp="1"/>
          </p:cNvSpPr>
          <p:nvPr>
            <p:ph idx="1"/>
          </p:nvPr>
        </p:nvSpPr>
        <p:spPr/>
        <p:txBody>
          <a:bodyPr/>
          <a:lstStyle/>
          <a:p>
            <a:pPr lvl="1"/>
            <a:r>
              <a:rPr lang="en-US" dirty="0" smtClean="0"/>
              <a:t>And the broadcast address is</a:t>
            </a:r>
          </a:p>
          <a:p>
            <a:pPr lvl="1" rtl="0" eaLnBrk="0" fontAlgn="base" hangingPunct="0"/>
            <a:r>
              <a:rPr lang="en-US" sz="2800" dirty="0" smtClean="0">
                <a:solidFill>
                  <a:schemeClr val="tx1"/>
                </a:solidFill>
                <a:effectLst/>
                <a:latin typeface="+mn-lt"/>
                <a:ea typeface="+mn-ea"/>
                <a:cs typeface="+mn-cs"/>
              </a:rPr>
              <a:t>Because</a:t>
            </a:r>
          </a:p>
          <a:p>
            <a:pPr lvl="2" rtl="0" eaLnBrk="0" fontAlgn="base" hangingPunct="0"/>
            <a:r>
              <a:rPr lang="en-US" sz="2400" dirty="0" smtClean="0">
                <a:solidFill>
                  <a:schemeClr val="tx1"/>
                </a:solidFill>
                <a:effectLst/>
                <a:latin typeface="+mn-lt"/>
                <a:ea typeface="+mn-ea"/>
                <a:cs typeface="+mn-cs"/>
              </a:rPr>
              <a:t>Network Address + Result 1 – 1</a:t>
            </a:r>
            <a:endParaRPr lang="en-US" dirty="0" smtClean="0">
              <a:effectLst/>
            </a:endParaRPr>
          </a:p>
          <a:p>
            <a:pPr lvl="2" rtl="0" eaLnBrk="0" fontAlgn="base" hangingPunct="0"/>
            <a:r>
              <a:rPr lang="en-US" sz="2400" dirty="0" smtClean="0">
                <a:solidFill>
                  <a:schemeClr val="tx1"/>
                </a:solidFill>
                <a:effectLst/>
                <a:latin typeface="+mn-lt"/>
                <a:ea typeface="+mn-ea"/>
                <a:cs typeface="+mn-cs"/>
              </a:rPr>
              <a:t>64 + 32 – 1 = 95</a:t>
            </a:r>
            <a:endParaRPr lang="en-US" dirty="0" smtClean="0">
              <a:effectLst/>
            </a:endParaRPr>
          </a:p>
          <a:p>
            <a:pPr lvl="1" rtl="0" eaLnBrk="0" fontAlgn="base" hangingPunct="0"/>
            <a:r>
              <a:rPr lang="en-US" sz="2800" dirty="0" smtClean="0">
                <a:solidFill>
                  <a:schemeClr val="tx1"/>
                </a:solidFill>
                <a:effectLst/>
                <a:latin typeface="+mn-lt"/>
                <a:ea typeface="+mn-ea"/>
                <a:cs typeface="+mn-cs"/>
              </a:rPr>
              <a:t>This would result</a:t>
            </a:r>
            <a:r>
              <a:rPr lang="en-US" sz="2800" baseline="0" dirty="0" smtClean="0">
                <a:solidFill>
                  <a:schemeClr val="tx1"/>
                </a:solidFill>
                <a:effectLst/>
                <a:latin typeface="+mn-lt"/>
                <a:ea typeface="+mn-ea"/>
                <a:cs typeface="+mn-cs"/>
              </a:rPr>
              <a:t> in</a:t>
            </a:r>
            <a:endParaRPr lang="en-US" dirty="0" smtClean="0">
              <a:effectLst/>
            </a:endParaRPr>
          </a:p>
          <a:p>
            <a:pPr lvl="2" rtl="0" eaLnBrk="0" fontAlgn="base" hangingPunct="0"/>
            <a:r>
              <a:rPr lang="en-US" sz="2400" dirty="0" smtClean="0">
                <a:solidFill>
                  <a:schemeClr val="tx1"/>
                </a:solidFill>
                <a:effectLst/>
                <a:latin typeface="+mn-lt"/>
                <a:ea typeface="+mn-ea"/>
                <a:cs typeface="+mn-cs"/>
              </a:rPr>
              <a:t>10.1.1.95</a:t>
            </a:r>
          </a:p>
          <a:p>
            <a:pPr lvl="1" rtl="0" eaLnBrk="0" fontAlgn="base" hangingPunct="0"/>
            <a:r>
              <a:rPr lang="en-US" dirty="0" smtClean="0">
                <a:effectLst/>
              </a:rPr>
              <a:t>as the broadcast address</a:t>
            </a:r>
          </a:p>
          <a:p>
            <a:pPr lvl="1" rtl="0" eaLnBrk="0" fontAlgn="base" hangingPunct="0"/>
            <a:r>
              <a:rPr lang="en-US" dirty="0" smtClean="0">
                <a:effectLst/>
              </a:rPr>
              <a:t>So the brackets</a:t>
            </a:r>
            <a:r>
              <a:rPr lang="en-US" baseline="0" dirty="0" smtClean="0">
                <a:effectLst/>
              </a:rPr>
              <a:t> are</a:t>
            </a:r>
          </a:p>
          <a:p>
            <a:pPr lvl="2" rtl="0" eaLnBrk="0" fontAlgn="base" hangingPunct="0"/>
            <a:r>
              <a:rPr lang="en-US" dirty="0" smtClean="0">
                <a:effectLst/>
              </a:rPr>
              <a:t>10.1.1.64 and 10.1.1.95</a:t>
            </a:r>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69</a:t>
            </a:fld>
            <a:endParaRPr lang="en-US" dirty="0"/>
          </a:p>
        </p:txBody>
      </p:sp>
    </p:spTree>
    <p:extLst>
      <p:ext uri="{BB962C8B-B14F-4D97-AF65-F5344CB8AC3E}">
        <p14:creationId xmlns:p14="http://schemas.microsoft.com/office/powerpoint/2010/main" val="3043377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Base 2 Numbers</a:t>
            </a:r>
          </a:p>
        </p:txBody>
      </p:sp>
      <p:sp>
        <p:nvSpPr>
          <p:cNvPr id="31747" name="Rectangle 3"/>
          <p:cNvSpPr>
            <a:spLocks noGrp="1" noChangeArrowheads="1"/>
          </p:cNvSpPr>
          <p:nvPr>
            <p:ph idx="1"/>
          </p:nvPr>
        </p:nvSpPr>
        <p:spPr/>
        <p:txBody>
          <a:bodyPr/>
          <a:lstStyle/>
          <a:p>
            <a:pPr eaLnBrk="1" hangingPunct="1">
              <a:lnSpc>
                <a:spcPct val="90000"/>
              </a:lnSpc>
            </a:pPr>
            <a:r>
              <a:rPr lang="en-US" dirty="0" smtClean="0"/>
              <a:t>Computers use the binary number system as they are composed of transistors for the most part</a:t>
            </a:r>
          </a:p>
          <a:p>
            <a:pPr eaLnBrk="1" hangingPunct="1">
              <a:lnSpc>
                <a:spcPct val="90000"/>
              </a:lnSpc>
            </a:pPr>
            <a:r>
              <a:rPr lang="en-US" dirty="0" smtClean="0"/>
              <a:t>Recall that these are simple on off devices</a:t>
            </a:r>
          </a:p>
          <a:p>
            <a:pPr eaLnBrk="1" hangingPunct="1">
              <a:lnSpc>
                <a:spcPct val="90000"/>
              </a:lnSpc>
            </a:pPr>
            <a:r>
              <a:rPr lang="en-US" dirty="0" smtClean="0"/>
              <a:t>This is easily represented by 0 or 1 in a numbering system</a:t>
            </a:r>
          </a:p>
        </p:txBody>
      </p:sp>
      <p:sp>
        <p:nvSpPr>
          <p:cNvPr id="31748" name="Footer Placeholder 4"/>
          <p:cNvSpPr>
            <a:spLocks noGrp="1"/>
          </p:cNvSpPr>
          <p:nvPr>
            <p:ph type="ftr" sz="quarter" idx="11"/>
          </p:nvPr>
        </p:nvSpPr>
        <p:spPr>
          <a:noFill/>
        </p:spPr>
        <p:txBody>
          <a:bodyPr/>
          <a:lstStyle/>
          <a:p>
            <a:r>
              <a:rPr lang="en-US" dirty="0" smtClean="0"/>
              <a:t>Copyright 2009-2011 Kenneth M. Chipps Ph.D. www.chipps.com</a:t>
            </a:r>
          </a:p>
        </p:txBody>
      </p:sp>
      <p:sp>
        <p:nvSpPr>
          <p:cNvPr id="31749" name="Slide Number Placeholder 4"/>
          <p:cNvSpPr>
            <a:spLocks noGrp="1"/>
          </p:cNvSpPr>
          <p:nvPr>
            <p:ph type="sldNum" sz="quarter" idx="12"/>
          </p:nvPr>
        </p:nvSpPr>
        <p:spPr>
          <a:noFill/>
        </p:spPr>
        <p:txBody>
          <a:bodyPr/>
          <a:lstStyle/>
          <a:p>
            <a:fld id="{EC409732-5690-42E8-92F6-887BB1D408D2}" type="slidenum">
              <a:rPr lang="en-US" smtClean="0"/>
              <a:pPr/>
              <a:t>7</a:t>
            </a:fld>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 Addresses</a:t>
            </a:r>
          </a:p>
        </p:txBody>
      </p:sp>
      <p:sp>
        <p:nvSpPr>
          <p:cNvPr id="3" name="Content Placeholder 2"/>
          <p:cNvSpPr>
            <a:spLocks noGrp="1"/>
          </p:cNvSpPr>
          <p:nvPr>
            <p:ph idx="1"/>
          </p:nvPr>
        </p:nvSpPr>
        <p:spPr/>
        <p:txBody>
          <a:bodyPr/>
          <a:lstStyle/>
          <a:p>
            <a:pPr lvl="0" rtl="0" eaLnBrk="0" fontAlgn="base" hangingPunct="0"/>
            <a:r>
              <a:rPr lang="en-US" dirty="0" smtClean="0">
                <a:effectLst/>
              </a:rPr>
              <a:t>The host</a:t>
            </a:r>
            <a:r>
              <a:rPr lang="en-US" baseline="0" dirty="0" smtClean="0">
                <a:effectLst/>
              </a:rPr>
              <a:t> addresses are</a:t>
            </a:r>
          </a:p>
          <a:p>
            <a:pPr lvl="1" rtl="0" eaLnBrk="0" fontAlgn="base" hangingPunct="0"/>
            <a:r>
              <a:rPr lang="en-US" dirty="0" smtClean="0">
                <a:effectLst/>
              </a:rPr>
              <a:t>65 to 94</a:t>
            </a:r>
          </a:p>
          <a:p>
            <a:pPr lvl="0" rtl="0" eaLnBrk="0" fontAlgn="base" hangingPunct="0"/>
            <a:r>
              <a:rPr lang="en-US" dirty="0" smtClean="0">
                <a:effectLst/>
              </a:rPr>
              <a:t>Some</a:t>
            </a:r>
            <a:r>
              <a:rPr lang="en-US" baseline="0" dirty="0" smtClean="0">
                <a:effectLst/>
              </a:rPr>
              <a:t> example using his naming scheme</a:t>
            </a:r>
            <a:endParaRPr lang="en-US" dirty="0" smtClean="0">
              <a:effectLst/>
            </a:endParaRPr>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70</a:t>
            </a:fld>
            <a:endParaRPr lang="en-US" dirty="0"/>
          </a:p>
        </p:txBody>
      </p:sp>
    </p:spTree>
    <p:extLst>
      <p:ext uri="{BB962C8B-B14F-4D97-AF65-F5344CB8AC3E}">
        <p14:creationId xmlns:p14="http://schemas.microsoft.com/office/powerpoint/2010/main" val="8141090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 Addresses</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71</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731"/>
          <a:stretch/>
        </p:blipFill>
        <p:spPr bwMode="auto">
          <a:xfrm>
            <a:off x="1097280" y="1600199"/>
            <a:ext cx="6925056" cy="453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8418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Subnet Calculator</a:t>
            </a:r>
            <a:endParaRPr lang="en-US" dirty="0"/>
          </a:p>
        </p:txBody>
      </p:sp>
      <p:sp>
        <p:nvSpPr>
          <p:cNvPr id="3" name="Content Placeholder 2"/>
          <p:cNvSpPr>
            <a:spLocks noGrp="1"/>
          </p:cNvSpPr>
          <p:nvPr>
            <p:ph idx="1"/>
          </p:nvPr>
        </p:nvSpPr>
        <p:spPr/>
        <p:txBody>
          <a:bodyPr/>
          <a:lstStyle/>
          <a:p>
            <a:r>
              <a:rPr lang="en-US" dirty="0" smtClean="0"/>
              <a:t>Well that was all fascinating</a:t>
            </a:r>
          </a:p>
          <a:p>
            <a:r>
              <a:rPr lang="en-US" dirty="0" smtClean="0"/>
              <a:t>Yes</a:t>
            </a:r>
            <a:r>
              <a:rPr lang="en-US" baseline="0" dirty="0" smtClean="0"/>
              <a:t> you are correct</a:t>
            </a:r>
          </a:p>
          <a:p>
            <a:r>
              <a:rPr lang="en-US" baseline="0" dirty="0" smtClean="0"/>
              <a:t>No one does it this way in the real world</a:t>
            </a:r>
            <a:endParaRPr lang="en-US" dirty="0" smtClean="0"/>
          </a:p>
          <a:p>
            <a:r>
              <a:rPr lang="en-US" dirty="0" smtClean="0"/>
              <a:t>They use a subnet calculator</a:t>
            </a:r>
          </a:p>
          <a:p>
            <a:r>
              <a:rPr lang="en-US" dirty="0" smtClean="0"/>
              <a:t>Let’s look</a:t>
            </a:r>
            <a:r>
              <a:rPr lang="en-US" baseline="0" dirty="0" smtClean="0"/>
              <a:t> at one</a:t>
            </a:r>
          </a:p>
          <a:p>
            <a:r>
              <a:rPr lang="en-US" baseline="0" dirty="0" smtClean="0"/>
              <a:t>Go to www.boson.com</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72</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a:t>
            </a:r>
            <a:r>
              <a:rPr lang="en-US" baseline="0" dirty="0" smtClean="0"/>
              <a:t> of Decimal to Binary</a:t>
            </a:r>
            <a:endParaRPr lang="en-US" dirty="0"/>
          </a:p>
        </p:txBody>
      </p:sp>
      <p:sp>
        <p:nvSpPr>
          <p:cNvPr id="3" name="Content Placeholder 2"/>
          <p:cNvSpPr>
            <a:spLocks noGrp="1"/>
          </p:cNvSpPr>
          <p:nvPr>
            <p:ph idx="1"/>
          </p:nvPr>
        </p:nvSpPr>
        <p:spPr/>
        <p:txBody>
          <a:bodyPr/>
          <a:lstStyle/>
          <a:p>
            <a:pPr eaLnBrk="1" hangingPunct="1"/>
            <a:r>
              <a:rPr lang="en-US" dirty="0" smtClean="0"/>
              <a:t>A common task is to convert a decimal number to a binary number</a:t>
            </a:r>
          </a:p>
          <a:p>
            <a:pPr eaLnBrk="1" hangingPunct="1"/>
            <a:r>
              <a:rPr lang="en-US" dirty="0" smtClean="0"/>
              <a:t>To do this one must first learn the bit positions</a:t>
            </a:r>
          </a:p>
        </p:txBody>
      </p:sp>
      <p:sp>
        <p:nvSpPr>
          <p:cNvPr id="4" name="Footer Placeholder 3"/>
          <p:cNvSpPr>
            <a:spLocks noGrp="1"/>
          </p:cNvSpPr>
          <p:nvPr>
            <p:ph type="ftr" sz="quarter" idx="11"/>
          </p:nvPr>
        </p:nvSpPr>
        <p:spPr/>
        <p:txBody>
          <a:bodyPr/>
          <a:lstStyle/>
          <a:p>
            <a:pPr>
              <a:defRPr/>
            </a:pPr>
            <a:r>
              <a:rPr lang="en-US" dirty="0" smtClean="0"/>
              <a:t>Copyright 2009-2011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2123AE-7AAD-4829-A8F3-F8AAB4D20D24}"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Binary</a:t>
            </a:r>
            <a:r>
              <a:rPr lang="en-US" baseline="0" dirty="0" smtClean="0"/>
              <a:t> Bit Positions</a:t>
            </a:r>
            <a:endParaRPr lang="en-US" dirty="0" smtClean="0"/>
          </a:p>
        </p:txBody>
      </p:sp>
      <p:sp>
        <p:nvSpPr>
          <p:cNvPr id="33795" name="Rectangle 3"/>
          <p:cNvSpPr>
            <a:spLocks noGrp="1" noChangeArrowheads="1"/>
          </p:cNvSpPr>
          <p:nvPr>
            <p:ph type="body" sz="half" idx="1"/>
          </p:nvPr>
        </p:nvSpPr>
        <p:spPr>
          <a:xfrm>
            <a:off x="457200" y="1600200"/>
            <a:ext cx="8153400" cy="4525963"/>
          </a:xfrm>
        </p:spPr>
        <p:txBody>
          <a:bodyPr/>
          <a:lstStyle/>
          <a:p>
            <a:pPr eaLnBrk="1" hangingPunct="1"/>
            <a:r>
              <a:rPr lang="en-US" sz="2800" dirty="0" smtClean="0"/>
              <a:t>Reading from left to right</a:t>
            </a:r>
          </a:p>
          <a:p>
            <a:pPr eaLnBrk="1" hangingPunct="1">
              <a:buNone/>
            </a:pPr>
            <a:endParaRPr lang="en-US" sz="2800" dirty="0" smtClean="0"/>
          </a:p>
        </p:txBody>
      </p:sp>
      <p:graphicFrame>
        <p:nvGraphicFramePr>
          <p:cNvPr id="99426" name="Group 98"/>
          <p:cNvGraphicFramePr>
            <a:graphicFrameLocks noGrp="1"/>
          </p:cNvGraphicFramePr>
          <p:nvPr>
            <p:ph sz="half" idx="2"/>
          </p:nvPr>
        </p:nvGraphicFramePr>
        <p:xfrm>
          <a:off x="914400" y="2286000"/>
          <a:ext cx="7739063" cy="587375"/>
        </p:xfrm>
        <a:graphic>
          <a:graphicData uri="http://schemas.openxmlformats.org/drawingml/2006/table">
            <a:tbl>
              <a:tblPr/>
              <a:tblGrid>
                <a:gridCol w="2667000"/>
                <a:gridCol w="609600"/>
                <a:gridCol w="685800"/>
                <a:gridCol w="609600"/>
                <a:gridCol w="685800"/>
                <a:gridCol w="609600"/>
                <a:gridCol w="609600"/>
                <a:gridCol w="685800"/>
                <a:gridCol w="576263"/>
              </a:tblGrid>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Bit Position</a:t>
                      </a:r>
                    </a:p>
                  </a:txBody>
                  <a:tcPr marL="73025" marR="73025" marT="36512" marB="36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73025" marR="73025" marT="36512" marB="36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18" name="Footer Placeholder 5"/>
          <p:cNvSpPr>
            <a:spLocks noGrp="1"/>
          </p:cNvSpPr>
          <p:nvPr>
            <p:ph type="ftr" sz="quarter" idx="11"/>
          </p:nvPr>
        </p:nvSpPr>
        <p:spPr>
          <a:noFill/>
        </p:spPr>
        <p:txBody>
          <a:bodyPr/>
          <a:lstStyle/>
          <a:p>
            <a:r>
              <a:rPr lang="en-US" dirty="0" smtClean="0"/>
              <a:t>Copyright 2009-2011 Kenneth M. Chipps Ph.D. www.chipps.com</a:t>
            </a:r>
          </a:p>
        </p:txBody>
      </p:sp>
      <p:sp>
        <p:nvSpPr>
          <p:cNvPr id="33819" name="Slide Number Placeholder 5"/>
          <p:cNvSpPr>
            <a:spLocks noGrp="1"/>
          </p:cNvSpPr>
          <p:nvPr>
            <p:ph type="sldNum" sz="quarter" idx="12"/>
          </p:nvPr>
        </p:nvSpPr>
        <p:spPr>
          <a:noFill/>
        </p:spPr>
        <p:txBody>
          <a:bodyPr/>
          <a:lstStyle/>
          <a:p>
            <a:fld id="{A0F0C1DB-0FCE-48BE-A718-D51D517C9824}" type="slidenum">
              <a:rPr lang="en-US" smtClean="0"/>
              <a:pPr/>
              <a:t>9</a:t>
            </a:fld>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iscoAcademy">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CiscoAcademy</Template>
  <TotalTime>5640</TotalTime>
  <Words>3296</Words>
  <Application>Microsoft Office PowerPoint</Application>
  <PresentationFormat>On-screen Show (4:3)</PresentationFormat>
  <Paragraphs>655</Paragraphs>
  <Slides>72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CiscoAcademy</vt:lpstr>
      <vt:lpstr>Worksheet</vt:lpstr>
      <vt:lpstr>FLSM  Last Update 2012.09.29 1.4.0</vt:lpstr>
      <vt:lpstr>Objectives of This Section</vt:lpstr>
      <vt:lpstr>What is Subnetting</vt:lpstr>
      <vt:lpstr>Let’s Switch Gears</vt:lpstr>
      <vt:lpstr>Numbering Systems of Interest</vt:lpstr>
      <vt:lpstr>Base 10 Numbers</vt:lpstr>
      <vt:lpstr>Base 2 Numbers</vt:lpstr>
      <vt:lpstr>Conversion of Decimal to Binary</vt:lpstr>
      <vt:lpstr>Binary Bit Positions</vt:lpstr>
      <vt:lpstr>Binary Bit Positions</vt:lpstr>
      <vt:lpstr>Conversion of Decimal to Binary</vt:lpstr>
      <vt:lpstr>Conversion of Decimal to Binary</vt:lpstr>
      <vt:lpstr>Conversion of Decimal to Binary</vt:lpstr>
      <vt:lpstr>Conversion of Binary to Decimal</vt:lpstr>
      <vt:lpstr>Conversion of Binary to Decimal</vt:lpstr>
      <vt:lpstr>Conversion of Binary to Decimal</vt:lpstr>
      <vt:lpstr>ANDing Binary Numbers</vt:lpstr>
      <vt:lpstr>Reasons for Subnetting</vt:lpstr>
      <vt:lpstr>Reasons for Subnetting</vt:lpstr>
      <vt:lpstr>How to Think About Subnetting</vt:lpstr>
      <vt:lpstr>How to Think About Subnetting</vt:lpstr>
      <vt:lpstr>Our Road Layout</vt:lpstr>
      <vt:lpstr>Our Road Layout</vt:lpstr>
      <vt:lpstr>How to Think About Subnetting</vt:lpstr>
      <vt:lpstr>General Approach</vt:lpstr>
      <vt:lpstr>The Basics</vt:lpstr>
      <vt:lpstr>The Basics</vt:lpstr>
      <vt:lpstr>The Basics</vt:lpstr>
      <vt:lpstr>The Basics</vt:lpstr>
      <vt:lpstr>Notice the Pattern</vt:lpstr>
      <vt:lpstr>Notice the Pattern</vt:lpstr>
      <vt:lpstr>Subnetting by Hand Methods</vt:lpstr>
      <vt:lpstr>The Five Question Method</vt:lpstr>
      <vt:lpstr>Subnetting a Class C Address</vt:lpstr>
      <vt:lpstr>Subnetting a Class C Address</vt:lpstr>
      <vt:lpstr>Subnetting a Class C Address</vt:lpstr>
      <vt:lpstr>Subnetting a Class C Address</vt:lpstr>
      <vt:lpstr>Subnetting a Class C Address</vt:lpstr>
      <vt:lpstr>Subnetting a Class C Address</vt:lpstr>
      <vt:lpstr>Subnetting a Class C Address</vt:lpstr>
      <vt:lpstr>Subnetting a Class C Address</vt:lpstr>
      <vt:lpstr>Subnetting a Class C Address</vt:lpstr>
      <vt:lpstr>Subnetting a Class C Address</vt:lpstr>
      <vt:lpstr>Subnetting a Class C Address</vt:lpstr>
      <vt:lpstr>Subnetting a Class C Address</vt:lpstr>
      <vt:lpstr>The / Notation Method</vt:lpstr>
      <vt:lpstr>The / Notation Method</vt:lpstr>
      <vt:lpstr>The / Notation Method</vt:lpstr>
      <vt:lpstr>Subnetting a Class B Address</vt:lpstr>
      <vt:lpstr>Subnetting a Class B Address</vt:lpstr>
      <vt:lpstr>Subnetting a Class B Address</vt:lpstr>
      <vt:lpstr>Subnetting a Class A Address</vt:lpstr>
      <vt:lpstr>Subnetting a Class A Address</vt:lpstr>
      <vt:lpstr>Subnetting a Class A Address</vt:lpstr>
      <vt:lpstr>Subnetting a Class A Address</vt:lpstr>
      <vt:lpstr>A Final Note on This Procedure</vt:lpstr>
      <vt:lpstr>Decimal Method Subnetting</vt:lpstr>
      <vt:lpstr>Network Address</vt:lpstr>
      <vt:lpstr>Network Address</vt:lpstr>
      <vt:lpstr>Network Address</vt:lpstr>
      <vt:lpstr>Network Address</vt:lpstr>
      <vt:lpstr>Network Address</vt:lpstr>
      <vt:lpstr>Network Address</vt:lpstr>
      <vt:lpstr>Broadcast Address</vt:lpstr>
      <vt:lpstr>Broadcast Address</vt:lpstr>
      <vt:lpstr>Broadcast Address</vt:lpstr>
      <vt:lpstr>Host Addresses</vt:lpstr>
      <vt:lpstr>Host Addresses</vt:lpstr>
      <vt:lpstr>Host Addresses</vt:lpstr>
      <vt:lpstr>Host Addresses</vt:lpstr>
      <vt:lpstr>Host Addresses</vt:lpstr>
      <vt:lpstr>A Subnet Calculator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FLSM</dc:title>
  <dc:creator>Kenneth M Chipps Ph.D.</dc:creator>
  <cp:lastModifiedBy>Kenneth M. Chipps Ph.D.</cp:lastModifiedBy>
  <cp:revision>265</cp:revision>
  <dcterms:created xsi:type="dcterms:W3CDTF">2003-04-23T17:27:28Z</dcterms:created>
  <dcterms:modified xsi:type="dcterms:W3CDTF">2012-09-27T03:34:13Z</dcterms:modified>
</cp:coreProperties>
</file>